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3"/>
  </p:notesMasterIdLst>
  <p:sldIdLst>
    <p:sldId id="2201" r:id="rId2"/>
    <p:sldId id="5164" r:id="rId3"/>
    <p:sldId id="3718" r:id="rId4"/>
    <p:sldId id="2477" r:id="rId5"/>
    <p:sldId id="5101" r:id="rId6"/>
    <p:sldId id="5149" r:id="rId7"/>
    <p:sldId id="5154" r:id="rId8"/>
    <p:sldId id="5103" r:id="rId9"/>
    <p:sldId id="5104" r:id="rId10"/>
    <p:sldId id="5105" r:id="rId11"/>
    <p:sldId id="5107" r:id="rId12"/>
    <p:sldId id="5157" r:id="rId13"/>
    <p:sldId id="5054" r:id="rId14"/>
    <p:sldId id="5055" r:id="rId15"/>
    <p:sldId id="5151" r:id="rId16"/>
    <p:sldId id="3721" r:id="rId17"/>
    <p:sldId id="2388" r:id="rId18"/>
    <p:sldId id="5095" r:id="rId19"/>
    <p:sldId id="5106" r:id="rId20"/>
    <p:sldId id="5046" r:id="rId21"/>
    <p:sldId id="5047" r:id="rId22"/>
    <p:sldId id="5119" r:id="rId23"/>
    <p:sldId id="5121" r:id="rId24"/>
    <p:sldId id="5097" r:id="rId25"/>
    <p:sldId id="5114" r:id="rId26"/>
    <p:sldId id="2386" r:id="rId27"/>
    <p:sldId id="5130" r:id="rId28"/>
    <p:sldId id="5100" r:id="rId29"/>
    <p:sldId id="5147" r:id="rId30"/>
    <p:sldId id="5160" r:id="rId31"/>
    <p:sldId id="5162" r:id="rId32"/>
    <p:sldId id="5163" r:id="rId33"/>
    <p:sldId id="5155" r:id="rId34"/>
    <p:sldId id="5084" r:id="rId35"/>
    <p:sldId id="5086" r:id="rId36"/>
    <p:sldId id="2385" r:id="rId37"/>
    <p:sldId id="5123" r:id="rId38"/>
    <p:sldId id="2478" r:id="rId39"/>
    <p:sldId id="2479" r:id="rId40"/>
    <p:sldId id="5053" r:id="rId41"/>
    <p:sldId id="5158" r:id="rId42"/>
    <p:sldId id="5159" r:id="rId43"/>
    <p:sldId id="5092" r:id="rId44"/>
    <p:sldId id="2480" r:id="rId45"/>
    <p:sldId id="2481" r:id="rId46"/>
    <p:sldId id="5085" r:id="rId47"/>
    <p:sldId id="5087" r:id="rId48"/>
    <p:sldId id="2482" r:id="rId49"/>
    <p:sldId id="5127" r:id="rId50"/>
    <p:sldId id="2483" r:id="rId51"/>
    <p:sldId id="2484" r:id="rId52"/>
    <p:sldId id="2485" r:id="rId53"/>
    <p:sldId id="5048" r:id="rId54"/>
    <p:sldId id="5049" r:id="rId55"/>
    <p:sldId id="5073" r:id="rId56"/>
    <p:sldId id="5056" r:id="rId57"/>
    <p:sldId id="5128" r:id="rId58"/>
    <p:sldId id="5057" r:id="rId59"/>
    <p:sldId id="5061" r:id="rId60"/>
    <p:sldId id="5069" r:id="rId61"/>
    <p:sldId id="5060" r:id="rId62"/>
    <p:sldId id="5074" r:id="rId63"/>
    <p:sldId id="5075" r:id="rId64"/>
    <p:sldId id="5129" r:id="rId65"/>
    <p:sldId id="5077" r:id="rId66"/>
    <p:sldId id="5082" r:id="rId67"/>
    <p:sldId id="5079" r:id="rId68"/>
    <p:sldId id="5080" r:id="rId69"/>
    <p:sldId id="5137" r:id="rId70"/>
    <p:sldId id="5138" r:id="rId71"/>
    <p:sldId id="5134" r:id="rId72"/>
    <p:sldId id="5140" r:id="rId73"/>
    <p:sldId id="5152" r:id="rId74"/>
    <p:sldId id="5153" r:id="rId75"/>
    <p:sldId id="5145" r:id="rId76"/>
    <p:sldId id="5139" r:id="rId77"/>
    <p:sldId id="5141" r:id="rId78"/>
    <p:sldId id="5063" r:id="rId79"/>
    <p:sldId id="5146" r:id="rId80"/>
    <p:sldId id="5062" r:id="rId81"/>
    <p:sldId id="5064" r:id="rId82"/>
    <p:sldId id="5142" r:id="rId83"/>
    <p:sldId id="5143" r:id="rId84"/>
    <p:sldId id="5144" r:id="rId85"/>
    <p:sldId id="5118" r:id="rId86"/>
    <p:sldId id="5108" r:id="rId87"/>
    <p:sldId id="5150" r:id="rId88"/>
    <p:sldId id="5111" r:id="rId89"/>
    <p:sldId id="5115" r:id="rId90"/>
    <p:sldId id="5117" r:id="rId91"/>
    <p:sldId id="2268" r:id="rId9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dhi Mishra" initials="SM" lastIdx="70" clrIdx="0">
    <p:extLst>
      <p:ext uri="{19B8F6BF-5375-455C-9EA6-DF929625EA0E}">
        <p15:presenceInfo xmlns:p15="http://schemas.microsoft.com/office/powerpoint/2012/main" userId="S-1-5-21-1964979238-429942662-834490965-1494" providerId="AD"/>
      </p:ext>
    </p:extLst>
  </p:cmAuthor>
  <p:cmAuthor id="2" name="SIDHI MISHRA" initials="SM" lastIdx="2" clrIdx="1">
    <p:extLst>
      <p:ext uri="{19B8F6BF-5375-455C-9EA6-DF929625EA0E}">
        <p15:presenceInfo xmlns:p15="http://schemas.microsoft.com/office/powerpoint/2012/main" userId="f507d618b156314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30A2"/>
    <a:srgbClr val="FFFFFF"/>
    <a:srgbClr val="EAB92E"/>
    <a:srgbClr val="4434A2"/>
    <a:srgbClr val="CF07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showGuides="1">
      <p:cViewPr varScale="1">
        <p:scale>
          <a:sx n="66" d="100"/>
          <a:sy n="66" d="100"/>
        </p:scale>
        <p:origin x="720" y="48"/>
      </p:cViewPr>
      <p:guideLst>
        <p:guide orient="horz" pos="225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chemeClr val="tx1">
                    <a:lumMod val="65000"/>
                    <a:lumOff val="35000"/>
                  </a:schemeClr>
                </a:solidFill>
                <a:latin typeface="+mn-lt"/>
                <a:ea typeface="+mn-ea"/>
                <a:cs typeface="+mn-cs"/>
              </a:defRPr>
            </a:pPr>
            <a:r>
              <a:rPr lang="en-US" sz="1000" b="1" dirty="0">
                <a:latin typeface="Verdana" panose="020B0604030504040204" pitchFamily="34" charset="0"/>
                <a:ea typeface="Verdana" panose="020B0604030504040204" pitchFamily="34" charset="0"/>
                <a:cs typeface="Verdana" panose="020B0604030504040204" pitchFamily="34" charset="0"/>
              </a:rPr>
              <a:t>Global Market Size, Million USD, 2020 </a:t>
            </a:r>
          </a:p>
        </c:rich>
      </c:tx>
      <c:overlay val="0"/>
      <c:spPr>
        <a:noFill/>
        <a:ln>
          <a:noFill/>
        </a:ln>
        <a:effectLst/>
      </c:spPr>
      <c:txPr>
        <a:bodyPr rot="0" spcFirstLastPara="1" vertOverflow="ellipsis" vert="horz" wrap="square" anchor="ctr" anchorCtr="1"/>
        <a:lstStyle/>
        <a:p>
          <a:pPr>
            <a:defRPr sz="1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8027147127653953E-2"/>
          <c:y val="0.11856751785831282"/>
          <c:w val="0.90627328185949407"/>
          <c:h val="0.64913302004748463"/>
        </c:manualLayout>
      </c:layout>
      <c:barChart>
        <c:barDir val="col"/>
        <c:grouping val="clustered"/>
        <c:varyColors val="0"/>
        <c:ser>
          <c:idx val="0"/>
          <c:order val="0"/>
          <c:tx>
            <c:strRef>
              <c:f>Sheet1!$B$1</c:f>
              <c:strCache>
                <c:ptCount val="1"/>
                <c:pt idx="0">
                  <c:v>Market Size, Miliion USD, 2020</c:v>
                </c:pt>
              </c:strCache>
            </c:strRef>
          </c:tx>
          <c:spPr>
            <a:solidFill>
              <a:schemeClr val="accent6">
                <a:lumMod val="60000"/>
                <a:lumOff val="40000"/>
              </a:schemeClr>
            </a:solidFill>
            <a:ln w="19050">
              <a:solidFill>
                <a:schemeClr val="tx1"/>
              </a:solidFill>
            </a:ln>
            <a:effectLst/>
          </c:spPr>
          <c:invertIfNegative val="0"/>
          <c:dPt>
            <c:idx val="0"/>
            <c:invertIfNegative val="0"/>
            <c:bubble3D val="0"/>
            <c:extLst>
              <c:ext xmlns:c16="http://schemas.microsoft.com/office/drawing/2014/chart" uri="{C3380CC4-5D6E-409C-BE32-E72D297353CC}">
                <c16:uniqueId val="{00000001-1FA2-4FBE-8BC4-CBD99E7F7123}"/>
              </c:ext>
            </c:extLst>
          </c:dPt>
          <c:dPt>
            <c:idx val="1"/>
            <c:invertIfNegative val="0"/>
            <c:bubble3D val="0"/>
            <c:extLst>
              <c:ext xmlns:c16="http://schemas.microsoft.com/office/drawing/2014/chart" uri="{C3380CC4-5D6E-409C-BE32-E72D297353CC}">
                <c16:uniqueId val="{00000003-1FA2-4FBE-8BC4-CBD99E7F7123}"/>
              </c:ext>
            </c:extLst>
          </c:dPt>
          <c:dPt>
            <c:idx val="2"/>
            <c:invertIfNegative val="0"/>
            <c:bubble3D val="0"/>
            <c:extLst>
              <c:ext xmlns:c16="http://schemas.microsoft.com/office/drawing/2014/chart" uri="{C3380CC4-5D6E-409C-BE32-E72D297353CC}">
                <c16:uniqueId val="{00000005-1FA2-4FBE-8BC4-CBD99E7F7123}"/>
              </c:ext>
            </c:extLst>
          </c:dPt>
          <c:dPt>
            <c:idx val="3"/>
            <c:invertIfNegative val="0"/>
            <c:bubble3D val="0"/>
            <c:extLst>
              <c:ext xmlns:c16="http://schemas.microsoft.com/office/drawing/2014/chart" uri="{C3380CC4-5D6E-409C-BE32-E72D297353CC}">
                <c16:uniqueId val="{00000007-1FA2-4FBE-8BC4-CBD99E7F7123}"/>
              </c:ext>
            </c:extLst>
          </c:dPt>
          <c:dLbls>
            <c:numFmt formatCode="_(* #,##0.00_);_(* \(#,##0.00\);_(* &quot;-&quot;??_);_(@_)"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Vacuum Deposition </c:v>
                </c:pt>
                <c:pt idx="1">
                  <c:v>Nitriding</c:v>
                </c:pt>
                <c:pt idx="2">
                  <c:v>Salt Bath For Heat Treatment</c:v>
                </c:pt>
                <c:pt idx="3">
                  <c:v>Bushings/Joints</c:v>
                </c:pt>
                <c:pt idx="4">
                  <c:v>Bath Salts For Heat Treatment</c:v>
                </c:pt>
              </c:strCache>
            </c:strRef>
          </c:cat>
          <c:val>
            <c:numRef>
              <c:f>Sheet1!$B$2:$B$6</c:f>
              <c:numCache>
                <c:formatCode>_(* #,##0.00_);_(* \(#,##0.00\);_(* "-"??_);_(@_)</c:formatCode>
                <c:ptCount val="5"/>
                <c:pt idx="0">
                  <c:v>1000</c:v>
                </c:pt>
                <c:pt idx="1">
                  <c:v>1000</c:v>
                </c:pt>
                <c:pt idx="2">
                  <c:v>1000</c:v>
                </c:pt>
                <c:pt idx="3">
                  <c:v>1000</c:v>
                </c:pt>
                <c:pt idx="4">
                  <c:v>1000</c:v>
                </c:pt>
              </c:numCache>
            </c:numRef>
          </c:val>
          <c:extLst>
            <c:ext xmlns:c16="http://schemas.microsoft.com/office/drawing/2014/chart" uri="{C3380CC4-5D6E-409C-BE32-E72D297353CC}">
              <c16:uniqueId val="{00000008-1FA2-4FBE-8BC4-CBD99E7F7123}"/>
            </c:ext>
          </c:extLst>
        </c:ser>
        <c:dLbls>
          <c:showLegendKey val="0"/>
          <c:showVal val="0"/>
          <c:showCatName val="0"/>
          <c:showSerName val="0"/>
          <c:showPercent val="0"/>
          <c:showBubbleSize val="0"/>
        </c:dLbls>
        <c:gapWidth val="100"/>
        <c:axId val="487180976"/>
        <c:axId val="487181304"/>
      </c:barChart>
      <c:catAx>
        <c:axId val="48718097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87181304"/>
        <c:crosses val="autoZero"/>
        <c:auto val="1"/>
        <c:lblAlgn val="ctr"/>
        <c:lblOffset val="100"/>
        <c:noMultiLvlLbl val="0"/>
      </c:catAx>
      <c:valAx>
        <c:axId val="487181304"/>
        <c:scaling>
          <c:orientation val="minMax"/>
        </c:scaling>
        <c:delete val="1"/>
        <c:axPos val="l"/>
        <c:numFmt formatCode="_(* #,##0.00_);_(* \(#,##0.00\);_(* &quot;-&quot;??_);_(@_)" sourceLinked="1"/>
        <c:majorTickMark val="out"/>
        <c:minorTickMark val="none"/>
        <c:tickLblPos val="nextTo"/>
        <c:crossAx val="487180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Bushings/Joints Regional Sales of HEF Group, Million USD, 2025</a:t>
            </a:r>
          </a:p>
        </c:rich>
      </c:tx>
      <c:layout>
        <c:manualLayout>
          <c:xMode val="edge"/>
          <c:yMode val="edge"/>
          <c:x val="0.1712586414273834"/>
          <c:y val="5.4760309382812504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Bushings/Joints</c:v>
                </c:pt>
              </c:strCache>
            </c:strRef>
          </c:tx>
          <c:spPr>
            <a:solidFill>
              <a:schemeClr val="accent4">
                <a:lumMod val="60000"/>
                <a:lumOff val="40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10</c:v>
                </c:pt>
                <c:pt idx="1">
                  <c:v>10</c:v>
                </c:pt>
                <c:pt idx="2">
                  <c:v>10</c:v>
                </c:pt>
                <c:pt idx="3">
                  <c:v>10</c:v>
                </c:pt>
                <c:pt idx="4">
                  <c:v>10</c:v>
                </c:pt>
                <c:pt idx="5">
                  <c:v>10</c:v>
                </c:pt>
                <c:pt idx="6">
                  <c:v>10</c:v>
                </c:pt>
                <c:pt idx="7">
                  <c:v>10</c:v>
                </c:pt>
              </c:numCache>
            </c:numRef>
          </c:val>
          <c:extLst>
            <c:ext xmlns:c16="http://schemas.microsoft.com/office/drawing/2014/chart" uri="{C3380CC4-5D6E-409C-BE32-E72D297353CC}">
              <c16:uniqueId val="{00000000-1DF3-4480-A412-35BB3069DB57}"/>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15"/>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Salt Bath Heat Treatment Regional Sales of HEF Group, Million USD, 2025</a:t>
            </a:r>
          </a:p>
        </c:rich>
      </c:tx>
      <c:layout>
        <c:manualLayout>
          <c:xMode val="edge"/>
          <c:yMode val="edge"/>
          <c:x val="0.11512820583114503"/>
          <c:y val="4.9284278444531253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Salt Bath for Heat Treatment</c:v>
                </c:pt>
              </c:strCache>
            </c:strRef>
          </c:tx>
          <c:spPr>
            <a:solidFill>
              <a:schemeClr val="accent2"/>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10</c:v>
                </c:pt>
                <c:pt idx="1">
                  <c:v>10</c:v>
                </c:pt>
                <c:pt idx="2">
                  <c:v>10</c:v>
                </c:pt>
                <c:pt idx="3">
                  <c:v>10</c:v>
                </c:pt>
                <c:pt idx="4">
                  <c:v>10</c:v>
                </c:pt>
                <c:pt idx="5">
                  <c:v>10</c:v>
                </c:pt>
                <c:pt idx="6">
                  <c:v>10</c:v>
                </c:pt>
                <c:pt idx="7">
                  <c:v>10</c:v>
                </c:pt>
              </c:numCache>
            </c:numRef>
          </c:val>
          <c:extLst>
            <c:ext xmlns:c16="http://schemas.microsoft.com/office/drawing/2014/chart" uri="{C3380CC4-5D6E-409C-BE32-E72D297353CC}">
              <c16:uniqueId val="{00000000-59B2-4A43-A536-5B88A5D9FDAD}"/>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20"/>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Nitriding Bath Salts For Heat Treatment Regional Sales of HEF Group, Million USD, 2020</a:t>
            </a:r>
          </a:p>
        </c:rich>
      </c:tx>
      <c:layout>
        <c:manualLayout>
          <c:xMode val="edge"/>
          <c:yMode val="edge"/>
          <c:x val="0.13292668552569542"/>
          <c:y val="5.4760217001845392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2413955681282414E-2"/>
          <c:y val="0.16425329004970432"/>
          <c:w val="0.93517208863743517"/>
          <c:h val="0.62442415711418531"/>
        </c:manualLayout>
      </c:layout>
      <c:barChart>
        <c:barDir val="col"/>
        <c:grouping val="clustered"/>
        <c:varyColors val="0"/>
        <c:ser>
          <c:idx val="0"/>
          <c:order val="0"/>
          <c:tx>
            <c:strRef>
              <c:f>Sheet1!$B$1</c:f>
              <c:strCache>
                <c:ptCount val="1"/>
                <c:pt idx="0">
                  <c:v>Nitriding Salts</c:v>
                </c:pt>
              </c:strCache>
            </c:strRef>
          </c:tx>
          <c:spPr>
            <a:solidFill>
              <a:schemeClr val="bg2">
                <a:lumMod val="50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c:v>
                </c:pt>
                <c:pt idx="1">
                  <c:v>1</c:v>
                </c:pt>
                <c:pt idx="2">
                  <c:v>1</c:v>
                </c:pt>
                <c:pt idx="3">
                  <c:v>1</c:v>
                </c:pt>
                <c:pt idx="4">
                  <c:v>1</c:v>
                </c:pt>
                <c:pt idx="5">
                  <c:v>1</c:v>
                </c:pt>
                <c:pt idx="6">
                  <c:v>1</c:v>
                </c:pt>
                <c:pt idx="7">
                  <c:v>1</c:v>
                </c:pt>
              </c:numCache>
            </c:numRef>
          </c:val>
          <c:extLst>
            <c:ext xmlns:c16="http://schemas.microsoft.com/office/drawing/2014/chart" uri="{C3380CC4-5D6E-409C-BE32-E72D297353CC}">
              <c16:uniqueId val="{00000000-4854-4780-969D-FDAD936D8D4A}"/>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5"/>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i="0" u="none" strike="noStrike" kern="1200" spc="0" baseline="0" dirty="0">
                <a:solidFill>
                  <a:prstClr val="black">
                    <a:lumMod val="65000"/>
                    <a:lumOff val="35000"/>
                  </a:prstClr>
                </a:solidFill>
                <a:effectLst/>
                <a:latin typeface="Verdana" panose="020B0604030504040204" pitchFamily="34" charset="0"/>
                <a:ea typeface="Verdana" panose="020B0604030504040204" pitchFamily="34" charset="0"/>
                <a:cs typeface="Verdana" panose="020B0604030504040204" pitchFamily="34" charset="0"/>
              </a:rPr>
              <a:t>Other Bath Salts For Heat Treatment </a:t>
            </a:r>
            <a:r>
              <a:rPr lang="en-US" sz="800" b="1" dirty="0">
                <a:effectLst/>
                <a:latin typeface="Verdana" panose="020B0604030504040204" pitchFamily="34" charset="0"/>
                <a:ea typeface="Verdana" panose="020B0604030504040204" pitchFamily="34" charset="0"/>
                <a:cs typeface="Verdana" panose="020B0604030504040204" pitchFamily="34" charset="0"/>
              </a:rPr>
              <a:t>Regional Sales of HEF Group, Million USD, 2020</a:t>
            </a:r>
          </a:p>
        </c:rich>
      </c:tx>
      <c:layout>
        <c:manualLayout>
          <c:xMode val="edge"/>
          <c:yMode val="edge"/>
          <c:x val="0.16806251588048515"/>
          <c:y val="5.4760423566104652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4229566455710937E-2"/>
          <c:y val="0.18996717788558981"/>
          <c:w val="0.93154086708857808"/>
          <c:h val="0.55428875757968321"/>
        </c:manualLayout>
      </c:layout>
      <c:barChart>
        <c:barDir val="col"/>
        <c:grouping val="clustered"/>
        <c:varyColors val="0"/>
        <c:ser>
          <c:idx val="0"/>
          <c:order val="0"/>
          <c:tx>
            <c:strRef>
              <c:f>Sheet1!$B$1</c:f>
              <c:strCache>
                <c:ptCount val="1"/>
                <c:pt idx="0">
                  <c:v>Other Bath Salts</c:v>
                </c:pt>
              </c:strCache>
            </c:strRef>
          </c:tx>
          <c:spPr>
            <a:solidFill>
              <a:srgbClr val="7130A2"/>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c:v>
                </c:pt>
                <c:pt idx="1">
                  <c:v>1</c:v>
                </c:pt>
                <c:pt idx="2">
                  <c:v>1</c:v>
                </c:pt>
                <c:pt idx="3">
                  <c:v>1</c:v>
                </c:pt>
                <c:pt idx="4">
                  <c:v>1</c:v>
                </c:pt>
                <c:pt idx="5">
                  <c:v>1</c:v>
                </c:pt>
                <c:pt idx="6">
                  <c:v>1</c:v>
                </c:pt>
                <c:pt idx="7">
                  <c:v>1</c:v>
                </c:pt>
              </c:numCache>
            </c:numRef>
          </c:val>
          <c:extLst>
            <c:ext xmlns:c16="http://schemas.microsoft.com/office/drawing/2014/chart" uri="{C3380CC4-5D6E-409C-BE32-E72D297353CC}">
              <c16:uniqueId val="{00000000-E1BD-4AF0-88DE-DED21983FBD7}"/>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8"/>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Nitriding Regional Sales of HEF Group, Million USD, 2025</a:t>
            </a:r>
          </a:p>
        </c:rich>
      </c:tx>
      <c:layout>
        <c:manualLayout>
          <c:xMode val="edge"/>
          <c:yMode val="edge"/>
          <c:x val="0.13292668552569542"/>
          <c:y val="5.4760217001845392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2413955681282414E-2"/>
          <c:y val="0.16425329004970432"/>
          <c:w val="0.93517208863743517"/>
          <c:h val="0.62442415711418531"/>
        </c:manualLayout>
      </c:layout>
      <c:barChart>
        <c:barDir val="col"/>
        <c:grouping val="clustered"/>
        <c:varyColors val="0"/>
        <c:ser>
          <c:idx val="0"/>
          <c:order val="0"/>
          <c:tx>
            <c:strRef>
              <c:f>Sheet1!$B$1</c:f>
              <c:strCache>
                <c:ptCount val="1"/>
                <c:pt idx="0">
                  <c:v>Nitriding</c:v>
                </c:pt>
              </c:strCache>
            </c:strRef>
          </c:tx>
          <c:spPr>
            <a:solidFill>
              <a:schemeClr val="accent1"/>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100</c:v>
                </c:pt>
                <c:pt idx="1">
                  <c:v>100</c:v>
                </c:pt>
                <c:pt idx="2">
                  <c:v>100</c:v>
                </c:pt>
                <c:pt idx="3">
                  <c:v>100</c:v>
                </c:pt>
                <c:pt idx="4">
                  <c:v>100</c:v>
                </c:pt>
                <c:pt idx="5">
                  <c:v>100</c:v>
                </c:pt>
                <c:pt idx="6">
                  <c:v>100</c:v>
                </c:pt>
                <c:pt idx="7">
                  <c:v>100</c:v>
                </c:pt>
              </c:numCache>
            </c:numRef>
          </c:val>
          <c:extLst>
            <c:ext xmlns:c16="http://schemas.microsoft.com/office/drawing/2014/chart" uri="{C3380CC4-5D6E-409C-BE32-E72D297353CC}">
              <c16:uniqueId val="{00000000-4854-4780-969D-FDAD936D8D4A}"/>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110"/>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Vacuum Deposition Regional Sales of HEF Group, Million USD, 2025</a:t>
            </a:r>
          </a:p>
        </c:rich>
      </c:tx>
      <c:layout>
        <c:manualLayout>
          <c:xMode val="edge"/>
          <c:yMode val="edge"/>
          <c:x val="0.17428617301294105"/>
          <c:y val="5.4760309382812504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Vacuum Deposition </c:v>
                </c:pt>
              </c:strCache>
            </c:strRef>
          </c:tx>
          <c:spPr>
            <a:solidFill>
              <a:schemeClr val="accent6">
                <a:lumMod val="60000"/>
                <a:lumOff val="40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10</c:v>
                </c:pt>
                <c:pt idx="1">
                  <c:v>10</c:v>
                </c:pt>
                <c:pt idx="2">
                  <c:v>10</c:v>
                </c:pt>
                <c:pt idx="3">
                  <c:v>10</c:v>
                </c:pt>
                <c:pt idx="4">
                  <c:v>10</c:v>
                </c:pt>
                <c:pt idx="5">
                  <c:v>10</c:v>
                </c:pt>
                <c:pt idx="6">
                  <c:v>10</c:v>
                </c:pt>
                <c:pt idx="7">
                  <c:v>10</c:v>
                </c:pt>
              </c:numCache>
            </c:numRef>
          </c:val>
          <c:extLst>
            <c:ext xmlns:c16="http://schemas.microsoft.com/office/drawing/2014/chart" uri="{C3380CC4-5D6E-409C-BE32-E72D297353CC}">
              <c16:uniqueId val="{00000000-E1BD-4AF0-88DE-DED21983FBD7}"/>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100"/>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Bushings/Joints Regional Sales of HEF Group, Million USD, 2025</a:t>
            </a:r>
          </a:p>
        </c:rich>
      </c:tx>
      <c:layout>
        <c:manualLayout>
          <c:xMode val="edge"/>
          <c:yMode val="edge"/>
          <c:x val="0.1712586414273834"/>
          <c:y val="5.4760309382812504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2191158397144014E-2"/>
          <c:y val="0.20465337616901169"/>
          <c:w val="0.93245850089781368"/>
          <c:h val="0.58245303018853278"/>
        </c:manualLayout>
      </c:layout>
      <c:barChart>
        <c:barDir val="col"/>
        <c:grouping val="clustered"/>
        <c:varyColors val="0"/>
        <c:ser>
          <c:idx val="0"/>
          <c:order val="0"/>
          <c:tx>
            <c:strRef>
              <c:f>Sheet1!$B$1</c:f>
              <c:strCache>
                <c:ptCount val="1"/>
                <c:pt idx="0">
                  <c:v>Bushings/Joints</c:v>
                </c:pt>
              </c:strCache>
            </c:strRef>
          </c:tx>
          <c:spPr>
            <a:solidFill>
              <a:schemeClr val="accent4">
                <a:lumMod val="60000"/>
                <a:lumOff val="40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10</c:v>
                </c:pt>
                <c:pt idx="1">
                  <c:v>10</c:v>
                </c:pt>
                <c:pt idx="2">
                  <c:v>10</c:v>
                </c:pt>
                <c:pt idx="3">
                  <c:v>10</c:v>
                </c:pt>
                <c:pt idx="4">
                  <c:v>10</c:v>
                </c:pt>
                <c:pt idx="5">
                  <c:v>10</c:v>
                </c:pt>
                <c:pt idx="6">
                  <c:v>10</c:v>
                </c:pt>
                <c:pt idx="7">
                  <c:v>10</c:v>
                </c:pt>
              </c:numCache>
            </c:numRef>
          </c:val>
          <c:extLst>
            <c:ext xmlns:c16="http://schemas.microsoft.com/office/drawing/2014/chart" uri="{C3380CC4-5D6E-409C-BE32-E72D297353CC}">
              <c16:uniqueId val="{00000000-5B59-4682-86D0-8B45A8ED1619}"/>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20"/>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Salt Bath Heat Treatment Regional Sales of HEF Group, Million USD, 2020</a:t>
            </a:r>
          </a:p>
        </c:rich>
      </c:tx>
      <c:layout>
        <c:manualLayout>
          <c:xMode val="edge"/>
          <c:yMode val="edge"/>
          <c:x val="0.11512820583114503"/>
          <c:y val="4.9284278444531253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Salt Bath for Heat Treatment</c:v>
                </c:pt>
              </c:strCache>
            </c:strRef>
          </c:tx>
          <c:spPr>
            <a:solidFill>
              <a:schemeClr val="accent2"/>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10</c:v>
                </c:pt>
                <c:pt idx="1">
                  <c:v>10</c:v>
                </c:pt>
                <c:pt idx="2">
                  <c:v>10</c:v>
                </c:pt>
                <c:pt idx="3">
                  <c:v>10</c:v>
                </c:pt>
                <c:pt idx="4">
                  <c:v>10</c:v>
                </c:pt>
                <c:pt idx="5">
                  <c:v>10</c:v>
                </c:pt>
                <c:pt idx="6">
                  <c:v>10</c:v>
                </c:pt>
                <c:pt idx="7">
                  <c:v>10</c:v>
                </c:pt>
              </c:numCache>
            </c:numRef>
          </c:val>
          <c:extLst>
            <c:ext xmlns:c16="http://schemas.microsoft.com/office/drawing/2014/chart" uri="{C3380CC4-5D6E-409C-BE32-E72D297353CC}">
              <c16:uniqueId val="{00000000-EA6D-4B1F-B3CB-10C71DD17FE8}"/>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30"/>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Nitriding Bath Salts For Heat Treatment Regional Sales of HEF Group, Million USD, 2025</a:t>
            </a:r>
          </a:p>
        </c:rich>
      </c:tx>
      <c:layout>
        <c:manualLayout>
          <c:xMode val="edge"/>
          <c:yMode val="edge"/>
          <c:x val="0.13292668552569542"/>
          <c:y val="5.4760217001845392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2413955681282414E-2"/>
          <c:y val="0.16425329004970432"/>
          <c:w val="0.93517208863743517"/>
          <c:h val="0.62442415711418531"/>
        </c:manualLayout>
      </c:layout>
      <c:barChart>
        <c:barDir val="col"/>
        <c:grouping val="clustered"/>
        <c:varyColors val="0"/>
        <c:ser>
          <c:idx val="0"/>
          <c:order val="0"/>
          <c:tx>
            <c:strRef>
              <c:f>Sheet1!$B$1</c:f>
              <c:strCache>
                <c:ptCount val="1"/>
                <c:pt idx="0">
                  <c:v>Nitriding Salts</c:v>
                </c:pt>
              </c:strCache>
            </c:strRef>
          </c:tx>
          <c:spPr>
            <a:solidFill>
              <a:schemeClr val="bg2">
                <a:lumMod val="50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c:v>
                </c:pt>
                <c:pt idx="1">
                  <c:v>1</c:v>
                </c:pt>
                <c:pt idx="2">
                  <c:v>1</c:v>
                </c:pt>
                <c:pt idx="3">
                  <c:v>1</c:v>
                </c:pt>
                <c:pt idx="4">
                  <c:v>1</c:v>
                </c:pt>
                <c:pt idx="5">
                  <c:v>1</c:v>
                </c:pt>
                <c:pt idx="6">
                  <c:v>1</c:v>
                </c:pt>
                <c:pt idx="7">
                  <c:v>1</c:v>
                </c:pt>
              </c:numCache>
            </c:numRef>
          </c:val>
          <c:extLst>
            <c:ext xmlns:c16="http://schemas.microsoft.com/office/drawing/2014/chart" uri="{C3380CC4-5D6E-409C-BE32-E72D297353CC}">
              <c16:uniqueId val="{00000000-62E3-4722-AD60-ACEADAC89506}"/>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8"/>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i="0" u="none" strike="noStrike" kern="1200" spc="0" baseline="0" dirty="0">
                <a:solidFill>
                  <a:prstClr val="black">
                    <a:lumMod val="65000"/>
                    <a:lumOff val="35000"/>
                  </a:prstClr>
                </a:solidFill>
                <a:effectLst/>
                <a:latin typeface="Verdana" panose="020B0604030504040204" pitchFamily="34" charset="0"/>
                <a:ea typeface="Verdana" panose="020B0604030504040204" pitchFamily="34" charset="0"/>
                <a:cs typeface="Verdana" panose="020B0604030504040204" pitchFamily="34" charset="0"/>
              </a:rPr>
              <a:t>Other Bath Salts For Heat Treatment </a:t>
            </a:r>
            <a:r>
              <a:rPr lang="en-US" sz="800" b="1" dirty="0">
                <a:effectLst/>
                <a:latin typeface="Verdana" panose="020B0604030504040204" pitchFamily="34" charset="0"/>
                <a:ea typeface="Verdana" panose="020B0604030504040204" pitchFamily="34" charset="0"/>
                <a:cs typeface="Verdana" panose="020B0604030504040204" pitchFamily="34" charset="0"/>
              </a:rPr>
              <a:t>Regional Sales of HEF Group, Million USD, 2025</a:t>
            </a:r>
          </a:p>
        </c:rich>
      </c:tx>
      <c:layout>
        <c:manualLayout>
          <c:xMode val="edge"/>
          <c:yMode val="edge"/>
          <c:x val="0.16806251588048515"/>
          <c:y val="5.4760423566104652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2900239067916896E-2"/>
          <c:y val="0.18008592025825096"/>
          <c:w val="0.93154086708857808"/>
          <c:h val="0.65095040970261697"/>
        </c:manualLayout>
      </c:layout>
      <c:barChart>
        <c:barDir val="col"/>
        <c:grouping val="clustered"/>
        <c:varyColors val="0"/>
        <c:ser>
          <c:idx val="0"/>
          <c:order val="0"/>
          <c:tx>
            <c:strRef>
              <c:f>Sheet1!$B$1</c:f>
              <c:strCache>
                <c:ptCount val="1"/>
                <c:pt idx="0">
                  <c:v>Other Bath Salts</c:v>
                </c:pt>
              </c:strCache>
            </c:strRef>
          </c:tx>
          <c:spPr>
            <a:solidFill>
              <a:srgbClr val="7130A2"/>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c:v>
                </c:pt>
                <c:pt idx="1">
                  <c:v>1</c:v>
                </c:pt>
                <c:pt idx="2">
                  <c:v>1</c:v>
                </c:pt>
                <c:pt idx="3">
                  <c:v>1</c:v>
                </c:pt>
                <c:pt idx="4">
                  <c:v>1</c:v>
                </c:pt>
                <c:pt idx="5">
                  <c:v>1</c:v>
                </c:pt>
                <c:pt idx="6">
                  <c:v>1</c:v>
                </c:pt>
                <c:pt idx="7">
                  <c:v>1</c:v>
                </c:pt>
              </c:numCache>
            </c:numRef>
          </c:val>
          <c:extLst>
            <c:ext xmlns:c16="http://schemas.microsoft.com/office/drawing/2014/chart" uri="{C3380CC4-5D6E-409C-BE32-E72D297353CC}">
              <c16:uniqueId val="{00000000-0EE7-48D0-AE67-43C1AEDCEC5D}"/>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13"/>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Vacuum Deposition Regional Market Size, Million USD, 2020 </a:t>
            </a:r>
          </a:p>
        </c:rich>
      </c:tx>
      <c:layout>
        <c:manualLayout>
          <c:xMode val="edge"/>
          <c:yMode val="edge"/>
          <c:x val="0.11925012393216589"/>
          <c:y val="2.738028910035796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2160039273441337E-2"/>
          <c:y val="0.17608199041220285"/>
          <c:w val="0.8972140402552774"/>
          <c:h val="0.55474367364292299"/>
        </c:manualLayout>
      </c:layout>
      <c:barChart>
        <c:barDir val="col"/>
        <c:grouping val="clustered"/>
        <c:varyColors val="0"/>
        <c:ser>
          <c:idx val="0"/>
          <c:order val="0"/>
          <c:tx>
            <c:strRef>
              <c:f>Sheet1!$B$1</c:f>
              <c:strCache>
                <c:ptCount val="1"/>
                <c:pt idx="0">
                  <c:v>Vacuum Deposition </c:v>
                </c:pt>
              </c:strCache>
            </c:strRef>
          </c:tx>
          <c:spPr>
            <a:solidFill>
              <a:schemeClr val="accent6">
                <a:lumMod val="60000"/>
                <a:lumOff val="40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c:v>
                </c:pt>
                <c:pt idx="4">
                  <c:v>South America</c:v>
                </c:pt>
                <c:pt idx="5">
                  <c:v>China</c:v>
                </c:pt>
                <c:pt idx="6">
                  <c:v>India </c:v>
                </c:pt>
                <c:pt idx="7">
                  <c:v>Others</c:v>
                </c:pt>
              </c:strCache>
            </c:strRef>
          </c:cat>
          <c:val>
            <c:numRef>
              <c:f>Sheet1!$B$2:$B$9</c:f>
              <c:numCache>
                <c:formatCode>_(* #,##0.00_);_(* \(#,##0.00\);_(* "-"??_);_(@_)</c:formatCode>
                <c:ptCount val="8"/>
                <c:pt idx="0">
                  <c:v>1000</c:v>
                </c:pt>
                <c:pt idx="1">
                  <c:v>1000</c:v>
                </c:pt>
                <c:pt idx="2">
                  <c:v>1000</c:v>
                </c:pt>
                <c:pt idx="3">
                  <c:v>1000</c:v>
                </c:pt>
                <c:pt idx="4">
                  <c:v>1000</c:v>
                </c:pt>
                <c:pt idx="5">
                  <c:v>1000</c:v>
                </c:pt>
                <c:pt idx="6">
                  <c:v>1000</c:v>
                </c:pt>
                <c:pt idx="7">
                  <c:v>1000</c:v>
                </c:pt>
              </c:numCache>
            </c:numRef>
          </c:val>
          <c:extLst>
            <c:ext xmlns:c16="http://schemas.microsoft.com/office/drawing/2014/chart" uri="{C3380CC4-5D6E-409C-BE32-E72D297353CC}">
              <c16:uniqueId val="{00000000-5107-4779-9089-5AED4CADB2D7}"/>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2500"/>
        </c:scaling>
        <c:delete val="1"/>
        <c:axPos val="l"/>
        <c:numFmt formatCode="_(* #,##0.00_);_(* \(#,##0.00\);_(* &quot;-&quot;??_);_(@_)"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Nitriding Bath Salts For Heat Treatment Sales of HEF Group, Million USD, 2020</a:t>
            </a:r>
          </a:p>
        </c:rich>
      </c:tx>
      <c:layout>
        <c:manualLayout>
          <c:xMode val="edge"/>
          <c:yMode val="edge"/>
          <c:x val="0.14779615453964298"/>
          <c:y val="2.3284593257582773E-3"/>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2413955681282414E-2"/>
          <c:y val="0.19046921138922115"/>
          <c:w val="0.93517208863743517"/>
          <c:h val="0.59820813908003145"/>
        </c:manualLayout>
      </c:layout>
      <c:barChart>
        <c:barDir val="col"/>
        <c:grouping val="clustered"/>
        <c:varyColors val="0"/>
        <c:ser>
          <c:idx val="0"/>
          <c:order val="0"/>
          <c:tx>
            <c:strRef>
              <c:f>Sheet1!$B$1</c:f>
              <c:strCache>
                <c:ptCount val="1"/>
                <c:pt idx="0">
                  <c:v>Nitriding Bath Salts</c:v>
                </c:pt>
              </c:strCache>
            </c:strRef>
          </c:tx>
          <c:spPr>
            <a:solidFill>
              <a:schemeClr val="accent1">
                <a:lumMod val="75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Captive Sales (Internal Sales)</c:v>
                </c:pt>
                <c:pt idx="1">
                  <c:v>Merchant Sales</c:v>
                </c:pt>
              </c:strCache>
            </c:strRef>
          </c:cat>
          <c:val>
            <c:numRef>
              <c:f>Sheet1!$B$2:$B$3</c:f>
              <c:numCache>
                <c:formatCode>0.00</c:formatCode>
                <c:ptCount val="2"/>
                <c:pt idx="0">
                  <c:v>1</c:v>
                </c:pt>
                <c:pt idx="1">
                  <c:v>1</c:v>
                </c:pt>
              </c:numCache>
            </c:numRef>
          </c:val>
          <c:extLst>
            <c:ext xmlns:c16="http://schemas.microsoft.com/office/drawing/2014/chart" uri="{C3380CC4-5D6E-409C-BE32-E72D297353CC}">
              <c16:uniqueId val="{00000000-93DE-4649-B2C4-70923984D14E}"/>
            </c:ext>
          </c:extLst>
        </c:ser>
        <c:dLbls>
          <c:showLegendKey val="0"/>
          <c:showVal val="0"/>
          <c:showCatName val="0"/>
          <c:showSerName val="0"/>
          <c:showPercent val="0"/>
          <c:showBubbleSize val="0"/>
        </c:dLbls>
        <c:gapWidth val="331"/>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8"/>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Nitriding Bath Salts For Heat Treatment Sales of HEF Group, Million USD, 2025</a:t>
            </a:r>
          </a:p>
        </c:rich>
      </c:tx>
      <c:layout>
        <c:manualLayout>
          <c:xMode val="edge"/>
          <c:yMode val="edge"/>
          <c:x val="0.13590056410388504"/>
          <c:y val="2.3284593257582773E-3"/>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2413955681282414E-2"/>
          <c:y val="0.18391525894304872"/>
          <c:w val="0.93517208863743517"/>
          <c:h val="0.77516485512668742"/>
        </c:manualLayout>
      </c:layout>
      <c:barChart>
        <c:barDir val="col"/>
        <c:grouping val="clustered"/>
        <c:varyColors val="0"/>
        <c:ser>
          <c:idx val="0"/>
          <c:order val="0"/>
          <c:tx>
            <c:strRef>
              <c:f>Sheet1!$B$1</c:f>
              <c:strCache>
                <c:ptCount val="1"/>
                <c:pt idx="0">
                  <c:v>Nitriding Bath Salts</c:v>
                </c:pt>
              </c:strCache>
            </c:strRef>
          </c:tx>
          <c:spPr>
            <a:solidFill>
              <a:schemeClr val="accent1">
                <a:lumMod val="75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Captive Sales (Internal Sales)</c:v>
                </c:pt>
                <c:pt idx="1">
                  <c:v>Merchant Sales</c:v>
                </c:pt>
              </c:strCache>
            </c:strRef>
          </c:cat>
          <c:val>
            <c:numRef>
              <c:f>Sheet1!$B$2:$B$3</c:f>
              <c:numCache>
                <c:formatCode>0.00</c:formatCode>
                <c:ptCount val="2"/>
                <c:pt idx="0">
                  <c:v>1</c:v>
                </c:pt>
                <c:pt idx="1">
                  <c:v>1</c:v>
                </c:pt>
              </c:numCache>
            </c:numRef>
          </c:val>
          <c:extLst>
            <c:ext xmlns:c16="http://schemas.microsoft.com/office/drawing/2014/chart" uri="{C3380CC4-5D6E-409C-BE32-E72D297353CC}">
              <c16:uniqueId val="{00000000-AEA3-42D6-A259-E3A4847E37CB}"/>
            </c:ext>
          </c:extLst>
        </c:ser>
        <c:dLbls>
          <c:showLegendKey val="0"/>
          <c:showVal val="0"/>
          <c:showCatName val="0"/>
          <c:showSerName val="0"/>
          <c:showPercent val="0"/>
          <c:showBubbleSize val="0"/>
        </c:dLbls>
        <c:gapWidth val="331"/>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12"/>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Other Bath Salts For Heat Treatment Sales of HEF Group, Million USD, 2020</a:t>
            </a:r>
          </a:p>
        </c:rich>
      </c:tx>
      <c:layout>
        <c:manualLayout>
          <c:xMode val="edge"/>
          <c:yMode val="edge"/>
          <c:x val="0.13292668552569542"/>
          <c:y val="5.4760217001845392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2413955681282414E-2"/>
          <c:y val="0.25137441711966074"/>
          <c:w val="0.93517208863743517"/>
          <c:h val="0.53730291255808793"/>
        </c:manualLayout>
      </c:layout>
      <c:barChart>
        <c:barDir val="col"/>
        <c:grouping val="clustered"/>
        <c:varyColors val="0"/>
        <c:ser>
          <c:idx val="0"/>
          <c:order val="0"/>
          <c:tx>
            <c:strRef>
              <c:f>Sheet1!$B$1</c:f>
              <c:strCache>
                <c:ptCount val="1"/>
                <c:pt idx="0">
                  <c:v>Other Bath Salts</c:v>
                </c:pt>
              </c:strCache>
            </c:strRef>
          </c:tx>
          <c:spPr>
            <a:solidFill>
              <a:schemeClr val="accent2">
                <a:lumMod val="40000"/>
                <a:lumOff val="60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Merchant Sales</c:v>
                </c:pt>
                <c:pt idx="1">
                  <c:v>Captive Sales (Internal Sales)</c:v>
                </c:pt>
              </c:strCache>
            </c:strRef>
          </c:cat>
          <c:val>
            <c:numRef>
              <c:f>Sheet1!$B$2:$B$3</c:f>
              <c:numCache>
                <c:formatCode>0.00</c:formatCode>
                <c:ptCount val="2"/>
                <c:pt idx="0">
                  <c:v>1</c:v>
                </c:pt>
                <c:pt idx="1">
                  <c:v>1</c:v>
                </c:pt>
              </c:numCache>
            </c:numRef>
          </c:val>
          <c:extLst>
            <c:ext xmlns:c16="http://schemas.microsoft.com/office/drawing/2014/chart" uri="{C3380CC4-5D6E-409C-BE32-E72D297353CC}">
              <c16:uniqueId val="{00000000-BC7B-4ECB-9D9D-D46CC866C78E}"/>
            </c:ext>
          </c:extLst>
        </c:ser>
        <c:dLbls>
          <c:showLegendKey val="0"/>
          <c:showVal val="0"/>
          <c:showCatName val="0"/>
          <c:showSerName val="0"/>
          <c:showPercent val="0"/>
          <c:showBubbleSize val="0"/>
        </c:dLbls>
        <c:gapWidth val="331"/>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15"/>
          <c:min val="0"/>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Other Bath Salts For Heat Treatment Sales of HEF Group, Million USD, 2025</a:t>
            </a:r>
          </a:p>
        </c:rich>
      </c:tx>
      <c:layout>
        <c:manualLayout>
          <c:xMode val="edge"/>
          <c:yMode val="edge"/>
          <c:x val="0.13292668552569542"/>
          <c:y val="5.4760217001845392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5387742390217518E-2"/>
          <c:y val="0.22959424588089081"/>
          <c:w val="0.93517208863743517"/>
          <c:h val="0.71154516757122621"/>
        </c:manualLayout>
      </c:layout>
      <c:barChart>
        <c:barDir val="col"/>
        <c:grouping val="clustered"/>
        <c:varyColors val="0"/>
        <c:ser>
          <c:idx val="0"/>
          <c:order val="0"/>
          <c:tx>
            <c:strRef>
              <c:f>Sheet1!$B$1</c:f>
              <c:strCache>
                <c:ptCount val="1"/>
                <c:pt idx="0">
                  <c:v>Other Bath Salts</c:v>
                </c:pt>
              </c:strCache>
            </c:strRef>
          </c:tx>
          <c:spPr>
            <a:solidFill>
              <a:schemeClr val="accent2">
                <a:lumMod val="40000"/>
                <a:lumOff val="60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Merchant Sales</c:v>
                </c:pt>
                <c:pt idx="1">
                  <c:v>Captive Sales (Internal Sales)</c:v>
                </c:pt>
              </c:strCache>
            </c:strRef>
          </c:cat>
          <c:val>
            <c:numRef>
              <c:f>Sheet1!$B$2:$B$3</c:f>
              <c:numCache>
                <c:formatCode>0.00</c:formatCode>
                <c:ptCount val="2"/>
                <c:pt idx="0">
                  <c:v>1</c:v>
                </c:pt>
                <c:pt idx="1">
                  <c:v>1</c:v>
                </c:pt>
              </c:numCache>
            </c:numRef>
          </c:val>
          <c:extLst>
            <c:ext xmlns:c16="http://schemas.microsoft.com/office/drawing/2014/chart" uri="{C3380CC4-5D6E-409C-BE32-E72D297353CC}">
              <c16:uniqueId val="{00000000-D579-4CF4-B51D-D08064E51F21}"/>
            </c:ext>
          </c:extLst>
        </c:ser>
        <c:dLbls>
          <c:showLegendKey val="0"/>
          <c:showVal val="0"/>
          <c:showCatName val="0"/>
          <c:showSerName val="0"/>
          <c:showPercent val="0"/>
          <c:showBubbleSize val="0"/>
        </c:dLbls>
        <c:gapWidth val="331"/>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22"/>
          <c:min val="0"/>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Nitriding Bath Salts For Heat Treatment-</a:t>
            </a:r>
            <a:r>
              <a:rPr lang="en-US" sz="800" b="1" baseline="0" dirty="0">
                <a:effectLst/>
                <a:latin typeface="Verdana" panose="020B0604030504040204" pitchFamily="34" charset="0"/>
                <a:ea typeface="Verdana" panose="020B0604030504040204" pitchFamily="34" charset="0"/>
                <a:cs typeface="Verdana" panose="020B0604030504040204" pitchFamily="34" charset="0"/>
              </a:rPr>
              <a:t> Captive (Internal) Sales, </a:t>
            </a:r>
            <a:r>
              <a:rPr lang="en-US" sz="800" b="1" dirty="0">
                <a:effectLst/>
                <a:latin typeface="Verdana" panose="020B0604030504040204" pitchFamily="34" charset="0"/>
                <a:ea typeface="Verdana" panose="020B0604030504040204" pitchFamily="34" charset="0"/>
                <a:cs typeface="Verdana" panose="020B0604030504040204" pitchFamily="34" charset="0"/>
              </a:rPr>
              <a:t>Regional Sales of HEF Group, Million USD, 2020</a:t>
            </a:r>
          </a:p>
        </c:rich>
      </c:tx>
      <c:layout>
        <c:manualLayout>
          <c:xMode val="edge"/>
          <c:yMode val="edge"/>
          <c:x val="0.12997996228194247"/>
          <c:y val="6.0106126833604979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2413955681282414E-2"/>
          <c:y val="0.16425329004970432"/>
          <c:w val="0.93517208863743517"/>
          <c:h val="0.62442415711418531"/>
        </c:manualLayout>
      </c:layout>
      <c:barChart>
        <c:barDir val="col"/>
        <c:grouping val="clustered"/>
        <c:varyColors val="0"/>
        <c:ser>
          <c:idx val="0"/>
          <c:order val="0"/>
          <c:tx>
            <c:strRef>
              <c:f>Sheet1!$B$1</c:f>
              <c:strCache>
                <c:ptCount val="1"/>
                <c:pt idx="0">
                  <c:v>Nitriding Salts - Internal Sales</c:v>
                </c:pt>
              </c:strCache>
            </c:strRef>
          </c:tx>
          <c:spPr>
            <a:solidFill>
              <a:schemeClr val="accent1">
                <a:lumMod val="75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c:v>
                </c:pt>
                <c:pt idx="1">
                  <c:v>1</c:v>
                </c:pt>
                <c:pt idx="2">
                  <c:v>1</c:v>
                </c:pt>
                <c:pt idx="3">
                  <c:v>1</c:v>
                </c:pt>
                <c:pt idx="4">
                  <c:v>1</c:v>
                </c:pt>
                <c:pt idx="5">
                  <c:v>1</c:v>
                </c:pt>
                <c:pt idx="6">
                  <c:v>1</c:v>
                </c:pt>
                <c:pt idx="7">
                  <c:v>1</c:v>
                </c:pt>
              </c:numCache>
            </c:numRef>
          </c:val>
          <c:extLst>
            <c:ext xmlns:c16="http://schemas.microsoft.com/office/drawing/2014/chart" uri="{C3380CC4-5D6E-409C-BE32-E72D297353CC}">
              <c16:uniqueId val="{00000000-4854-4780-969D-FDAD936D8D4A}"/>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3"/>
          <c:min val="0"/>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Nitriding Bath Salts For Heat Treatment- Merchant Sales,</a:t>
            </a:r>
            <a:r>
              <a:rPr lang="en-US" sz="800" b="1" baseline="0" dirty="0">
                <a:effectLst/>
                <a:latin typeface="Verdana" panose="020B0604030504040204" pitchFamily="34" charset="0"/>
                <a:ea typeface="Verdana" panose="020B0604030504040204" pitchFamily="34" charset="0"/>
                <a:cs typeface="Verdana" panose="020B0604030504040204" pitchFamily="34" charset="0"/>
              </a:rPr>
              <a:t> </a:t>
            </a:r>
            <a:r>
              <a:rPr lang="en-US" sz="800" b="1" dirty="0">
                <a:effectLst/>
                <a:latin typeface="Verdana" panose="020B0604030504040204" pitchFamily="34" charset="0"/>
                <a:ea typeface="Verdana" panose="020B0604030504040204" pitchFamily="34" charset="0"/>
                <a:cs typeface="Verdana" panose="020B0604030504040204" pitchFamily="34" charset="0"/>
              </a:rPr>
              <a:t>Regional Sales of HEF Group, Million USD, 2020</a:t>
            </a:r>
          </a:p>
        </c:rich>
      </c:tx>
      <c:layout>
        <c:manualLayout>
          <c:xMode val="edge"/>
          <c:yMode val="edge"/>
          <c:x val="0.17428617301294105"/>
          <c:y val="5.4760309382812504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Nitriding Salts - Merchant Sales </c:v>
                </c:pt>
              </c:strCache>
            </c:strRef>
          </c:tx>
          <c:spPr>
            <a:solidFill>
              <a:schemeClr val="accent1">
                <a:lumMod val="75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c:v>
                </c:pt>
                <c:pt idx="1">
                  <c:v>1</c:v>
                </c:pt>
                <c:pt idx="2">
                  <c:v>1</c:v>
                </c:pt>
                <c:pt idx="3">
                  <c:v>1</c:v>
                </c:pt>
                <c:pt idx="4">
                  <c:v>1</c:v>
                </c:pt>
                <c:pt idx="5">
                  <c:v>1</c:v>
                </c:pt>
                <c:pt idx="6">
                  <c:v>1</c:v>
                </c:pt>
                <c:pt idx="7">
                  <c:v>1</c:v>
                </c:pt>
              </c:numCache>
            </c:numRef>
          </c:val>
          <c:extLst>
            <c:ext xmlns:c16="http://schemas.microsoft.com/office/drawing/2014/chart" uri="{C3380CC4-5D6E-409C-BE32-E72D297353CC}">
              <c16:uniqueId val="{00000000-E1BD-4AF0-88DE-DED21983FBD7}"/>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2"/>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Other Bath Salts For Heat Treatment- Merchant Sales, Regional Sales of HEF Group, Million USD, 2020</a:t>
            </a:r>
          </a:p>
        </c:rich>
      </c:tx>
      <c:layout>
        <c:manualLayout>
          <c:xMode val="edge"/>
          <c:yMode val="edge"/>
          <c:x val="0.1712586414273834"/>
          <c:y val="5.4760309382812504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Other Bath Salts - Merchant Sales</c:v>
                </c:pt>
              </c:strCache>
            </c:strRef>
          </c:tx>
          <c:spPr>
            <a:solidFill>
              <a:schemeClr val="accent2">
                <a:lumMod val="40000"/>
                <a:lumOff val="60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c:v>
                </c:pt>
                <c:pt idx="1">
                  <c:v>1</c:v>
                </c:pt>
                <c:pt idx="2">
                  <c:v>1</c:v>
                </c:pt>
                <c:pt idx="3">
                  <c:v>1</c:v>
                </c:pt>
                <c:pt idx="4">
                  <c:v>1</c:v>
                </c:pt>
                <c:pt idx="5">
                  <c:v>1</c:v>
                </c:pt>
                <c:pt idx="6">
                  <c:v>1</c:v>
                </c:pt>
                <c:pt idx="7">
                  <c:v>1</c:v>
                </c:pt>
              </c:numCache>
            </c:numRef>
          </c:val>
          <c:extLst>
            <c:ext xmlns:c16="http://schemas.microsoft.com/office/drawing/2014/chart" uri="{C3380CC4-5D6E-409C-BE32-E72D297353CC}">
              <c16:uniqueId val="{00000000-5B59-4682-86D0-8B45A8ED1619}"/>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5"/>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Other Bath Salts For Heat Treatment- Captive (Internal) Sales, Regional Sales of HEF Group, Million USD, 2020</a:t>
            </a:r>
          </a:p>
        </c:rich>
      </c:tx>
      <c:layout>
        <c:manualLayout>
          <c:xMode val="edge"/>
          <c:yMode val="edge"/>
          <c:x val="0.11512820583114503"/>
          <c:y val="4.9284278444531253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Other Bath Salts - Internal Sales</c:v>
                </c:pt>
              </c:strCache>
            </c:strRef>
          </c:tx>
          <c:spPr>
            <a:solidFill>
              <a:schemeClr val="accent2">
                <a:lumMod val="40000"/>
                <a:lumOff val="60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c:v>
                </c:pt>
                <c:pt idx="1">
                  <c:v>1</c:v>
                </c:pt>
                <c:pt idx="2">
                  <c:v>1</c:v>
                </c:pt>
                <c:pt idx="3">
                  <c:v>1</c:v>
                </c:pt>
                <c:pt idx="4">
                  <c:v>1</c:v>
                </c:pt>
                <c:pt idx="5">
                  <c:v>1</c:v>
                </c:pt>
                <c:pt idx="6">
                  <c:v>1</c:v>
                </c:pt>
                <c:pt idx="7">
                  <c:v>1</c:v>
                </c:pt>
              </c:numCache>
            </c:numRef>
          </c:val>
          <c:extLst>
            <c:ext xmlns:c16="http://schemas.microsoft.com/office/drawing/2014/chart" uri="{C3380CC4-5D6E-409C-BE32-E72D297353CC}">
              <c16:uniqueId val="{00000000-EA6D-4B1F-B3CB-10C71DD17FE8}"/>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3"/>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Nitriding Bath Salts For Heat Treatment- Captive (Internal) Sales, Regional Sales of HEF Group, Million USD, 2025</a:t>
            </a:r>
          </a:p>
        </c:rich>
      </c:tx>
      <c:layout>
        <c:manualLayout>
          <c:xMode val="edge"/>
          <c:yMode val="edge"/>
          <c:x val="0.13292668552569542"/>
          <c:y val="5.4760217001845392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2413955681282414E-2"/>
          <c:y val="0.16425329004970432"/>
          <c:w val="0.93517208863743517"/>
          <c:h val="0.62442415711418531"/>
        </c:manualLayout>
      </c:layout>
      <c:barChart>
        <c:barDir val="col"/>
        <c:grouping val="clustered"/>
        <c:varyColors val="0"/>
        <c:ser>
          <c:idx val="0"/>
          <c:order val="0"/>
          <c:tx>
            <c:strRef>
              <c:f>Sheet1!$B$1</c:f>
              <c:strCache>
                <c:ptCount val="1"/>
                <c:pt idx="0">
                  <c:v>Nitriding Salts - Internal Sales</c:v>
                </c:pt>
              </c:strCache>
            </c:strRef>
          </c:tx>
          <c:spPr>
            <a:solidFill>
              <a:schemeClr val="accent1">
                <a:lumMod val="75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c:v>
                </c:pt>
                <c:pt idx="1">
                  <c:v>1</c:v>
                </c:pt>
                <c:pt idx="2">
                  <c:v>1</c:v>
                </c:pt>
                <c:pt idx="3">
                  <c:v>1</c:v>
                </c:pt>
                <c:pt idx="4">
                  <c:v>1</c:v>
                </c:pt>
                <c:pt idx="5">
                  <c:v>1</c:v>
                </c:pt>
                <c:pt idx="6">
                  <c:v>1</c:v>
                </c:pt>
                <c:pt idx="7">
                  <c:v>1</c:v>
                </c:pt>
              </c:numCache>
            </c:numRef>
          </c:val>
          <c:extLst>
            <c:ext xmlns:c16="http://schemas.microsoft.com/office/drawing/2014/chart" uri="{C3380CC4-5D6E-409C-BE32-E72D297353CC}">
              <c16:uniqueId val="{00000000-4854-4780-969D-FDAD936D8D4A}"/>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5"/>
          <c:min val="0"/>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Nitriding Bath Salts For Heat Treatment- Merchant Sales, Regional Sales of HEF Group, Million USD, 2025</a:t>
            </a:r>
          </a:p>
        </c:rich>
      </c:tx>
      <c:layout>
        <c:manualLayout>
          <c:xMode val="edge"/>
          <c:yMode val="edge"/>
          <c:x val="0.17428617301294105"/>
          <c:y val="5.4760309382812504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Nitriding Salts - Merchant Sales  </c:v>
                </c:pt>
              </c:strCache>
            </c:strRef>
          </c:tx>
          <c:spPr>
            <a:solidFill>
              <a:schemeClr val="accent1">
                <a:lumMod val="75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c:v>
                </c:pt>
                <c:pt idx="1">
                  <c:v>1</c:v>
                </c:pt>
                <c:pt idx="2">
                  <c:v>1</c:v>
                </c:pt>
                <c:pt idx="3">
                  <c:v>1</c:v>
                </c:pt>
                <c:pt idx="4">
                  <c:v>1</c:v>
                </c:pt>
                <c:pt idx="5">
                  <c:v>1</c:v>
                </c:pt>
                <c:pt idx="6">
                  <c:v>1</c:v>
                </c:pt>
                <c:pt idx="7">
                  <c:v>1</c:v>
                </c:pt>
              </c:numCache>
            </c:numRef>
          </c:val>
          <c:extLst>
            <c:ext xmlns:c16="http://schemas.microsoft.com/office/drawing/2014/chart" uri="{C3380CC4-5D6E-409C-BE32-E72D297353CC}">
              <c16:uniqueId val="{00000000-E1BD-4AF0-88DE-DED21983FBD7}"/>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3"/>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Nitriding Regional Market Size, Million USD, 2020 </a:t>
            </a:r>
          </a:p>
        </c:rich>
      </c:tx>
      <c:layout>
        <c:manualLayout>
          <c:xMode val="edge"/>
          <c:yMode val="edge"/>
          <c:x val="0.11925012393216589"/>
          <c:y val="2.738028910035796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2160039273441337E-2"/>
          <c:y val="0.17608199041220285"/>
          <c:w val="0.8972140402552774"/>
          <c:h val="0.55474367364292299"/>
        </c:manualLayout>
      </c:layout>
      <c:barChart>
        <c:barDir val="col"/>
        <c:grouping val="clustered"/>
        <c:varyColors val="0"/>
        <c:ser>
          <c:idx val="0"/>
          <c:order val="0"/>
          <c:tx>
            <c:strRef>
              <c:f>Sheet1!$B$1</c:f>
              <c:strCache>
                <c:ptCount val="1"/>
                <c:pt idx="0">
                  <c:v>Nitriding</c:v>
                </c:pt>
              </c:strCache>
            </c:strRef>
          </c:tx>
          <c:spPr>
            <a:solidFill>
              <a:schemeClr val="accent5">
                <a:lumMod val="75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c:v>
                </c:pt>
                <c:pt idx="4">
                  <c:v>South America</c:v>
                </c:pt>
                <c:pt idx="5">
                  <c:v>China</c:v>
                </c:pt>
                <c:pt idx="6">
                  <c:v>India </c:v>
                </c:pt>
                <c:pt idx="7">
                  <c:v>Others</c:v>
                </c:pt>
              </c:strCache>
            </c:strRef>
          </c:cat>
          <c:val>
            <c:numRef>
              <c:f>Sheet1!$B$2:$B$9</c:f>
              <c:numCache>
                <c:formatCode>_(* #,##0.00_);_(* \(#,##0.00\);_(* "-"??_);_(@_)</c:formatCode>
                <c:ptCount val="8"/>
                <c:pt idx="0">
                  <c:v>1000</c:v>
                </c:pt>
                <c:pt idx="1">
                  <c:v>1000</c:v>
                </c:pt>
                <c:pt idx="2">
                  <c:v>1000</c:v>
                </c:pt>
                <c:pt idx="3">
                  <c:v>1000</c:v>
                </c:pt>
                <c:pt idx="4">
                  <c:v>1000</c:v>
                </c:pt>
                <c:pt idx="5">
                  <c:v>1000</c:v>
                </c:pt>
                <c:pt idx="6">
                  <c:v>1000</c:v>
                </c:pt>
                <c:pt idx="7">
                  <c:v>1000</c:v>
                </c:pt>
              </c:numCache>
            </c:numRef>
          </c:val>
          <c:extLst>
            <c:ext xmlns:c16="http://schemas.microsoft.com/office/drawing/2014/chart" uri="{C3380CC4-5D6E-409C-BE32-E72D297353CC}">
              <c16:uniqueId val="{00000000-41D6-4D1C-B760-77C873DAFF43}"/>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1200"/>
        </c:scaling>
        <c:delete val="1"/>
        <c:axPos val="l"/>
        <c:numFmt formatCode="_(* #,##0.00_);_(* \(#,##0.00\);_(* &quot;-&quot;??_);_(@_)"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Other Bath Salts For Heat Treatment- Merchant Sales, Regional Sales of HEF Group, Million USD, 2025</a:t>
            </a:r>
          </a:p>
        </c:rich>
      </c:tx>
      <c:layout>
        <c:manualLayout>
          <c:xMode val="edge"/>
          <c:yMode val="edge"/>
          <c:x val="0.1712586414273834"/>
          <c:y val="5.4760309382812504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Other Bath Salts - Merchant Sales</c:v>
                </c:pt>
              </c:strCache>
            </c:strRef>
          </c:tx>
          <c:spPr>
            <a:solidFill>
              <a:schemeClr val="accent2">
                <a:lumMod val="40000"/>
                <a:lumOff val="60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c:v>
                </c:pt>
                <c:pt idx="1">
                  <c:v>1</c:v>
                </c:pt>
                <c:pt idx="2">
                  <c:v>1</c:v>
                </c:pt>
                <c:pt idx="3">
                  <c:v>1</c:v>
                </c:pt>
                <c:pt idx="4">
                  <c:v>1</c:v>
                </c:pt>
                <c:pt idx="5">
                  <c:v>1</c:v>
                </c:pt>
                <c:pt idx="6">
                  <c:v>1</c:v>
                </c:pt>
                <c:pt idx="7">
                  <c:v>1</c:v>
                </c:pt>
              </c:numCache>
            </c:numRef>
          </c:val>
          <c:extLst>
            <c:ext xmlns:c16="http://schemas.microsoft.com/office/drawing/2014/chart" uri="{C3380CC4-5D6E-409C-BE32-E72D297353CC}">
              <c16:uniqueId val="{00000000-5B59-4682-86D0-8B45A8ED1619}"/>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8"/>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Other Bath Salts For Heat Treatment- Captive (Internal) Sales, Regional Sales of HEF Group, Million USD, 2025</a:t>
            </a:r>
          </a:p>
        </c:rich>
      </c:tx>
      <c:layout>
        <c:manualLayout>
          <c:xMode val="edge"/>
          <c:yMode val="edge"/>
          <c:x val="0.11512820583114503"/>
          <c:y val="4.9284278444531253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Other Bath Salts - Internal Sales</c:v>
                </c:pt>
              </c:strCache>
            </c:strRef>
          </c:tx>
          <c:spPr>
            <a:solidFill>
              <a:schemeClr val="accent2">
                <a:lumMod val="40000"/>
                <a:lumOff val="60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c:v>
                </c:pt>
                <c:pt idx="1">
                  <c:v>1</c:v>
                </c:pt>
                <c:pt idx="2">
                  <c:v>1</c:v>
                </c:pt>
                <c:pt idx="3">
                  <c:v>1</c:v>
                </c:pt>
                <c:pt idx="4">
                  <c:v>1</c:v>
                </c:pt>
                <c:pt idx="5">
                  <c:v>1</c:v>
                </c:pt>
                <c:pt idx="6">
                  <c:v>1</c:v>
                </c:pt>
                <c:pt idx="7">
                  <c:v>1</c:v>
                </c:pt>
              </c:numCache>
            </c:numRef>
          </c:val>
          <c:extLst>
            <c:ext xmlns:c16="http://schemas.microsoft.com/office/drawing/2014/chart" uri="{C3380CC4-5D6E-409C-BE32-E72D297353CC}">
              <c16:uniqueId val="{00000000-EA6D-4B1F-B3CB-10C71DD17FE8}"/>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5"/>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Salt Bath for Heat Treatment  Regional Market Size, Million USD, 2020 </a:t>
            </a:r>
          </a:p>
        </c:rich>
      </c:tx>
      <c:layout>
        <c:manualLayout>
          <c:xMode val="edge"/>
          <c:yMode val="edge"/>
          <c:x val="0.13574656260750911"/>
          <c:y val="3.2856185629687507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6023459024143724E-2"/>
          <c:y val="0.17097536614630413"/>
          <c:w val="0.90948699067255778"/>
          <c:h val="0.57468530069446422"/>
        </c:manualLayout>
      </c:layout>
      <c:barChart>
        <c:barDir val="col"/>
        <c:grouping val="clustered"/>
        <c:varyColors val="0"/>
        <c:ser>
          <c:idx val="0"/>
          <c:order val="0"/>
          <c:tx>
            <c:strRef>
              <c:f>Sheet1!$B$1</c:f>
              <c:strCache>
                <c:ptCount val="1"/>
                <c:pt idx="0">
                  <c:v>Salt Bath for Heat Treatment</c:v>
                </c:pt>
              </c:strCache>
            </c:strRef>
          </c:tx>
          <c:spPr>
            <a:solidFill>
              <a:schemeClr val="accent2"/>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_(* #,##0.00_);_(* \(#,##0.00\);_(* "-"??_);_(@_)</c:formatCode>
                <c:ptCount val="8"/>
                <c:pt idx="0">
                  <c:v>100</c:v>
                </c:pt>
                <c:pt idx="1">
                  <c:v>100</c:v>
                </c:pt>
                <c:pt idx="2">
                  <c:v>100</c:v>
                </c:pt>
                <c:pt idx="3">
                  <c:v>100</c:v>
                </c:pt>
                <c:pt idx="4">
                  <c:v>100</c:v>
                </c:pt>
                <c:pt idx="5">
                  <c:v>100</c:v>
                </c:pt>
                <c:pt idx="6">
                  <c:v>100</c:v>
                </c:pt>
                <c:pt idx="7">
                  <c:v>100</c:v>
                </c:pt>
              </c:numCache>
            </c:numRef>
          </c:val>
          <c:extLst>
            <c:ext xmlns:c16="http://schemas.microsoft.com/office/drawing/2014/chart" uri="{C3380CC4-5D6E-409C-BE32-E72D297353CC}">
              <c16:uniqueId val="{00000000-C4E6-45D7-84A0-28FE6C2A8DB6}"/>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500"/>
        </c:scaling>
        <c:delete val="1"/>
        <c:axPos val="l"/>
        <c:numFmt formatCode="_(* #,##0.00_);_(* \(#,##0.00\);_(* &quot;-&quot;??_);_(@_)"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Bushing/Joints Regional Market Size, Million USD, 2020 </a:t>
            </a:r>
          </a:p>
        </c:rich>
      </c:tx>
      <c:layout>
        <c:manualLayout>
          <c:xMode val="edge"/>
          <c:yMode val="edge"/>
          <c:x val="0.1446714031971581"/>
          <c:y val="3.7593310775899329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9887088856161018E-2"/>
          <c:y val="0.17608199041220285"/>
          <c:w val="0.9232940598919982"/>
          <c:h val="0.56373323881790172"/>
        </c:manualLayout>
      </c:layout>
      <c:barChart>
        <c:barDir val="col"/>
        <c:grouping val="clustered"/>
        <c:varyColors val="0"/>
        <c:ser>
          <c:idx val="0"/>
          <c:order val="0"/>
          <c:tx>
            <c:strRef>
              <c:f>Sheet1!$B$1</c:f>
              <c:strCache>
                <c:ptCount val="1"/>
                <c:pt idx="0">
                  <c:v>Bushings/Joints</c:v>
                </c:pt>
              </c:strCache>
            </c:strRef>
          </c:tx>
          <c:spPr>
            <a:solidFill>
              <a:schemeClr val="accent4">
                <a:lumMod val="60000"/>
                <a:lumOff val="40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100</c:v>
                </c:pt>
                <c:pt idx="1">
                  <c:v>100</c:v>
                </c:pt>
                <c:pt idx="2">
                  <c:v>100</c:v>
                </c:pt>
                <c:pt idx="3">
                  <c:v>100</c:v>
                </c:pt>
                <c:pt idx="4">
                  <c:v>100</c:v>
                </c:pt>
                <c:pt idx="5">
                  <c:v>100</c:v>
                </c:pt>
                <c:pt idx="6">
                  <c:v>100</c:v>
                </c:pt>
                <c:pt idx="7">
                  <c:v>100</c:v>
                </c:pt>
              </c:numCache>
            </c:numRef>
          </c:val>
          <c:extLst>
            <c:ext xmlns:c16="http://schemas.microsoft.com/office/drawing/2014/chart" uri="{C3380CC4-5D6E-409C-BE32-E72D297353CC}">
              <c16:uniqueId val="{00000000-5D74-4410-90E1-55DDC4DAF5BB}"/>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500"/>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Nitriding Bath Salts For Heat Treatment Regional Sales of HEF Group, Million USD, 2020</a:t>
            </a:r>
          </a:p>
        </c:rich>
      </c:tx>
      <c:layout>
        <c:manualLayout>
          <c:xMode val="edge"/>
          <c:yMode val="edge"/>
          <c:x val="0.13292668552569542"/>
          <c:y val="5.4760217001845392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2413955681282414E-2"/>
          <c:y val="0.16425329004970432"/>
          <c:w val="0.93517208863743517"/>
          <c:h val="0.62442415711418531"/>
        </c:manualLayout>
      </c:layout>
      <c:barChart>
        <c:barDir val="col"/>
        <c:grouping val="clustered"/>
        <c:varyColors val="0"/>
        <c:ser>
          <c:idx val="0"/>
          <c:order val="0"/>
          <c:tx>
            <c:strRef>
              <c:f>Sheet1!$B$1</c:f>
              <c:strCache>
                <c:ptCount val="1"/>
                <c:pt idx="0">
                  <c:v>Nitriding Salts</c:v>
                </c:pt>
              </c:strCache>
            </c:strRef>
          </c:tx>
          <c:spPr>
            <a:solidFill>
              <a:schemeClr val="bg2">
                <a:lumMod val="50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100</c:v>
                </c:pt>
                <c:pt idx="1">
                  <c:v>100</c:v>
                </c:pt>
                <c:pt idx="2">
                  <c:v>100</c:v>
                </c:pt>
                <c:pt idx="3">
                  <c:v>100</c:v>
                </c:pt>
                <c:pt idx="4">
                  <c:v>100</c:v>
                </c:pt>
                <c:pt idx="5">
                  <c:v>100</c:v>
                </c:pt>
                <c:pt idx="6">
                  <c:v>100</c:v>
                </c:pt>
                <c:pt idx="7">
                  <c:v>100</c:v>
                </c:pt>
              </c:numCache>
            </c:numRef>
          </c:val>
          <c:extLst>
            <c:ext xmlns:c16="http://schemas.microsoft.com/office/drawing/2014/chart" uri="{C3380CC4-5D6E-409C-BE32-E72D297353CC}">
              <c16:uniqueId val="{00000000-EDED-4951-A9CF-05C1BC7384F9}"/>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110"/>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i="0" u="none" strike="noStrike" kern="1200" spc="0" baseline="0" dirty="0">
                <a:solidFill>
                  <a:prstClr val="black">
                    <a:lumMod val="65000"/>
                    <a:lumOff val="35000"/>
                  </a:prstClr>
                </a:solidFill>
                <a:effectLst/>
                <a:latin typeface="Verdana" panose="020B0604030504040204" pitchFamily="34" charset="0"/>
                <a:ea typeface="Verdana" panose="020B0604030504040204" pitchFamily="34" charset="0"/>
                <a:cs typeface="Verdana" panose="020B0604030504040204" pitchFamily="34" charset="0"/>
              </a:rPr>
              <a:t>Other Bath Salts For Heat Treatment </a:t>
            </a:r>
            <a:r>
              <a:rPr lang="en-US" sz="800" b="1" dirty="0">
                <a:effectLst/>
                <a:latin typeface="Verdana" panose="020B0604030504040204" pitchFamily="34" charset="0"/>
                <a:ea typeface="Verdana" panose="020B0604030504040204" pitchFamily="34" charset="0"/>
                <a:cs typeface="Verdana" panose="020B0604030504040204" pitchFamily="34" charset="0"/>
              </a:rPr>
              <a:t>Regional Sales of HEF Group, Million USD, 2020</a:t>
            </a:r>
          </a:p>
        </c:rich>
      </c:tx>
      <c:layout>
        <c:manualLayout>
          <c:xMode val="edge"/>
          <c:yMode val="edge"/>
          <c:x val="0.16806251588048515"/>
          <c:y val="5.4760423566104652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4229566455710937E-2"/>
          <c:y val="0.18996717788558981"/>
          <c:w val="0.93154086708857808"/>
          <c:h val="0.55428875757968321"/>
        </c:manualLayout>
      </c:layout>
      <c:barChart>
        <c:barDir val="col"/>
        <c:grouping val="clustered"/>
        <c:varyColors val="0"/>
        <c:ser>
          <c:idx val="0"/>
          <c:order val="0"/>
          <c:tx>
            <c:strRef>
              <c:f>Sheet1!$B$1</c:f>
              <c:strCache>
                <c:ptCount val="1"/>
                <c:pt idx="0">
                  <c:v>Other Bath Salts</c:v>
                </c:pt>
              </c:strCache>
            </c:strRef>
          </c:tx>
          <c:spPr>
            <a:solidFill>
              <a:srgbClr val="7130A2"/>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100</c:v>
                </c:pt>
                <c:pt idx="1">
                  <c:v>100</c:v>
                </c:pt>
                <c:pt idx="2">
                  <c:v>100</c:v>
                </c:pt>
                <c:pt idx="3">
                  <c:v>100</c:v>
                </c:pt>
                <c:pt idx="4">
                  <c:v>100</c:v>
                </c:pt>
                <c:pt idx="5">
                  <c:v>100</c:v>
                </c:pt>
                <c:pt idx="6">
                  <c:v>100</c:v>
                </c:pt>
                <c:pt idx="7">
                  <c:v>100</c:v>
                </c:pt>
              </c:numCache>
            </c:numRef>
          </c:val>
          <c:extLst>
            <c:ext xmlns:c16="http://schemas.microsoft.com/office/drawing/2014/chart" uri="{C3380CC4-5D6E-409C-BE32-E72D297353CC}">
              <c16:uniqueId val="{00000000-C42F-4CF0-92F8-45BFFBF1668C}"/>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250"/>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Nitriding Regional Sales of HEF Group, Million USD, 2020</a:t>
            </a:r>
          </a:p>
        </c:rich>
      </c:tx>
      <c:layout>
        <c:manualLayout>
          <c:xMode val="edge"/>
          <c:yMode val="edge"/>
          <c:x val="0.12997996228194247"/>
          <c:y val="3.8722487506566629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Nitriding</c:v>
                </c:pt>
              </c:strCache>
            </c:strRef>
          </c:tx>
          <c:spPr>
            <a:solidFill>
              <a:schemeClr val="accent1"/>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10</c:v>
                </c:pt>
                <c:pt idx="1">
                  <c:v>10</c:v>
                </c:pt>
                <c:pt idx="2">
                  <c:v>10</c:v>
                </c:pt>
                <c:pt idx="3">
                  <c:v>10</c:v>
                </c:pt>
                <c:pt idx="4">
                  <c:v>10</c:v>
                </c:pt>
                <c:pt idx="5">
                  <c:v>10</c:v>
                </c:pt>
                <c:pt idx="6">
                  <c:v>10</c:v>
                </c:pt>
                <c:pt idx="7">
                  <c:v>10</c:v>
                </c:pt>
              </c:numCache>
            </c:numRef>
          </c:val>
          <c:extLst>
            <c:ext xmlns:c16="http://schemas.microsoft.com/office/drawing/2014/chart" uri="{C3380CC4-5D6E-409C-BE32-E72D297353CC}">
              <c16:uniqueId val="{00000000-4854-4780-969D-FDAD936D8D4A}"/>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60"/>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r>
              <a:rPr lang="en-US" sz="800" b="1" dirty="0">
                <a:effectLst/>
                <a:latin typeface="Verdana" panose="020B0604030504040204" pitchFamily="34" charset="0"/>
                <a:ea typeface="Verdana" panose="020B0604030504040204" pitchFamily="34" charset="0"/>
                <a:cs typeface="Verdana" panose="020B0604030504040204" pitchFamily="34" charset="0"/>
              </a:rPr>
              <a:t>Vacuum Deposition Regional Sales of HEF Group, Million USD, 2020</a:t>
            </a:r>
          </a:p>
        </c:rich>
      </c:tx>
      <c:layout>
        <c:manualLayout>
          <c:xMode val="edge"/>
          <c:yMode val="edge"/>
          <c:x val="0.17428617301294105"/>
          <c:y val="5.4760309382812504E-2"/>
        </c:manualLayout>
      </c:layout>
      <c:overlay val="0"/>
      <c:spPr>
        <a:noFill/>
        <a:ln>
          <a:noFill/>
        </a:ln>
        <a:effectLst/>
      </c:spPr>
      <c:txPr>
        <a:bodyPr rot="0" spcFirstLastPara="1" vertOverflow="ellipsis" vert="horz" wrap="square" anchor="ctr" anchorCtr="1"/>
        <a:lstStyle/>
        <a:p>
          <a:pPr>
            <a:defRPr sz="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Vacuum Deposition </c:v>
                </c:pt>
              </c:strCache>
            </c:strRef>
          </c:tx>
          <c:spPr>
            <a:solidFill>
              <a:schemeClr val="accent6">
                <a:lumMod val="60000"/>
                <a:lumOff val="40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North America</c:v>
                </c:pt>
                <c:pt idx="1">
                  <c:v>Asia </c:v>
                </c:pt>
                <c:pt idx="2">
                  <c:v>Europe</c:v>
                </c:pt>
                <c:pt idx="3">
                  <c:v>Asia - China - India </c:v>
                </c:pt>
                <c:pt idx="4">
                  <c:v>South America</c:v>
                </c:pt>
                <c:pt idx="5">
                  <c:v>China</c:v>
                </c:pt>
                <c:pt idx="6">
                  <c:v>India</c:v>
                </c:pt>
                <c:pt idx="7">
                  <c:v>Others</c:v>
                </c:pt>
              </c:strCache>
            </c:strRef>
          </c:cat>
          <c:val>
            <c:numRef>
              <c:f>Sheet1!$B$2:$B$9</c:f>
              <c:numCache>
                <c:formatCode>0.00</c:formatCode>
                <c:ptCount val="8"/>
                <c:pt idx="0">
                  <c:v>10</c:v>
                </c:pt>
                <c:pt idx="1">
                  <c:v>10</c:v>
                </c:pt>
                <c:pt idx="2">
                  <c:v>10</c:v>
                </c:pt>
                <c:pt idx="3">
                  <c:v>10</c:v>
                </c:pt>
                <c:pt idx="4">
                  <c:v>10</c:v>
                </c:pt>
                <c:pt idx="5">
                  <c:v>10</c:v>
                </c:pt>
                <c:pt idx="6">
                  <c:v>10</c:v>
                </c:pt>
                <c:pt idx="7">
                  <c:v>10</c:v>
                </c:pt>
              </c:numCache>
            </c:numRef>
          </c:val>
          <c:extLst>
            <c:ext xmlns:c16="http://schemas.microsoft.com/office/drawing/2014/chart" uri="{C3380CC4-5D6E-409C-BE32-E72D297353CC}">
              <c16:uniqueId val="{00000000-E1BD-4AF0-88DE-DED21983FBD7}"/>
            </c:ext>
          </c:extLst>
        </c:ser>
        <c:dLbls>
          <c:showLegendKey val="0"/>
          <c:showVal val="0"/>
          <c:showCatName val="0"/>
          <c:showSerName val="0"/>
          <c:showPercent val="0"/>
          <c:showBubbleSize val="0"/>
        </c:dLbls>
        <c:gapWidth val="219"/>
        <c:overlap val="-27"/>
        <c:axId val="380518344"/>
        <c:axId val="380518016"/>
      </c:barChart>
      <c:catAx>
        <c:axId val="380518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80518016"/>
        <c:crosses val="autoZero"/>
        <c:auto val="1"/>
        <c:lblAlgn val="ctr"/>
        <c:lblOffset val="100"/>
        <c:noMultiLvlLbl val="0"/>
      </c:catAx>
      <c:valAx>
        <c:axId val="380518016"/>
        <c:scaling>
          <c:orientation val="minMax"/>
          <c:max val="55"/>
        </c:scaling>
        <c:delete val="1"/>
        <c:axPos val="l"/>
        <c:numFmt formatCode="0.00" sourceLinked="1"/>
        <c:majorTickMark val="out"/>
        <c:minorTickMark val="none"/>
        <c:tickLblPos val="nextTo"/>
        <c:crossAx val="380518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F24A51-DA3C-4C6F-AF41-28D855B10043}" type="datetimeFigureOut">
              <a:rPr lang="en-US" smtClean="0"/>
              <a:t>4/24/2023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046B83-9546-47D4-B2F3-894043F0782E}" type="slidenum">
              <a:rPr lang="en-US" smtClean="0"/>
              <a:t>‹#›</a:t>
            </a:fld>
            <a:endParaRPr lang="en-US"/>
          </a:p>
        </p:txBody>
      </p:sp>
    </p:spTree>
    <p:extLst>
      <p:ext uri="{BB962C8B-B14F-4D97-AF65-F5344CB8AC3E}">
        <p14:creationId xmlns:p14="http://schemas.microsoft.com/office/powerpoint/2010/main" val="4220189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04E408-D3BA-466A-AD9C-939941861F59}" type="slidenum">
              <a:rPr lang="en-US" smtClean="0"/>
              <a:t>1</a:t>
            </a:fld>
            <a:endParaRPr lang="en-US" dirty="0"/>
          </a:p>
        </p:txBody>
      </p:sp>
    </p:spTree>
    <p:extLst>
      <p:ext uri="{BB962C8B-B14F-4D97-AF65-F5344CB8AC3E}">
        <p14:creationId xmlns:p14="http://schemas.microsoft.com/office/powerpoint/2010/main" val="609437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15</a:t>
            </a:fld>
            <a:endParaRPr lang="en-US" dirty="0"/>
          </a:p>
        </p:txBody>
      </p:sp>
    </p:spTree>
    <p:extLst>
      <p:ext uri="{BB962C8B-B14F-4D97-AF65-F5344CB8AC3E}">
        <p14:creationId xmlns:p14="http://schemas.microsoft.com/office/powerpoint/2010/main" val="919417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89</a:t>
            </a:fld>
            <a:endParaRPr lang="en-US" dirty="0"/>
          </a:p>
        </p:txBody>
      </p:sp>
    </p:spTree>
    <p:extLst>
      <p:ext uri="{BB962C8B-B14F-4D97-AF65-F5344CB8AC3E}">
        <p14:creationId xmlns:p14="http://schemas.microsoft.com/office/powerpoint/2010/main" val="62819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90</a:t>
            </a:fld>
            <a:endParaRPr lang="en-US" dirty="0"/>
          </a:p>
        </p:txBody>
      </p:sp>
    </p:spTree>
    <p:extLst>
      <p:ext uri="{BB962C8B-B14F-4D97-AF65-F5344CB8AC3E}">
        <p14:creationId xmlns:p14="http://schemas.microsoft.com/office/powerpoint/2010/main" val="4085493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6</a:t>
            </a:fld>
            <a:endParaRPr lang="en-US" dirty="0"/>
          </a:p>
        </p:txBody>
      </p:sp>
    </p:spTree>
    <p:extLst>
      <p:ext uri="{BB962C8B-B14F-4D97-AF65-F5344CB8AC3E}">
        <p14:creationId xmlns:p14="http://schemas.microsoft.com/office/powerpoint/2010/main" val="736502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a:t>
            </a:fld>
            <a:endParaRPr lang="en-US" dirty="0"/>
          </a:p>
        </p:txBody>
      </p:sp>
    </p:spTree>
    <p:extLst>
      <p:ext uri="{BB962C8B-B14F-4D97-AF65-F5344CB8AC3E}">
        <p14:creationId xmlns:p14="http://schemas.microsoft.com/office/powerpoint/2010/main" val="3614438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a:t>
            </a:fld>
            <a:endParaRPr lang="en-US" dirty="0"/>
          </a:p>
        </p:txBody>
      </p:sp>
    </p:spTree>
    <p:extLst>
      <p:ext uri="{BB962C8B-B14F-4D97-AF65-F5344CB8AC3E}">
        <p14:creationId xmlns:p14="http://schemas.microsoft.com/office/powerpoint/2010/main" val="621645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9</a:t>
            </a:fld>
            <a:endParaRPr lang="en-US" dirty="0"/>
          </a:p>
        </p:txBody>
      </p:sp>
    </p:spTree>
    <p:extLst>
      <p:ext uri="{BB962C8B-B14F-4D97-AF65-F5344CB8AC3E}">
        <p14:creationId xmlns:p14="http://schemas.microsoft.com/office/powerpoint/2010/main" val="131899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10</a:t>
            </a:fld>
            <a:endParaRPr lang="en-US" dirty="0"/>
          </a:p>
        </p:txBody>
      </p:sp>
    </p:spTree>
    <p:extLst>
      <p:ext uri="{BB962C8B-B14F-4D97-AF65-F5344CB8AC3E}">
        <p14:creationId xmlns:p14="http://schemas.microsoft.com/office/powerpoint/2010/main" val="2455773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12</a:t>
            </a:fld>
            <a:endParaRPr lang="en-US" dirty="0"/>
          </a:p>
        </p:txBody>
      </p:sp>
    </p:spTree>
    <p:extLst>
      <p:ext uri="{BB962C8B-B14F-4D97-AF65-F5344CB8AC3E}">
        <p14:creationId xmlns:p14="http://schemas.microsoft.com/office/powerpoint/2010/main" val="947727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13</a:t>
            </a:fld>
            <a:endParaRPr lang="en-US" dirty="0"/>
          </a:p>
        </p:txBody>
      </p:sp>
    </p:spTree>
    <p:extLst>
      <p:ext uri="{BB962C8B-B14F-4D97-AF65-F5344CB8AC3E}">
        <p14:creationId xmlns:p14="http://schemas.microsoft.com/office/powerpoint/2010/main" val="295018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14</a:t>
            </a:fld>
            <a:endParaRPr lang="en-US" dirty="0"/>
          </a:p>
        </p:txBody>
      </p:sp>
    </p:spTree>
    <p:extLst>
      <p:ext uri="{BB962C8B-B14F-4D97-AF65-F5344CB8AC3E}">
        <p14:creationId xmlns:p14="http://schemas.microsoft.com/office/powerpoint/2010/main" val="1117370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2D2F56-3082-4BEB-88A7-FE81956ECF51}"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A743BA-CABB-46AD-BDD9-4660049BFFA0}" type="slidenum">
              <a:rPr lang="en-US" smtClean="0"/>
              <a:t>‹#›</a:t>
            </a:fld>
            <a:endParaRPr lang="en-US"/>
          </a:p>
        </p:txBody>
      </p:sp>
    </p:spTree>
    <p:extLst>
      <p:ext uri="{BB962C8B-B14F-4D97-AF65-F5344CB8AC3E}">
        <p14:creationId xmlns:p14="http://schemas.microsoft.com/office/powerpoint/2010/main" val="3343120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2D2F56-3082-4BEB-88A7-FE81956ECF51}"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A743BA-CABB-46AD-BDD9-4660049BFFA0}" type="slidenum">
              <a:rPr lang="en-US" smtClean="0"/>
              <a:t>‹#›</a:t>
            </a:fld>
            <a:endParaRPr lang="en-US"/>
          </a:p>
        </p:txBody>
      </p:sp>
    </p:spTree>
    <p:extLst>
      <p:ext uri="{BB962C8B-B14F-4D97-AF65-F5344CB8AC3E}">
        <p14:creationId xmlns:p14="http://schemas.microsoft.com/office/powerpoint/2010/main" val="3607152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2D2F56-3082-4BEB-88A7-FE81956ECF51}"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A743BA-CABB-46AD-BDD9-4660049BFFA0}" type="slidenum">
              <a:rPr lang="en-US" smtClean="0"/>
              <a:t>‹#›</a:t>
            </a:fld>
            <a:endParaRPr lang="en-US"/>
          </a:p>
        </p:txBody>
      </p:sp>
    </p:spTree>
    <p:extLst>
      <p:ext uri="{BB962C8B-B14F-4D97-AF65-F5344CB8AC3E}">
        <p14:creationId xmlns:p14="http://schemas.microsoft.com/office/powerpoint/2010/main" val="1666409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B69AD1-A7F0-4B5E-8719-CC86072C7A0C}"/>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992E208C-AFEE-428B-8D62-98E6919AAE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5362" y="241333"/>
            <a:ext cx="1236812" cy="388020"/>
          </a:xfrm>
          <a:prstGeom prst="rect">
            <a:avLst/>
          </a:prstGeom>
        </p:spPr>
      </p:pic>
      <p:sp>
        <p:nvSpPr>
          <p:cNvPr id="15" name="Rectangle 14">
            <a:extLst>
              <a:ext uri="{FF2B5EF4-FFF2-40B4-BE49-F238E27FC236}">
                <a16:creationId xmlns:a16="http://schemas.microsoft.com/office/drawing/2014/main" id="{F1D4176D-CDAE-4615-B977-AEA78F7D710C}"/>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a:extLst>
              <a:ext uri="{FF2B5EF4-FFF2-40B4-BE49-F238E27FC236}">
                <a16:creationId xmlns:a16="http://schemas.microsoft.com/office/drawing/2014/main" id="{5170A081-2CD4-42C2-83F7-1BDF218E888C}"/>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7">
            <a:extLst>
              <a:ext uri="{FF2B5EF4-FFF2-40B4-BE49-F238E27FC236}">
                <a16:creationId xmlns:a16="http://schemas.microsoft.com/office/drawing/2014/main" id="{DAB0CC45-65C1-4330-8B7B-E233943D2F2B}"/>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06145C0-99F9-409B-86EE-E2CAD7AE19A9}"/>
              </a:ext>
            </a:extLst>
          </p:cNvPr>
          <p:cNvSpPr txBox="1"/>
          <p:nvPr userDrawn="1"/>
        </p:nvSpPr>
        <p:spPr>
          <a:xfrm>
            <a:off x="-14514" y="6638701"/>
            <a:ext cx="1886857" cy="338554"/>
          </a:xfrm>
          <a:prstGeom prst="rect">
            <a:avLst/>
          </a:prstGeom>
          <a:noFill/>
        </p:spPr>
        <p:txBody>
          <a:bodyPr wrap="square" rtlCol="0">
            <a:spAutoFit/>
          </a:bodyPr>
          <a:lstStyle/>
          <a:p>
            <a:r>
              <a:rPr lang="en-US" sz="800" dirty="0"/>
              <a:t>© TechSci Research</a:t>
            </a:r>
          </a:p>
          <a:p>
            <a:endParaRPr lang="en-US" sz="800" dirty="0"/>
          </a:p>
        </p:txBody>
      </p:sp>
    </p:spTree>
    <p:extLst>
      <p:ext uri="{BB962C8B-B14F-4D97-AF65-F5344CB8AC3E}">
        <p14:creationId xmlns:p14="http://schemas.microsoft.com/office/powerpoint/2010/main" val="274204934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2D2F56-3082-4BEB-88A7-FE81956ECF51}"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A743BA-CABB-46AD-BDD9-4660049BFFA0}" type="slidenum">
              <a:rPr lang="en-US" smtClean="0"/>
              <a:t>‹#›</a:t>
            </a:fld>
            <a:endParaRPr lang="en-US"/>
          </a:p>
        </p:txBody>
      </p:sp>
    </p:spTree>
    <p:extLst>
      <p:ext uri="{BB962C8B-B14F-4D97-AF65-F5344CB8AC3E}">
        <p14:creationId xmlns:p14="http://schemas.microsoft.com/office/powerpoint/2010/main" val="4119187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2D2F56-3082-4BEB-88A7-FE81956ECF51}"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A743BA-CABB-46AD-BDD9-4660049BFFA0}" type="slidenum">
              <a:rPr lang="en-US" smtClean="0"/>
              <a:t>‹#›</a:t>
            </a:fld>
            <a:endParaRPr lang="en-US"/>
          </a:p>
        </p:txBody>
      </p:sp>
    </p:spTree>
    <p:extLst>
      <p:ext uri="{BB962C8B-B14F-4D97-AF65-F5344CB8AC3E}">
        <p14:creationId xmlns:p14="http://schemas.microsoft.com/office/powerpoint/2010/main" val="3323158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2D2F56-3082-4BEB-88A7-FE81956ECF51}"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A743BA-CABB-46AD-BDD9-4660049BFFA0}" type="slidenum">
              <a:rPr lang="en-US" smtClean="0"/>
              <a:t>‹#›</a:t>
            </a:fld>
            <a:endParaRPr lang="en-US"/>
          </a:p>
        </p:txBody>
      </p:sp>
    </p:spTree>
    <p:extLst>
      <p:ext uri="{BB962C8B-B14F-4D97-AF65-F5344CB8AC3E}">
        <p14:creationId xmlns:p14="http://schemas.microsoft.com/office/powerpoint/2010/main" val="1274056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2D2F56-3082-4BEB-88A7-FE81956ECF51}" type="datetimeFigureOut">
              <a:rPr lang="en-US" smtClean="0"/>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A743BA-CABB-46AD-BDD9-4660049BFFA0}" type="slidenum">
              <a:rPr lang="en-US" smtClean="0"/>
              <a:t>‹#›</a:t>
            </a:fld>
            <a:endParaRPr lang="en-US"/>
          </a:p>
        </p:txBody>
      </p:sp>
    </p:spTree>
    <p:extLst>
      <p:ext uri="{BB962C8B-B14F-4D97-AF65-F5344CB8AC3E}">
        <p14:creationId xmlns:p14="http://schemas.microsoft.com/office/powerpoint/2010/main" val="153153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2D2F56-3082-4BEB-88A7-FE81956ECF51}" type="datetimeFigureOut">
              <a:rPr lang="en-US" smtClean="0"/>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A743BA-CABB-46AD-BDD9-4660049BFFA0}" type="slidenum">
              <a:rPr lang="en-US" smtClean="0"/>
              <a:t>‹#›</a:t>
            </a:fld>
            <a:endParaRPr lang="en-US"/>
          </a:p>
        </p:txBody>
      </p:sp>
    </p:spTree>
    <p:extLst>
      <p:ext uri="{BB962C8B-B14F-4D97-AF65-F5344CB8AC3E}">
        <p14:creationId xmlns:p14="http://schemas.microsoft.com/office/powerpoint/2010/main" val="3064719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2D2F56-3082-4BEB-88A7-FE81956ECF51}" type="datetimeFigureOut">
              <a:rPr lang="en-US" smtClean="0"/>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A743BA-CABB-46AD-BDD9-4660049BFFA0}" type="slidenum">
              <a:rPr lang="en-US" smtClean="0"/>
              <a:t>‹#›</a:t>
            </a:fld>
            <a:endParaRPr lang="en-US"/>
          </a:p>
        </p:txBody>
      </p:sp>
    </p:spTree>
    <p:extLst>
      <p:ext uri="{BB962C8B-B14F-4D97-AF65-F5344CB8AC3E}">
        <p14:creationId xmlns:p14="http://schemas.microsoft.com/office/powerpoint/2010/main" val="2665954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2D2F56-3082-4BEB-88A7-FE81956ECF51}"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A743BA-CABB-46AD-BDD9-4660049BFFA0}" type="slidenum">
              <a:rPr lang="en-US" smtClean="0"/>
              <a:t>‹#›</a:t>
            </a:fld>
            <a:endParaRPr lang="en-US"/>
          </a:p>
        </p:txBody>
      </p:sp>
    </p:spTree>
    <p:extLst>
      <p:ext uri="{BB962C8B-B14F-4D97-AF65-F5344CB8AC3E}">
        <p14:creationId xmlns:p14="http://schemas.microsoft.com/office/powerpoint/2010/main" val="3556140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2D2F56-3082-4BEB-88A7-FE81956ECF51}"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A743BA-CABB-46AD-BDD9-4660049BFFA0}" type="slidenum">
              <a:rPr lang="en-US" smtClean="0"/>
              <a:t>‹#›</a:t>
            </a:fld>
            <a:endParaRPr lang="en-US"/>
          </a:p>
        </p:txBody>
      </p:sp>
    </p:spTree>
    <p:extLst>
      <p:ext uri="{BB962C8B-B14F-4D97-AF65-F5344CB8AC3E}">
        <p14:creationId xmlns:p14="http://schemas.microsoft.com/office/powerpoint/2010/main" val="1605170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2D2F56-3082-4BEB-88A7-FE81956ECF51}" type="datetimeFigureOut">
              <a:rPr lang="en-US" smtClean="0"/>
              <a:t>4/24/2023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A743BA-CABB-46AD-BDD9-4660049BFFA0}" type="slidenum">
              <a:rPr lang="en-US" smtClean="0"/>
              <a:t>‹#›</a:t>
            </a:fld>
            <a:endParaRPr lang="en-US"/>
          </a:p>
        </p:txBody>
      </p:sp>
    </p:spTree>
    <p:extLst>
      <p:ext uri="{BB962C8B-B14F-4D97-AF65-F5344CB8AC3E}">
        <p14:creationId xmlns:p14="http://schemas.microsoft.com/office/powerpoint/2010/main" val="41852368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 Id="rId4" Type="http://schemas.openxmlformats.org/officeDocument/2006/relationships/chart" Target="../charts/chart3.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2.xml"/><Relationship Id="rId5" Type="http://schemas.openxmlformats.org/officeDocument/2006/relationships/chart" Target="../charts/chart7.xml"/><Relationship Id="rId4" Type="http://schemas.openxmlformats.org/officeDocument/2006/relationships/chart" Target="../charts/char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12.xml"/><Relationship Id="rId5" Type="http://schemas.openxmlformats.org/officeDocument/2006/relationships/chart" Target="../charts/chart11.xml"/><Relationship Id="rId4" Type="http://schemas.openxmlformats.org/officeDocument/2006/relationships/chart" Target="../charts/chart10.xml"/></Relationships>
</file>

<file path=ppt/slides/_rels/slide2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12.xml"/><Relationship Id="rId5" Type="http://schemas.openxmlformats.org/officeDocument/2006/relationships/chart" Target="../charts/chart17.xml"/><Relationship Id="rId4" Type="http://schemas.openxmlformats.org/officeDocument/2006/relationships/chart" Target="../charts/chart16.xml"/></Relationships>
</file>

<file path=ppt/slides/_rels/slide29.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12.xml"/><Relationship Id="rId5" Type="http://schemas.openxmlformats.org/officeDocument/2006/relationships/chart" Target="../charts/chart23.xml"/><Relationship Id="rId4" Type="http://schemas.openxmlformats.org/officeDocument/2006/relationships/chart" Target="../charts/chart22.xml"/></Relationships>
</file>

<file path=ppt/slides/_rels/slide31.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12.xml"/><Relationship Id="rId5" Type="http://schemas.openxmlformats.org/officeDocument/2006/relationships/chart" Target="../charts/chart27.xml"/><Relationship Id="rId4" Type="http://schemas.openxmlformats.org/officeDocument/2006/relationships/chart" Target="../charts/chart26.xml"/></Relationships>
</file>

<file path=ppt/slides/_rels/slide32.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12.xml"/><Relationship Id="rId5" Type="http://schemas.openxmlformats.org/officeDocument/2006/relationships/chart" Target="../charts/chart31.xml"/><Relationship Id="rId4" Type="http://schemas.openxmlformats.org/officeDocument/2006/relationships/chart" Target="../charts/char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2CB24609-8E65-4311-BB7E-0AECB4FA7C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329"/>
          <a:stretch/>
        </p:blipFill>
        <p:spPr bwMode="auto">
          <a:xfrm>
            <a:off x="4581377" y="1"/>
            <a:ext cx="4562623"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1B12F2C-8803-40B4-89FE-4252D6B9ED96}"/>
              </a:ext>
            </a:extLst>
          </p:cNvPr>
          <p:cNvSpPr txBox="1"/>
          <p:nvPr/>
        </p:nvSpPr>
        <p:spPr>
          <a:xfrm>
            <a:off x="198442" y="6541670"/>
            <a:ext cx="3652566" cy="276999"/>
          </a:xfrm>
          <a:prstGeom prst="rect">
            <a:avLst/>
          </a:prstGeom>
          <a:noFill/>
        </p:spPr>
        <p:txBody>
          <a:bodyPr wrap="square" rtlCol="0">
            <a:spAutoFit/>
          </a:bodyPr>
          <a:lstStyle/>
          <a:p>
            <a:pPr>
              <a:defRPr/>
            </a:pPr>
            <a:r>
              <a:rPr lang="en-IN" sz="1200" b="1" dirty="0">
                <a:latin typeface="Arial" panose="020B0604020202020204" pitchFamily="34" charset="0"/>
                <a:ea typeface="Verdana" panose="020B0604030504040204" pitchFamily="34" charset="0"/>
                <a:cs typeface="Arial" panose="020B0604020202020204" pitchFamily="34" charset="0"/>
              </a:rPr>
              <a:t>Market Intelligence . Consulting</a:t>
            </a:r>
          </a:p>
        </p:txBody>
      </p:sp>
      <p:pic>
        <p:nvPicPr>
          <p:cNvPr id="6" name="Picture 5">
            <a:extLst>
              <a:ext uri="{FF2B5EF4-FFF2-40B4-BE49-F238E27FC236}">
                <a16:creationId xmlns:a16="http://schemas.microsoft.com/office/drawing/2014/main" id="{B3A19E5D-B76B-4AB7-8254-81C2E6CF52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4027" y="5421146"/>
            <a:ext cx="1874496" cy="588077"/>
          </a:xfrm>
          <a:prstGeom prst="rect">
            <a:avLst/>
          </a:prstGeom>
        </p:spPr>
      </p:pic>
      <p:pic>
        <p:nvPicPr>
          <p:cNvPr id="1044" name="Picture 20" descr="Global Information, Inc – Biocomposites Conference Cologne">
            <a:extLst>
              <a:ext uri="{FF2B5EF4-FFF2-40B4-BE49-F238E27FC236}">
                <a16:creationId xmlns:a16="http://schemas.microsoft.com/office/drawing/2014/main" id="{3F0B0C15-F30A-43CA-8EC1-CB26D2E0B7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46" t="30234" r="4862" b="33621"/>
          <a:stretch/>
        </p:blipFill>
        <p:spPr bwMode="auto">
          <a:xfrm>
            <a:off x="694903" y="3332837"/>
            <a:ext cx="3239032" cy="649743"/>
          </a:xfrm>
          <a:prstGeom prst="rect">
            <a:avLst/>
          </a:prstGeom>
          <a:solidFill>
            <a:schemeClr val="bg1"/>
          </a:solidFill>
        </p:spPr>
      </p:pic>
      <p:sp>
        <p:nvSpPr>
          <p:cNvPr id="2" name="TextBox 1">
            <a:extLst>
              <a:ext uri="{FF2B5EF4-FFF2-40B4-BE49-F238E27FC236}">
                <a16:creationId xmlns:a16="http://schemas.microsoft.com/office/drawing/2014/main" id="{066F96D4-772E-42A1-B072-4DD2940DF3C5}"/>
              </a:ext>
            </a:extLst>
          </p:cNvPr>
          <p:cNvSpPr txBox="1"/>
          <p:nvPr/>
        </p:nvSpPr>
        <p:spPr>
          <a:xfrm>
            <a:off x="125361" y="177830"/>
            <a:ext cx="4203291" cy="830997"/>
          </a:xfrm>
          <a:prstGeom prst="rect">
            <a:avLst/>
          </a:prstGeom>
          <a:noFill/>
        </p:spPr>
        <p:txBody>
          <a:bodyPr wrap="square" rtlCol="0">
            <a:spAutoFit/>
          </a:bodyPr>
          <a:lstStyle/>
          <a:p>
            <a:pPr algn="ctr"/>
            <a:r>
              <a:rPr lang="en-US" sz="2400" b="1" dirty="0">
                <a:latin typeface="+mj-lt"/>
                <a:ea typeface="Verdana" panose="020B0604030504040204" pitchFamily="34" charset="0"/>
                <a:cs typeface="Verdana" panose="020B0604030504040204" pitchFamily="34" charset="0"/>
              </a:rPr>
              <a:t>COMPETITIVE INTELLIGENCE STUDY </a:t>
            </a:r>
          </a:p>
        </p:txBody>
      </p:sp>
      <p:sp>
        <p:nvSpPr>
          <p:cNvPr id="9" name="TextBox 8">
            <a:extLst>
              <a:ext uri="{FF2B5EF4-FFF2-40B4-BE49-F238E27FC236}">
                <a16:creationId xmlns:a16="http://schemas.microsoft.com/office/drawing/2014/main" id="{DCE6EFDD-F177-4AA1-97CA-41CDFC7DF3F3}"/>
              </a:ext>
            </a:extLst>
          </p:cNvPr>
          <p:cNvSpPr txBox="1"/>
          <p:nvPr/>
        </p:nvSpPr>
        <p:spPr>
          <a:xfrm>
            <a:off x="204611" y="1200825"/>
            <a:ext cx="4203291" cy="830997"/>
          </a:xfrm>
          <a:prstGeom prst="rect">
            <a:avLst/>
          </a:prstGeom>
          <a:noFill/>
        </p:spPr>
        <p:txBody>
          <a:bodyPr wrap="square" rtlCol="0">
            <a:spAutoFit/>
          </a:bodyPr>
          <a:lstStyle/>
          <a:p>
            <a:pPr algn="ctr"/>
            <a:r>
              <a:rPr lang="en-US" sz="2400" b="1" dirty="0">
                <a:latin typeface="+mj-lt"/>
                <a:ea typeface="Verdana" panose="020B0604030504040204" pitchFamily="34" charset="0"/>
                <a:cs typeface="Verdana" panose="020B0604030504040204" pitchFamily="34" charset="0"/>
              </a:rPr>
              <a:t>A GLOBAL COMPANY OPERATING IN SURFACE TREATMENT</a:t>
            </a:r>
          </a:p>
        </p:txBody>
      </p:sp>
      <p:sp>
        <p:nvSpPr>
          <p:cNvPr id="10" name="TextBox 9">
            <a:extLst>
              <a:ext uri="{FF2B5EF4-FFF2-40B4-BE49-F238E27FC236}">
                <a16:creationId xmlns:a16="http://schemas.microsoft.com/office/drawing/2014/main" id="{319B52BB-180C-4133-9D7D-110936A6586E}"/>
              </a:ext>
            </a:extLst>
          </p:cNvPr>
          <p:cNvSpPr txBox="1"/>
          <p:nvPr/>
        </p:nvSpPr>
        <p:spPr>
          <a:xfrm>
            <a:off x="125361" y="4338554"/>
            <a:ext cx="4377345" cy="360612"/>
          </a:xfrm>
          <a:prstGeom prst="rect">
            <a:avLst/>
          </a:prstGeom>
          <a:solidFill>
            <a:schemeClr val="bg1">
              <a:lumMod val="95000"/>
            </a:schemeClr>
          </a:solidFill>
          <a:ln>
            <a:solidFill>
              <a:schemeClr val="accent6"/>
            </a:solidFill>
          </a:ln>
        </p:spPr>
        <p:txBody>
          <a:bodyPr wrap="square">
            <a:spAutoFit/>
          </a:bodyPr>
          <a:lstStyle/>
          <a:p>
            <a:pPr algn="ctr">
              <a:lnSpc>
                <a:spcPct val="120000"/>
              </a:lnSpc>
              <a:spcBef>
                <a:spcPts val="200"/>
              </a:spcBef>
              <a:spcAft>
                <a:spcPts val="200"/>
              </a:spcAft>
            </a:pPr>
            <a:r>
              <a:rPr lang="en-US" sz="1600" b="1" i="1">
                <a:latin typeface="Arial" panose="020B0604020202020204" pitchFamily="34" charset="0"/>
                <a:ea typeface="Roboto" pitchFamily="2" charset="0"/>
                <a:cs typeface="Arial" panose="020B0604020202020204" pitchFamily="34" charset="0"/>
              </a:rPr>
              <a:t>July 30, </a:t>
            </a:r>
            <a:r>
              <a:rPr lang="en-US" sz="1600" b="1" i="1" dirty="0">
                <a:latin typeface="Arial" panose="020B0604020202020204" pitchFamily="34" charset="0"/>
                <a:ea typeface="Roboto" pitchFamily="2" charset="0"/>
                <a:cs typeface="Arial" panose="020B0604020202020204" pitchFamily="34" charset="0"/>
              </a:rPr>
              <a:t>2021</a:t>
            </a:r>
          </a:p>
        </p:txBody>
      </p:sp>
      <p:sp>
        <p:nvSpPr>
          <p:cNvPr id="11" name="TextBox 10">
            <a:extLst>
              <a:ext uri="{FF2B5EF4-FFF2-40B4-BE49-F238E27FC236}">
                <a16:creationId xmlns:a16="http://schemas.microsoft.com/office/drawing/2014/main" id="{A8EFED9B-538B-45FF-8482-92EA79C1C174}"/>
              </a:ext>
            </a:extLst>
          </p:cNvPr>
          <p:cNvSpPr txBox="1"/>
          <p:nvPr/>
        </p:nvSpPr>
        <p:spPr>
          <a:xfrm>
            <a:off x="112604" y="2679367"/>
            <a:ext cx="4377345" cy="360612"/>
          </a:xfrm>
          <a:prstGeom prst="rect">
            <a:avLst/>
          </a:prstGeom>
          <a:solidFill>
            <a:schemeClr val="bg1">
              <a:lumMod val="95000"/>
            </a:schemeClr>
          </a:solidFill>
          <a:ln>
            <a:solidFill>
              <a:schemeClr val="accent6"/>
            </a:solidFill>
          </a:ln>
        </p:spPr>
        <p:txBody>
          <a:bodyPr wrap="square">
            <a:spAutoFit/>
          </a:bodyPr>
          <a:lstStyle/>
          <a:p>
            <a:pPr algn="ctr">
              <a:lnSpc>
                <a:spcPct val="120000"/>
              </a:lnSpc>
              <a:spcBef>
                <a:spcPts val="200"/>
              </a:spcBef>
              <a:spcAft>
                <a:spcPts val="200"/>
              </a:spcAft>
            </a:pPr>
            <a:r>
              <a:rPr lang="en-US" sz="1600" b="1" i="1" dirty="0">
                <a:latin typeface="Arial" panose="020B0604020202020204" pitchFamily="34" charset="0"/>
                <a:ea typeface="Roboto" pitchFamily="2" charset="0"/>
                <a:cs typeface="Arial" panose="020B0604020202020204" pitchFamily="34" charset="0"/>
              </a:rPr>
              <a:t>Prepared For : </a:t>
            </a:r>
          </a:p>
        </p:txBody>
      </p:sp>
      <p:sp>
        <p:nvSpPr>
          <p:cNvPr id="12" name="TextBox 11">
            <a:extLst>
              <a:ext uri="{FF2B5EF4-FFF2-40B4-BE49-F238E27FC236}">
                <a16:creationId xmlns:a16="http://schemas.microsoft.com/office/drawing/2014/main" id="{D0C59CD0-8E67-4595-9A50-A014824C1CCC}"/>
              </a:ext>
            </a:extLst>
          </p:cNvPr>
          <p:cNvSpPr txBox="1"/>
          <p:nvPr/>
        </p:nvSpPr>
        <p:spPr>
          <a:xfrm>
            <a:off x="125360" y="4830487"/>
            <a:ext cx="4377345" cy="360612"/>
          </a:xfrm>
          <a:prstGeom prst="rect">
            <a:avLst/>
          </a:prstGeom>
          <a:solidFill>
            <a:schemeClr val="bg1">
              <a:lumMod val="95000"/>
            </a:schemeClr>
          </a:solidFill>
          <a:ln>
            <a:solidFill>
              <a:schemeClr val="accent6"/>
            </a:solidFill>
          </a:ln>
        </p:spPr>
        <p:txBody>
          <a:bodyPr wrap="square">
            <a:spAutoFit/>
          </a:bodyPr>
          <a:lstStyle/>
          <a:p>
            <a:pPr algn="ctr">
              <a:lnSpc>
                <a:spcPct val="120000"/>
              </a:lnSpc>
              <a:spcBef>
                <a:spcPts val="200"/>
              </a:spcBef>
              <a:spcAft>
                <a:spcPts val="200"/>
              </a:spcAft>
            </a:pPr>
            <a:r>
              <a:rPr lang="en-US" sz="1600" b="1" i="1" dirty="0">
                <a:latin typeface="Arial" panose="020B0604020202020204" pitchFamily="34" charset="0"/>
                <a:ea typeface="Roboto" pitchFamily="2" charset="0"/>
                <a:cs typeface="Arial" panose="020B0604020202020204" pitchFamily="34" charset="0"/>
              </a:rPr>
              <a:t>TSR/2020/268</a:t>
            </a:r>
          </a:p>
        </p:txBody>
      </p:sp>
      <p:sp>
        <p:nvSpPr>
          <p:cNvPr id="13" name="TextBox 12">
            <a:extLst>
              <a:ext uri="{FF2B5EF4-FFF2-40B4-BE49-F238E27FC236}">
                <a16:creationId xmlns:a16="http://schemas.microsoft.com/office/drawing/2014/main" id="{33AF768B-29BC-42F6-93B7-4B962B644A0A}"/>
              </a:ext>
            </a:extLst>
          </p:cNvPr>
          <p:cNvSpPr txBox="1"/>
          <p:nvPr/>
        </p:nvSpPr>
        <p:spPr>
          <a:xfrm>
            <a:off x="198442" y="6266341"/>
            <a:ext cx="3652566" cy="276999"/>
          </a:xfrm>
          <a:prstGeom prst="rect">
            <a:avLst/>
          </a:prstGeom>
          <a:noFill/>
        </p:spPr>
        <p:txBody>
          <a:bodyPr wrap="square" rtlCol="0">
            <a:spAutoFit/>
          </a:bodyPr>
          <a:lstStyle/>
          <a:p>
            <a:pPr>
              <a:defRPr/>
            </a:pPr>
            <a:r>
              <a:rPr lang="en-IN" sz="1200" b="1" dirty="0">
                <a:latin typeface="Arial" panose="020B0604020202020204" pitchFamily="34" charset="0"/>
                <a:ea typeface="Verdana" panose="020B0604030504040204" pitchFamily="34" charset="0"/>
                <a:cs typeface="Arial" panose="020B0604020202020204" pitchFamily="34" charset="0"/>
              </a:rPr>
              <a:t>www.techsciresearch.com</a:t>
            </a:r>
          </a:p>
        </p:txBody>
      </p:sp>
    </p:spTree>
    <p:extLst>
      <p:ext uri="{BB962C8B-B14F-4D97-AF65-F5344CB8AC3E}">
        <p14:creationId xmlns:p14="http://schemas.microsoft.com/office/powerpoint/2010/main" val="468377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0786291-1896-4FFC-971B-EEB273FC36C9}"/>
              </a:ext>
            </a:extLst>
          </p:cNvPr>
          <p:cNvSpPr/>
          <p:nvPr/>
        </p:nvSpPr>
        <p:spPr>
          <a:xfrm>
            <a:off x="219456" y="18442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72F8FE4-5100-4B4B-B260-D9223039DCE3}"/>
              </a:ext>
            </a:extLst>
          </p:cNvPr>
          <p:cNvSpPr txBox="1"/>
          <p:nvPr/>
        </p:nvSpPr>
        <p:spPr>
          <a:xfrm>
            <a:off x="219456" y="230140"/>
            <a:ext cx="4251960"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Executive Summary</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F3AEF9B6-345C-4084-AF71-9995E572EA0C}"/>
              </a:ext>
            </a:extLst>
          </p:cNvPr>
          <p:cNvSpPr txBox="1"/>
          <p:nvPr/>
        </p:nvSpPr>
        <p:spPr>
          <a:xfrm>
            <a:off x="4843277" y="4387253"/>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14" name="Table 13">
            <a:extLst>
              <a:ext uri="{FF2B5EF4-FFF2-40B4-BE49-F238E27FC236}">
                <a16:creationId xmlns:a16="http://schemas.microsoft.com/office/drawing/2014/main" id="{8C3480CC-916E-41E3-AA68-1EAF6A2B29E9}"/>
              </a:ext>
            </a:extLst>
          </p:cNvPr>
          <p:cNvGraphicFramePr>
            <a:graphicFrameLocks noGrp="1"/>
          </p:cNvGraphicFramePr>
          <p:nvPr>
            <p:extLst>
              <p:ext uri="{D42A27DB-BD31-4B8C-83A1-F6EECF244321}">
                <p14:modId xmlns:p14="http://schemas.microsoft.com/office/powerpoint/2010/main" val="4042484900"/>
              </p:ext>
            </p:extLst>
          </p:nvPr>
        </p:nvGraphicFramePr>
        <p:xfrm>
          <a:off x="219456" y="880646"/>
          <a:ext cx="8752015" cy="3269126"/>
        </p:xfrm>
        <a:graphic>
          <a:graphicData uri="http://schemas.openxmlformats.org/drawingml/2006/table">
            <a:tbl>
              <a:tblPr>
                <a:tableStyleId>{2D5ABB26-0587-4C30-8999-92F81FD0307C}</a:tableStyleId>
              </a:tblPr>
              <a:tblGrid>
                <a:gridCol w="1052783">
                  <a:extLst>
                    <a:ext uri="{9D8B030D-6E8A-4147-A177-3AD203B41FA5}">
                      <a16:colId xmlns:a16="http://schemas.microsoft.com/office/drawing/2014/main" val="3349576018"/>
                    </a:ext>
                  </a:extLst>
                </a:gridCol>
                <a:gridCol w="1052783">
                  <a:extLst>
                    <a:ext uri="{9D8B030D-6E8A-4147-A177-3AD203B41FA5}">
                      <a16:colId xmlns:a16="http://schemas.microsoft.com/office/drawing/2014/main" val="2224153015"/>
                    </a:ext>
                  </a:extLst>
                </a:gridCol>
                <a:gridCol w="1614249">
                  <a:extLst>
                    <a:ext uri="{9D8B030D-6E8A-4147-A177-3AD203B41FA5}">
                      <a16:colId xmlns:a16="http://schemas.microsoft.com/office/drawing/2014/main" val="2111257750"/>
                    </a:ext>
                  </a:extLst>
                </a:gridCol>
                <a:gridCol w="1316474">
                  <a:extLst>
                    <a:ext uri="{9D8B030D-6E8A-4147-A177-3AD203B41FA5}">
                      <a16:colId xmlns:a16="http://schemas.microsoft.com/office/drawing/2014/main" val="108474496"/>
                    </a:ext>
                  </a:extLst>
                </a:gridCol>
                <a:gridCol w="1857863">
                  <a:extLst>
                    <a:ext uri="{9D8B030D-6E8A-4147-A177-3AD203B41FA5}">
                      <a16:colId xmlns:a16="http://schemas.microsoft.com/office/drawing/2014/main" val="2097260125"/>
                    </a:ext>
                  </a:extLst>
                </a:gridCol>
                <a:gridCol w="1857863">
                  <a:extLst>
                    <a:ext uri="{9D8B030D-6E8A-4147-A177-3AD203B41FA5}">
                      <a16:colId xmlns:a16="http://schemas.microsoft.com/office/drawing/2014/main" val="2121654347"/>
                    </a:ext>
                  </a:extLst>
                </a:gridCol>
              </a:tblGrid>
              <a:tr h="490369">
                <a:tc gridSpan="6">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Treatments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Treatments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extLst>
                  <a:ext uri="{0D108BD9-81ED-4DB2-BD59-A6C34878D82A}">
                    <a16:rowId xmlns:a16="http://schemas.microsoft.com/office/drawing/2014/main" val="4035052427"/>
                  </a:ext>
                </a:extLst>
              </a:tr>
              <a:tr h="49036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Nitriding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Salt Bath For Heat Treatment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Vacuum Deposition </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Bushings/Joints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Bath Salts For Heat Treatment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extLst>
                  <a:ext uri="{0D108BD9-81ED-4DB2-BD59-A6C34878D82A}">
                    <a16:rowId xmlns:a16="http://schemas.microsoft.com/office/drawing/2014/main" val="3033624739"/>
                  </a:ext>
                </a:extLst>
              </a:tr>
              <a:tr h="490369">
                <a:tc row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Key Customers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1803460"/>
                  </a:ext>
                </a:extLst>
              </a:tr>
              <a:tr h="490369">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144496"/>
                  </a:ext>
                </a:extLst>
              </a:tr>
              <a:tr h="326912">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4713943"/>
                  </a:ext>
                </a:extLst>
              </a:tr>
              <a:tr h="490369">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6867564"/>
                  </a:ext>
                </a:extLst>
              </a:tr>
              <a:tr h="490369">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5819791"/>
                  </a:ext>
                </a:extLst>
              </a:tr>
            </a:tbl>
          </a:graphicData>
        </a:graphic>
      </p:graphicFrame>
      <p:sp>
        <p:nvSpPr>
          <p:cNvPr id="6" name="TextBox 5">
            <a:extLst>
              <a:ext uri="{FF2B5EF4-FFF2-40B4-BE49-F238E27FC236}">
                <a16:creationId xmlns:a16="http://schemas.microsoft.com/office/drawing/2014/main" id="{73C9588C-EE66-47AA-9D43-8AD15ED2C691}"/>
              </a:ext>
            </a:extLst>
          </p:cNvPr>
          <p:cNvSpPr txBox="1"/>
          <p:nvPr/>
        </p:nvSpPr>
        <p:spPr>
          <a:xfrm>
            <a:off x="242919" y="4870957"/>
            <a:ext cx="8705088" cy="400110"/>
          </a:xfrm>
          <a:prstGeom prst="rect">
            <a:avLst/>
          </a:prstGeom>
          <a:noFill/>
        </p:spPr>
        <p:txBody>
          <a:bodyPr wrap="square" rtlCol="0">
            <a:spAutoFit/>
          </a:bodyPr>
          <a:lstStyle/>
          <a:p>
            <a:r>
              <a:rPr lang="en-US" sz="1000" b="1" i="1" dirty="0">
                <a:solidFill>
                  <a:srgbClr val="0E101A"/>
                </a:solidFill>
                <a:effectLst/>
              </a:rPr>
              <a:t>TechSci has conducted several interviews where respondents have confirmed that these are the primary customers in each segment. There have been cases where HEF puts up furnaces and other equipment at the company’s premises and looks after the entire process and maintenance. </a:t>
            </a:r>
            <a:endParaRPr lang="en-IN" sz="1000" b="1" i="1"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105770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AC0EC2-4C6A-4D70-9E8E-7BBE31CFAC8D}"/>
              </a:ext>
            </a:extLst>
          </p:cNvPr>
          <p:cNvSpPr/>
          <p:nvPr/>
        </p:nvSpPr>
        <p:spPr>
          <a:xfrm>
            <a:off x="0" y="0"/>
            <a:ext cx="6724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8EA7C3E-9ECD-4B5C-B516-1661B5CB9165}"/>
              </a:ext>
            </a:extLst>
          </p:cNvPr>
          <p:cNvSpPr/>
          <p:nvPr/>
        </p:nvSpPr>
        <p:spPr>
          <a:xfrm>
            <a:off x="228599" y="810278"/>
            <a:ext cx="5290457" cy="461665"/>
          </a:xfrm>
          <a:prstGeom prst="rect">
            <a:avLst/>
          </a:prstGeom>
        </p:spPr>
        <p:txBody>
          <a:bodyPr wrap="square">
            <a:spAutoFit/>
          </a:bodyPr>
          <a:lstStyle/>
          <a:p>
            <a:pPr lvl="0">
              <a:defRPr/>
            </a:pPr>
            <a:r>
              <a:rPr lang="en-US" sz="2400" spc="-150" dirty="0">
                <a:solidFill>
                  <a:prstClr val="white"/>
                </a:solidFill>
                <a:latin typeface="Arial" panose="020B0604020202020204" pitchFamily="34" charset="0"/>
                <a:ea typeface="Roboto" pitchFamily="2" charset="0"/>
                <a:cs typeface="Arial" panose="020B0604020202020204" pitchFamily="34" charset="0"/>
              </a:rPr>
              <a:t>Product Overview</a:t>
            </a:r>
          </a:p>
        </p:txBody>
      </p:sp>
      <p:cxnSp>
        <p:nvCxnSpPr>
          <p:cNvPr id="4" name="Straight Connector 3">
            <a:extLst>
              <a:ext uri="{FF2B5EF4-FFF2-40B4-BE49-F238E27FC236}">
                <a16:creationId xmlns:a16="http://schemas.microsoft.com/office/drawing/2014/main" id="{F047E9B8-0F23-4BB0-9B09-179FBDD20882}"/>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06E081-98D9-4B85-9B55-4D777B1575C9}"/>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06C5804-1A46-4C6D-8AF2-1EEE5B9416A1}"/>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B3BFF4CF-96F3-4D89-8588-EA268662DA50}"/>
              </a:ext>
            </a:extLst>
          </p:cNvPr>
          <p:cNvPicPr>
            <a:picLocks noChangeArrowheads="1"/>
          </p:cNvPicPr>
          <p:nvPr/>
        </p:nvPicPr>
        <p:blipFill>
          <a:blip r:embed="rId2">
            <a:extLst>
              <a:ext uri="{28A0092B-C50C-407E-A947-70E740481C1C}">
                <a14:useLocalDpi xmlns:a14="http://schemas.microsoft.com/office/drawing/2010/main" val="0"/>
              </a:ext>
            </a:extLst>
          </a:blip>
          <a:srcRect/>
          <a:stretch/>
        </p:blipFill>
        <p:spPr bwMode="auto">
          <a:xfrm>
            <a:off x="3070860" y="2815412"/>
            <a:ext cx="6073200" cy="3182103"/>
          </a:xfrm>
          <a:prstGeom prst="rect">
            <a:avLst/>
          </a:prstGeom>
          <a:noFill/>
          <a:ln>
            <a:noFill/>
          </a:ln>
          <a:effectLst/>
          <a:scene3d>
            <a:camera prst="orthographicFront">
              <a:rot lat="0" lon="0" rev="0"/>
            </a:camera>
            <a:lightRig rig="contrasting" dir="t">
              <a:rot lat="0" lon="0" rev="7800000"/>
            </a:lightRig>
          </a:scene3d>
          <a:sp3d>
            <a:bevelT w="139700" h="1397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057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126A8-45C8-4E1E-B9B6-B2C87C752A87}"/>
              </a:ext>
            </a:extLst>
          </p:cNvPr>
          <p:cNvSpPr txBox="1"/>
          <p:nvPr/>
        </p:nvSpPr>
        <p:spPr>
          <a:xfrm>
            <a:off x="155987" y="765780"/>
            <a:ext cx="8832025" cy="5320284"/>
          </a:xfrm>
          <a:prstGeom prst="rect">
            <a:avLst/>
          </a:prstGeom>
          <a:solidFill>
            <a:schemeClr val="bg1">
              <a:lumMod val="95000"/>
            </a:schemeClr>
          </a:solidFill>
          <a:ln w="28575">
            <a:solidFill>
              <a:schemeClr val="tx2">
                <a:lumMod val="75000"/>
              </a:schemeClr>
            </a:solidFill>
          </a:ln>
          <a:effectLst>
            <a:outerShdw dist="50800" dir="5400000" algn="ctr" rotWithShape="0">
              <a:srgbClr val="000000">
                <a:alpha val="43137"/>
              </a:srgbClr>
            </a:outerShdw>
          </a:effectLst>
        </p:spPr>
        <p:txBody>
          <a:bodyPr wrap="square" lIns="144000" tIns="72000" rIns="144000" bIns="72000">
            <a:spAutoFit/>
          </a:bodyPr>
          <a:lstStyle/>
          <a:p>
            <a:pPr algn="just">
              <a:lnSpc>
                <a:spcPct val="140000"/>
              </a:lnSpc>
              <a:spcBef>
                <a:spcPts val="600"/>
              </a:spcBef>
              <a:spcAft>
                <a:spcPts val="600"/>
              </a:spcAft>
            </a:pPr>
            <a:r>
              <a:rPr lang="en-IN" sz="1200" b="1" i="1" dirty="0">
                <a:solidFill>
                  <a:schemeClr val="tx1"/>
                </a:solidFill>
                <a:latin typeface="Verdana" panose="020B0604030504040204" pitchFamily="34" charset="0"/>
                <a:ea typeface="Verdana" panose="020B0604030504040204" pitchFamily="34" charset="0"/>
                <a:cs typeface="Verdana" panose="020B0604030504040204" pitchFamily="34" charset="0"/>
              </a:rPr>
              <a:t>NITRIDING:</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p:txBody>
      </p:sp>
      <p:sp>
        <p:nvSpPr>
          <p:cNvPr id="11" name="Rectangle: Rounded Corners 10">
            <a:extLst>
              <a:ext uri="{FF2B5EF4-FFF2-40B4-BE49-F238E27FC236}">
                <a16:creationId xmlns:a16="http://schemas.microsoft.com/office/drawing/2014/main" id="{B0786291-1896-4FFC-971B-EEB273FC36C9}"/>
              </a:ext>
            </a:extLst>
          </p:cNvPr>
          <p:cNvSpPr/>
          <p:nvPr/>
        </p:nvSpPr>
        <p:spPr>
          <a:xfrm>
            <a:off x="219456" y="18442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72F8FE4-5100-4B4B-B260-D9223039DCE3}"/>
              </a:ext>
            </a:extLst>
          </p:cNvPr>
          <p:cNvSpPr txBox="1"/>
          <p:nvPr/>
        </p:nvSpPr>
        <p:spPr>
          <a:xfrm>
            <a:off x="219456" y="230140"/>
            <a:ext cx="4251960"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Product Overview</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44745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126A8-45C8-4E1E-B9B6-B2C87C752A87}"/>
              </a:ext>
            </a:extLst>
          </p:cNvPr>
          <p:cNvSpPr txBox="1"/>
          <p:nvPr/>
        </p:nvSpPr>
        <p:spPr>
          <a:xfrm>
            <a:off x="150874" y="854964"/>
            <a:ext cx="8832025" cy="5732705"/>
          </a:xfrm>
          <a:prstGeom prst="rect">
            <a:avLst/>
          </a:prstGeom>
          <a:solidFill>
            <a:schemeClr val="bg1">
              <a:lumMod val="95000"/>
            </a:schemeClr>
          </a:solidFill>
          <a:ln w="28575">
            <a:solidFill>
              <a:schemeClr val="tx2">
                <a:lumMod val="75000"/>
              </a:schemeClr>
            </a:solidFill>
          </a:ln>
        </p:spPr>
        <p:txBody>
          <a:bodyPr wrap="square" lIns="144000" tIns="72000" rIns="144000" bIns="72000">
            <a:spAutoFit/>
          </a:bodyPr>
          <a:lstStyle/>
          <a:p>
            <a:pPr algn="just">
              <a:lnSpc>
                <a:spcPct val="140000"/>
              </a:lnSpc>
              <a:spcBef>
                <a:spcPts val="600"/>
              </a:spcBef>
              <a:spcAft>
                <a:spcPts val="600"/>
              </a:spcAft>
            </a:pPr>
            <a:r>
              <a:rPr lang="en-IN" sz="1200" b="1" i="1" dirty="0">
                <a:solidFill>
                  <a:schemeClr val="tx1"/>
                </a:solidFill>
                <a:latin typeface="Verdana" panose="020B0604030504040204" pitchFamily="34" charset="0"/>
                <a:ea typeface="Verdana" panose="020B0604030504040204" pitchFamily="34" charset="0"/>
                <a:cs typeface="Verdana" panose="020B0604030504040204" pitchFamily="34" charset="0"/>
              </a:rPr>
              <a:t>VACUUM DEPOSITION (PVD &amp; PACVD):</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lang="en-US" sz="1200" dirty="0">
                <a:solidFill>
                  <a:srgbClr val="000000"/>
                </a:solidFill>
                <a:latin typeface="Verdana" panose="020B0604030504040204" pitchFamily="34" charset="0"/>
              </a:rPr>
              <a:t>XXX</a:t>
            </a:r>
          </a:p>
        </p:txBody>
      </p:sp>
      <p:sp>
        <p:nvSpPr>
          <p:cNvPr id="11" name="Rectangle: Rounded Corners 10">
            <a:extLst>
              <a:ext uri="{FF2B5EF4-FFF2-40B4-BE49-F238E27FC236}">
                <a16:creationId xmlns:a16="http://schemas.microsoft.com/office/drawing/2014/main" id="{B0786291-1896-4FFC-971B-EEB273FC36C9}"/>
              </a:ext>
            </a:extLst>
          </p:cNvPr>
          <p:cNvSpPr/>
          <p:nvPr/>
        </p:nvSpPr>
        <p:spPr>
          <a:xfrm>
            <a:off x="219456" y="18442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72F8FE4-5100-4B4B-B260-D9223039DCE3}"/>
              </a:ext>
            </a:extLst>
          </p:cNvPr>
          <p:cNvSpPr txBox="1"/>
          <p:nvPr/>
        </p:nvSpPr>
        <p:spPr>
          <a:xfrm>
            <a:off x="219456" y="230140"/>
            <a:ext cx="4251960"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Product Overview</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74020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126A8-45C8-4E1E-B9B6-B2C87C752A87}"/>
              </a:ext>
            </a:extLst>
          </p:cNvPr>
          <p:cNvSpPr txBox="1"/>
          <p:nvPr/>
        </p:nvSpPr>
        <p:spPr>
          <a:xfrm>
            <a:off x="150874" y="854964"/>
            <a:ext cx="8832025" cy="3258181"/>
          </a:xfrm>
          <a:prstGeom prst="rect">
            <a:avLst/>
          </a:prstGeom>
          <a:solidFill>
            <a:schemeClr val="bg1">
              <a:lumMod val="95000"/>
            </a:schemeClr>
          </a:solidFill>
          <a:ln w="28575">
            <a:solidFill>
              <a:schemeClr val="tx2">
                <a:lumMod val="75000"/>
              </a:schemeClr>
            </a:solidFill>
          </a:ln>
        </p:spPr>
        <p:txBody>
          <a:bodyPr wrap="square" lIns="144000" tIns="72000" rIns="144000" bIns="72000">
            <a:spAutoFit/>
          </a:bodyPr>
          <a:lstStyle/>
          <a:p>
            <a:pPr algn="just">
              <a:lnSpc>
                <a:spcPct val="140000"/>
              </a:lnSpc>
              <a:spcBef>
                <a:spcPts val="600"/>
              </a:spcBef>
              <a:spcAft>
                <a:spcPts val="600"/>
              </a:spcAft>
            </a:pPr>
            <a:r>
              <a:rPr lang="en-IN" sz="1200" b="1" i="1" dirty="0">
                <a:solidFill>
                  <a:schemeClr val="tx1"/>
                </a:solidFill>
                <a:latin typeface="Verdana" panose="020B0604030504040204" pitchFamily="34" charset="0"/>
                <a:ea typeface="Verdana" panose="020B0604030504040204" pitchFamily="34" charset="0"/>
                <a:cs typeface="Verdana" panose="020B0604030504040204" pitchFamily="34" charset="0"/>
              </a:rPr>
              <a:t>SALT BATH FOR HEAT TREATMENT:</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lang="en-US" sz="1200" dirty="0">
                <a:solidFill>
                  <a:srgbClr val="000000"/>
                </a:solidFill>
                <a:latin typeface="Verdana" panose="020B0604030504040204" pitchFamily="34" charset="0"/>
              </a:rPr>
              <a:t>XXX</a:t>
            </a:r>
          </a:p>
        </p:txBody>
      </p:sp>
      <p:sp>
        <p:nvSpPr>
          <p:cNvPr id="11" name="Rectangle: Rounded Corners 10">
            <a:extLst>
              <a:ext uri="{FF2B5EF4-FFF2-40B4-BE49-F238E27FC236}">
                <a16:creationId xmlns:a16="http://schemas.microsoft.com/office/drawing/2014/main" id="{B0786291-1896-4FFC-971B-EEB273FC36C9}"/>
              </a:ext>
            </a:extLst>
          </p:cNvPr>
          <p:cNvSpPr/>
          <p:nvPr/>
        </p:nvSpPr>
        <p:spPr>
          <a:xfrm>
            <a:off x="219456" y="18442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72F8FE4-5100-4B4B-B260-D9223039DCE3}"/>
              </a:ext>
            </a:extLst>
          </p:cNvPr>
          <p:cNvSpPr txBox="1"/>
          <p:nvPr/>
        </p:nvSpPr>
        <p:spPr>
          <a:xfrm>
            <a:off x="219456" y="230140"/>
            <a:ext cx="4251960"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Product Overview</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EBD1CBC8-EE37-4926-A8E6-3BDA2BDC25A4}"/>
              </a:ext>
            </a:extLst>
          </p:cNvPr>
          <p:cNvSpPr txBox="1"/>
          <p:nvPr/>
        </p:nvSpPr>
        <p:spPr>
          <a:xfrm>
            <a:off x="150873" y="4456306"/>
            <a:ext cx="8832025" cy="2020920"/>
          </a:xfrm>
          <a:prstGeom prst="rect">
            <a:avLst/>
          </a:prstGeom>
          <a:solidFill>
            <a:schemeClr val="bg1">
              <a:lumMod val="95000"/>
            </a:schemeClr>
          </a:solidFill>
          <a:ln w="28575">
            <a:solidFill>
              <a:schemeClr val="tx2">
                <a:lumMod val="75000"/>
              </a:schemeClr>
            </a:solidFill>
          </a:ln>
        </p:spPr>
        <p:txBody>
          <a:bodyPr wrap="square" lIns="144000" tIns="72000" rIns="144000" bIns="72000">
            <a:spAutoFit/>
          </a:bodyPr>
          <a:lstStyle/>
          <a:p>
            <a:pPr algn="just">
              <a:lnSpc>
                <a:spcPct val="140000"/>
              </a:lnSpc>
              <a:spcBef>
                <a:spcPts val="600"/>
              </a:spcBef>
              <a:spcAft>
                <a:spcPts val="600"/>
              </a:spcAft>
            </a:pPr>
            <a:r>
              <a:rPr lang="en-IN" sz="1200" b="1" i="1" dirty="0">
                <a:solidFill>
                  <a:schemeClr val="tx1"/>
                </a:solidFill>
                <a:latin typeface="Verdana" panose="020B0604030504040204" pitchFamily="34" charset="0"/>
                <a:ea typeface="Verdana" panose="020B0604030504040204" pitchFamily="34" charset="0"/>
                <a:cs typeface="Verdana" panose="020B0604030504040204" pitchFamily="34" charset="0"/>
              </a:rPr>
              <a:t>BUSHINGS/JOINTS:</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Arial" panose="020B0604020202020204" pitchFamily="34" charset="0"/>
              <a:buChar char="•"/>
            </a:pPr>
            <a:r>
              <a:rPr lang="en-US" sz="1200" dirty="0">
                <a:solidFill>
                  <a:srgbClr val="000000"/>
                </a:solidFill>
                <a:latin typeface="Verdana" panose="020B0604030504040204" pitchFamily="34" charset="0"/>
              </a:rPr>
              <a:t>XXX</a:t>
            </a:r>
            <a:endPar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p:txBody>
      </p:sp>
    </p:spTree>
    <p:extLst>
      <p:ext uri="{BB962C8B-B14F-4D97-AF65-F5344CB8AC3E}">
        <p14:creationId xmlns:p14="http://schemas.microsoft.com/office/powerpoint/2010/main" val="3282016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126A8-45C8-4E1E-B9B6-B2C87C752A87}"/>
              </a:ext>
            </a:extLst>
          </p:cNvPr>
          <p:cNvSpPr txBox="1"/>
          <p:nvPr/>
        </p:nvSpPr>
        <p:spPr>
          <a:xfrm>
            <a:off x="150874" y="854964"/>
            <a:ext cx="8832025" cy="5732705"/>
          </a:xfrm>
          <a:prstGeom prst="rect">
            <a:avLst/>
          </a:prstGeom>
          <a:solidFill>
            <a:schemeClr val="bg1">
              <a:lumMod val="95000"/>
            </a:schemeClr>
          </a:solidFill>
          <a:ln w="28575">
            <a:solidFill>
              <a:schemeClr val="tx2">
                <a:lumMod val="75000"/>
              </a:schemeClr>
            </a:solidFill>
          </a:ln>
        </p:spPr>
        <p:txBody>
          <a:bodyPr wrap="square" lIns="144000" tIns="72000" rIns="144000" bIns="72000">
            <a:spAutoFit/>
          </a:bodyPr>
          <a:lstStyle/>
          <a:p>
            <a:pPr algn="just">
              <a:lnSpc>
                <a:spcPct val="140000"/>
              </a:lnSpc>
              <a:spcBef>
                <a:spcPts val="600"/>
              </a:spcBef>
              <a:spcAft>
                <a:spcPts val="600"/>
              </a:spcAft>
            </a:pPr>
            <a:r>
              <a:rPr lang="en-IN" sz="1200" b="1" i="1" dirty="0">
                <a:solidFill>
                  <a:schemeClr val="tx1"/>
                </a:solidFill>
                <a:latin typeface="Verdana" panose="020B0604030504040204" pitchFamily="34" charset="0"/>
                <a:ea typeface="Verdana" panose="020B0604030504040204" pitchFamily="34" charset="0"/>
                <a:cs typeface="Verdana" panose="020B0604030504040204" pitchFamily="34" charset="0"/>
              </a:rPr>
              <a:t>BATH SALT FOR HEAT TREATMENT:</a:t>
            </a:r>
          </a:p>
          <a:p>
            <a:pPr marL="171450" indent="-171450" algn="just">
              <a:lnSpc>
                <a:spcPct val="140000"/>
              </a:lnSpc>
              <a:spcBef>
                <a:spcPts val="600"/>
              </a:spcBef>
              <a:spcAft>
                <a:spcPts val="600"/>
              </a:spcAft>
              <a:buFont typeface="Wingdings" panose="05000000000000000000" pitchFamily="2" charset="2"/>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Wingdings" panose="05000000000000000000" pitchFamily="2" charset="2"/>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Wingdings" panose="05000000000000000000" pitchFamily="2" charset="2"/>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Wingdings" panose="05000000000000000000" pitchFamily="2" charset="2"/>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Wingdings" panose="05000000000000000000" pitchFamily="2" charset="2"/>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Wingdings" panose="05000000000000000000" pitchFamily="2" charset="2"/>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Wingdings" panose="05000000000000000000" pitchFamily="2" charset="2"/>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Wingdings" panose="05000000000000000000" pitchFamily="2" charset="2"/>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Wingdings" panose="05000000000000000000" pitchFamily="2" charset="2"/>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Wingdings" panose="05000000000000000000" pitchFamily="2" charset="2"/>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Wingdings" panose="05000000000000000000" pitchFamily="2" charset="2"/>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Wingdings" panose="05000000000000000000" pitchFamily="2" charset="2"/>
              <a:buChar char="§"/>
            </a:pPr>
            <a:r>
              <a:rPr kumimoji="0" lang="en-US"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p>
            <a:pPr marL="171450" indent="-171450" algn="just">
              <a:lnSpc>
                <a:spcPct val="140000"/>
              </a:lnSpc>
              <a:spcBef>
                <a:spcPts val="600"/>
              </a:spcBef>
              <a:spcAft>
                <a:spcPts val="600"/>
              </a:spcAft>
              <a:buFont typeface="Wingdings" panose="05000000000000000000" pitchFamily="2" charset="2"/>
              <a:buChar char="§"/>
            </a:pPr>
            <a:r>
              <a:rPr lang="en-US" sz="1200" dirty="0">
                <a:latin typeface="Verdana" panose="020B0604030504040204" pitchFamily="34" charset="0"/>
                <a:ea typeface="Verdana" panose="020B0604030504040204" pitchFamily="34" charset="0"/>
                <a:cs typeface="Verdana" panose="020B0604030504040204" pitchFamily="34" charset="0"/>
              </a:rPr>
              <a:t>XXX</a:t>
            </a:r>
          </a:p>
        </p:txBody>
      </p:sp>
      <p:sp>
        <p:nvSpPr>
          <p:cNvPr id="11" name="Rectangle: Rounded Corners 10">
            <a:extLst>
              <a:ext uri="{FF2B5EF4-FFF2-40B4-BE49-F238E27FC236}">
                <a16:creationId xmlns:a16="http://schemas.microsoft.com/office/drawing/2014/main" id="{B0786291-1896-4FFC-971B-EEB273FC36C9}"/>
              </a:ext>
            </a:extLst>
          </p:cNvPr>
          <p:cNvSpPr/>
          <p:nvPr/>
        </p:nvSpPr>
        <p:spPr>
          <a:xfrm>
            <a:off x="219456" y="18442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72F8FE4-5100-4B4B-B260-D9223039DCE3}"/>
              </a:ext>
            </a:extLst>
          </p:cNvPr>
          <p:cNvSpPr txBox="1"/>
          <p:nvPr/>
        </p:nvSpPr>
        <p:spPr>
          <a:xfrm>
            <a:off x="219456" y="230140"/>
            <a:ext cx="4251960"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Product Overview</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28359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AC0EC2-4C6A-4D70-9E8E-7BBE31CFAC8D}"/>
              </a:ext>
            </a:extLst>
          </p:cNvPr>
          <p:cNvSpPr/>
          <p:nvPr/>
        </p:nvSpPr>
        <p:spPr>
          <a:xfrm>
            <a:off x="0" y="0"/>
            <a:ext cx="6724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8EA7C3E-9ECD-4B5C-B516-1661B5CB9165}"/>
              </a:ext>
            </a:extLst>
          </p:cNvPr>
          <p:cNvSpPr/>
          <p:nvPr/>
        </p:nvSpPr>
        <p:spPr>
          <a:xfrm>
            <a:off x="228599" y="810280"/>
            <a:ext cx="6073200" cy="461665"/>
          </a:xfrm>
          <a:prstGeom prst="rect">
            <a:avLst/>
          </a:prstGeom>
        </p:spPr>
        <p:txBody>
          <a:bodyPr wrap="square">
            <a:spAutoFit/>
          </a:bodyPr>
          <a:lstStyle/>
          <a:p>
            <a:pPr lvl="0">
              <a:defRPr/>
            </a:pPr>
            <a:r>
              <a:rPr lang="en-US" sz="2400" spc="-150" dirty="0">
                <a:solidFill>
                  <a:prstClr val="white"/>
                </a:solidFill>
                <a:latin typeface="Arial" panose="020B0604020202020204" pitchFamily="34" charset="0"/>
                <a:ea typeface="Roboto" pitchFamily="2" charset="0"/>
                <a:cs typeface="Arial" panose="020B0604020202020204" pitchFamily="34" charset="0"/>
              </a:rPr>
              <a:t>Global Market Outlook</a:t>
            </a:r>
          </a:p>
        </p:txBody>
      </p:sp>
      <p:cxnSp>
        <p:nvCxnSpPr>
          <p:cNvPr id="4" name="Straight Connector 3">
            <a:extLst>
              <a:ext uri="{FF2B5EF4-FFF2-40B4-BE49-F238E27FC236}">
                <a16:creationId xmlns:a16="http://schemas.microsoft.com/office/drawing/2014/main" id="{F047E9B8-0F23-4BB0-9B09-179FBDD20882}"/>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06E081-98D9-4B85-9B55-4D777B1575C9}"/>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06C5804-1A46-4C6D-8AF2-1EEE5B9416A1}"/>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172" name="Picture 4">
            <a:extLst>
              <a:ext uri="{FF2B5EF4-FFF2-40B4-BE49-F238E27FC236}">
                <a16:creationId xmlns:a16="http://schemas.microsoft.com/office/drawing/2014/main" id="{C499084D-5B1B-4F9B-9425-77F050C82333}"/>
              </a:ext>
            </a:extLst>
          </p:cNvPr>
          <p:cNvPicPr>
            <a:picLocks noChangeArrowheads="1"/>
          </p:cNvPicPr>
          <p:nvPr/>
        </p:nvPicPr>
        <p:blipFill>
          <a:blip r:embed="rId2">
            <a:extLst>
              <a:ext uri="{28A0092B-C50C-407E-A947-70E740481C1C}">
                <a14:useLocalDpi xmlns:a14="http://schemas.microsoft.com/office/drawing/2010/main" val="0"/>
              </a:ext>
            </a:extLst>
          </a:blip>
          <a:srcRect/>
          <a:stretch/>
        </p:blipFill>
        <p:spPr bwMode="auto">
          <a:xfrm>
            <a:off x="3070800" y="2637694"/>
            <a:ext cx="6073200" cy="3535200"/>
          </a:xfrm>
          <a:prstGeom prst="rect">
            <a:avLst/>
          </a:prstGeom>
          <a:noFill/>
          <a:ln>
            <a:noFill/>
          </a:ln>
          <a:effectLst/>
          <a:scene3d>
            <a:camera prst="orthographicFront">
              <a:rot lat="0" lon="0" rev="0"/>
            </a:camera>
            <a:lightRig rig="contrasting" dir="t">
              <a:rot lat="0" lon="0" rev="7800000"/>
            </a:lightRig>
          </a:scene3d>
          <a:sp3d>
            <a:bevelT w="139700" h="1397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619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026D417-4CE6-4E5F-B533-041A437343F0}"/>
              </a:ext>
            </a:extLst>
          </p:cNvPr>
          <p:cNvSpPr/>
          <p:nvPr/>
        </p:nvSpPr>
        <p:spPr>
          <a:xfrm>
            <a:off x="219456" y="18442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7D9F76E-7D4F-4738-8C8D-56DD20BFFEA0}"/>
              </a:ext>
            </a:extLst>
          </p:cNvPr>
          <p:cNvSpPr txBox="1"/>
          <p:nvPr/>
        </p:nvSpPr>
        <p:spPr>
          <a:xfrm>
            <a:off x="219456" y="230140"/>
            <a:ext cx="4251960"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Global Market, Million USD, 2020</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4" name="Chart 13">
            <a:extLst>
              <a:ext uri="{FF2B5EF4-FFF2-40B4-BE49-F238E27FC236}">
                <a16:creationId xmlns:a16="http://schemas.microsoft.com/office/drawing/2014/main" id="{41931A6D-EEDC-4598-8032-9A4F3D701F1F}"/>
              </a:ext>
            </a:extLst>
          </p:cNvPr>
          <p:cNvGraphicFramePr/>
          <p:nvPr>
            <p:extLst>
              <p:ext uri="{D42A27DB-BD31-4B8C-83A1-F6EECF244321}">
                <p14:modId xmlns:p14="http://schemas.microsoft.com/office/powerpoint/2010/main" val="2360708060"/>
              </p:ext>
            </p:extLst>
          </p:nvPr>
        </p:nvGraphicFramePr>
        <p:xfrm>
          <a:off x="219457" y="921168"/>
          <a:ext cx="5146174" cy="2277792"/>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FA1BD558-E461-4428-A781-AB32064ECABB}"/>
              </a:ext>
            </a:extLst>
          </p:cNvPr>
          <p:cNvSpPr txBox="1"/>
          <p:nvPr/>
        </p:nvSpPr>
        <p:spPr>
          <a:xfrm>
            <a:off x="4853337" y="6077348"/>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17" name="TextBox 16">
            <a:extLst>
              <a:ext uri="{FF2B5EF4-FFF2-40B4-BE49-F238E27FC236}">
                <a16:creationId xmlns:a16="http://schemas.microsoft.com/office/drawing/2014/main" id="{33B85A90-C565-4F01-BD31-7B75BA6DE490}"/>
              </a:ext>
            </a:extLst>
          </p:cNvPr>
          <p:cNvSpPr txBox="1"/>
          <p:nvPr/>
        </p:nvSpPr>
        <p:spPr>
          <a:xfrm>
            <a:off x="5365631" y="720047"/>
            <a:ext cx="3676318" cy="2811026"/>
          </a:xfrm>
          <a:prstGeom prst="rect">
            <a:avLst/>
          </a:prstGeom>
          <a:solidFill>
            <a:schemeClr val="tx2">
              <a:lumMod val="75000"/>
            </a:schemeClr>
          </a:solidFill>
        </p:spPr>
        <p:txBody>
          <a:bodyPr wrap="square" rtlCol="0">
            <a:spAutoFit/>
          </a:bodyPr>
          <a:lstStyle/>
          <a:p>
            <a:pPr marL="171450" indent="-171450">
              <a:spcBef>
                <a:spcPts val="400"/>
              </a:spcBef>
              <a:spcAft>
                <a:spcPts val="4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 </a:t>
            </a:r>
          </a:p>
          <a:p>
            <a:pPr marL="171450" indent="-171450">
              <a:spcBef>
                <a:spcPts val="400"/>
              </a:spcBef>
              <a:spcAft>
                <a:spcPts val="4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spcBef>
                <a:spcPts val="400"/>
              </a:spcBef>
              <a:spcAft>
                <a:spcPts val="400"/>
              </a:spcAft>
              <a:buFont typeface="Arial" panose="020B0604020202020204" pitchFamily="34" charset="0"/>
              <a:buChar char="•"/>
            </a:pP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mn-ea"/>
                <a:cs typeface="+mn-cs"/>
              </a:rPr>
              <a:t>XXX</a:t>
            </a:r>
          </a:p>
          <a:p>
            <a:pPr marL="171450" indent="-171450">
              <a:spcBef>
                <a:spcPts val="400"/>
              </a:spcBef>
              <a:spcAft>
                <a:spcPts val="400"/>
              </a:spcAft>
              <a:buFont typeface="Arial" panose="020B0604020202020204" pitchFamily="34" charset="0"/>
              <a:buChar char="•"/>
            </a:pP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mn-ea"/>
                <a:cs typeface="+mn-cs"/>
              </a:rPr>
              <a:t>XXX</a:t>
            </a:r>
          </a:p>
          <a:p>
            <a:pPr marL="171450" indent="-171450">
              <a:spcBef>
                <a:spcPts val="400"/>
              </a:spcBef>
              <a:spcAft>
                <a:spcPts val="400"/>
              </a:spcAft>
              <a:buFont typeface="Arial" panose="020B0604020202020204" pitchFamily="34" charset="0"/>
              <a:buChar char="•"/>
            </a:pP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mn-ea"/>
                <a:cs typeface="+mn-cs"/>
              </a:rPr>
              <a:t>XXX</a:t>
            </a:r>
          </a:p>
          <a:p>
            <a:pPr marL="171450" indent="-171450">
              <a:spcBef>
                <a:spcPts val="400"/>
              </a:spcBef>
              <a:spcAft>
                <a:spcPts val="400"/>
              </a:spcAft>
              <a:buFont typeface="Arial" panose="020B0604020202020204" pitchFamily="34" charset="0"/>
              <a:buChar char="•"/>
            </a:pP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mn-ea"/>
                <a:cs typeface="+mn-cs"/>
              </a:rPr>
              <a:t>XXX</a:t>
            </a:r>
            <a:endPar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171450" indent="-171450">
              <a:spcBef>
                <a:spcPts val="400"/>
              </a:spcBef>
              <a:spcAft>
                <a:spcPts val="4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spcBef>
                <a:spcPts val="400"/>
              </a:spcBef>
              <a:spcAft>
                <a:spcPts val="4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spcBef>
                <a:spcPts val="400"/>
              </a:spcBef>
              <a:spcAft>
                <a:spcPts val="400"/>
              </a:spcAft>
              <a:buFont typeface="Arial" panose="020B0604020202020204" pitchFamily="34" charset="0"/>
              <a:buChar char="•"/>
            </a:pP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mn-ea"/>
                <a:cs typeface="+mn-cs"/>
              </a:rPr>
              <a:t>XXX</a:t>
            </a:r>
          </a:p>
          <a:p>
            <a:pPr marL="171450" indent="-171450">
              <a:spcBef>
                <a:spcPts val="400"/>
              </a:spcBef>
              <a:spcAft>
                <a:spcPts val="400"/>
              </a:spcAft>
              <a:buFont typeface="Arial" panose="020B0604020202020204" pitchFamily="34" charset="0"/>
              <a:buChar char="•"/>
            </a:pP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mn-ea"/>
                <a:cs typeface="+mn-cs"/>
              </a:rPr>
              <a:t>XXX</a:t>
            </a:r>
          </a:p>
          <a:p>
            <a:pPr marL="171450" indent="-171450">
              <a:spcBef>
                <a:spcPts val="400"/>
              </a:spcBef>
              <a:spcAft>
                <a:spcPts val="400"/>
              </a:spcAft>
              <a:buFont typeface="Arial" panose="020B0604020202020204" pitchFamily="34" charset="0"/>
              <a:buChar char="•"/>
            </a:pP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mn-ea"/>
                <a:cs typeface="+mn-cs"/>
              </a:rPr>
              <a:t>XXX</a:t>
            </a:r>
          </a:p>
        </p:txBody>
      </p:sp>
      <p:graphicFrame>
        <p:nvGraphicFramePr>
          <p:cNvPr id="8" name="Chart 7">
            <a:extLst>
              <a:ext uri="{FF2B5EF4-FFF2-40B4-BE49-F238E27FC236}">
                <a16:creationId xmlns:a16="http://schemas.microsoft.com/office/drawing/2014/main" id="{ED921080-602C-4A74-9E30-C0525E3DA415}"/>
              </a:ext>
            </a:extLst>
          </p:cNvPr>
          <p:cNvGraphicFramePr/>
          <p:nvPr>
            <p:extLst>
              <p:ext uri="{D42A27DB-BD31-4B8C-83A1-F6EECF244321}">
                <p14:modId xmlns:p14="http://schemas.microsoft.com/office/powerpoint/2010/main" val="919039327"/>
              </p:ext>
            </p:extLst>
          </p:nvPr>
        </p:nvGraphicFramePr>
        <p:xfrm>
          <a:off x="4572000" y="3590708"/>
          <a:ext cx="4469949" cy="2486639"/>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57D432EC-A7BB-45E5-A190-1EE1B5F7B195}"/>
              </a:ext>
            </a:extLst>
          </p:cNvPr>
          <p:cNvSpPr txBox="1"/>
          <p:nvPr/>
        </p:nvSpPr>
        <p:spPr>
          <a:xfrm>
            <a:off x="490733" y="6080421"/>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12" name="TextBox 11">
            <a:extLst>
              <a:ext uri="{FF2B5EF4-FFF2-40B4-BE49-F238E27FC236}">
                <a16:creationId xmlns:a16="http://schemas.microsoft.com/office/drawing/2014/main" id="{80A8EB6C-DB94-428B-8982-6092053F2F99}"/>
              </a:ext>
            </a:extLst>
          </p:cNvPr>
          <p:cNvSpPr txBox="1"/>
          <p:nvPr/>
        </p:nvSpPr>
        <p:spPr>
          <a:xfrm>
            <a:off x="1284364" y="3226797"/>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15" name="TextBox 14">
            <a:extLst>
              <a:ext uri="{FF2B5EF4-FFF2-40B4-BE49-F238E27FC236}">
                <a16:creationId xmlns:a16="http://schemas.microsoft.com/office/drawing/2014/main" id="{473E7F08-F37C-48E2-8654-191F2D550F95}"/>
              </a:ext>
            </a:extLst>
          </p:cNvPr>
          <p:cNvSpPr txBox="1"/>
          <p:nvPr/>
        </p:nvSpPr>
        <p:spPr>
          <a:xfrm>
            <a:off x="267423" y="6414441"/>
            <a:ext cx="8410957" cy="230832"/>
          </a:xfrm>
          <a:prstGeom prst="rect">
            <a:avLst/>
          </a:prstGeom>
          <a:noFill/>
        </p:spPr>
        <p:txBody>
          <a:bodyPr wrap="square" rtlCol="0">
            <a:spAutoFit/>
          </a:bodyPr>
          <a:lstStyle/>
          <a:p>
            <a:r>
              <a:rPr lang="en-IN" sz="900" i="1" dirty="0">
                <a:latin typeface="Arial" panose="020B0604020202020204" pitchFamily="34" charset="0"/>
                <a:ea typeface="Verdana" panose="020B0604030504040204" pitchFamily="34" charset="0"/>
                <a:cs typeface="Arial" panose="020B0604020202020204" pitchFamily="34" charset="0"/>
              </a:rPr>
              <a:t>Within Asia except India and China region,  Japan, Malaysia, South Korea and Thailand are key countries are having relativity higher demand  </a:t>
            </a:r>
          </a:p>
        </p:txBody>
      </p:sp>
      <p:graphicFrame>
        <p:nvGraphicFramePr>
          <p:cNvPr id="20" name="Chart 19">
            <a:extLst>
              <a:ext uri="{FF2B5EF4-FFF2-40B4-BE49-F238E27FC236}">
                <a16:creationId xmlns:a16="http://schemas.microsoft.com/office/drawing/2014/main" id="{44EFA347-0BEB-450F-A11D-859E16A34809}"/>
              </a:ext>
            </a:extLst>
          </p:cNvPr>
          <p:cNvGraphicFramePr/>
          <p:nvPr>
            <p:extLst>
              <p:ext uri="{D42A27DB-BD31-4B8C-83A1-F6EECF244321}">
                <p14:modId xmlns:p14="http://schemas.microsoft.com/office/powerpoint/2010/main" val="2310924682"/>
              </p:ext>
            </p:extLst>
          </p:nvPr>
        </p:nvGraphicFramePr>
        <p:xfrm>
          <a:off x="110461" y="3615971"/>
          <a:ext cx="4469949" cy="248663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80985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01042F3-ADD4-4FFF-9CBB-C4C271A2FBDF}"/>
              </a:ext>
            </a:extLst>
          </p:cNvPr>
          <p:cNvSpPr/>
          <p:nvPr/>
        </p:nvSpPr>
        <p:spPr>
          <a:xfrm>
            <a:off x="86264" y="3462132"/>
            <a:ext cx="8902289" cy="2707521"/>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026D417-4CE6-4E5F-B533-041A437343F0}"/>
              </a:ext>
            </a:extLst>
          </p:cNvPr>
          <p:cNvSpPr/>
          <p:nvPr/>
        </p:nvSpPr>
        <p:spPr>
          <a:xfrm>
            <a:off x="155448" y="211852"/>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7D9F76E-7D4F-4738-8C8D-56DD20BFFEA0}"/>
              </a:ext>
            </a:extLst>
          </p:cNvPr>
          <p:cNvSpPr txBox="1"/>
          <p:nvPr/>
        </p:nvSpPr>
        <p:spPr>
          <a:xfrm>
            <a:off x="155448" y="257572"/>
            <a:ext cx="4251960"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Regional Market, Million USD, 2020</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sp>
        <p:nvSpPr>
          <p:cNvPr id="13" name="TextBox 12">
            <a:extLst>
              <a:ext uri="{FF2B5EF4-FFF2-40B4-BE49-F238E27FC236}">
                <a16:creationId xmlns:a16="http://schemas.microsoft.com/office/drawing/2014/main" id="{B43182CE-4079-4CCF-9FFB-3CC530EC3246}"/>
              </a:ext>
            </a:extLst>
          </p:cNvPr>
          <p:cNvSpPr txBox="1"/>
          <p:nvPr/>
        </p:nvSpPr>
        <p:spPr>
          <a:xfrm>
            <a:off x="4654300" y="3172336"/>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19" name="Chart 18">
            <a:extLst>
              <a:ext uri="{FF2B5EF4-FFF2-40B4-BE49-F238E27FC236}">
                <a16:creationId xmlns:a16="http://schemas.microsoft.com/office/drawing/2014/main" id="{9FD897BB-CB17-446E-B70A-C2AE535BE620}"/>
              </a:ext>
            </a:extLst>
          </p:cNvPr>
          <p:cNvGraphicFramePr/>
          <p:nvPr>
            <p:extLst>
              <p:ext uri="{D42A27DB-BD31-4B8C-83A1-F6EECF244321}">
                <p14:modId xmlns:p14="http://schemas.microsoft.com/office/powerpoint/2010/main" val="2417674294"/>
              </p:ext>
            </p:extLst>
          </p:nvPr>
        </p:nvGraphicFramePr>
        <p:xfrm>
          <a:off x="155448" y="747925"/>
          <a:ext cx="4416552" cy="24869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Chart 19">
            <a:extLst>
              <a:ext uri="{FF2B5EF4-FFF2-40B4-BE49-F238E27FC236}">
                <a16:creationId xmlns:a16="http://schemas.microsoft.com/office/drawing/2014/main" id="{F4834796-FF26-45CF-8597-0DDC262B387E}"/>
              </a:ext>
            </a:extLst>
          </p:cNvPr>
          <p:cNvGraphicFramePr/>
          <p:nvPr>
            <p:extLst>
              <p:ext uri="{D42A27DB-BD31-4B8C-83A1-F6EECF244321}">
                <p14:modId xmlns:p14="http://schemas.microsoft.com/office/powerpoint/2010/main" val="1025126681"/>
              </p:ext>
            </p:extLst>
          </p:nvPr>
        </p:nvGraphicFramePr>
        <p:xfrm>
          <a:off x="4572000" y="747924"/>
          <a:ext cx="4290060" cy="2486985"/>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a:extLst>
              <a:ext uri="{FF2B5EF4-FFF2-40B4-BE49-F238E27FC236}">
                <a16:creationId xmlns:a16="http://schemas.microsoft.com/office/drawing/2014/main" id="{FC2601EE-ED78-4448-92C8-F4A4B9412C88}"/>
              </a:ext>
            </a:extLst>
          </p:cNvPr>
          <p:cNvSpPr txBox="1"/>
          <p:nvPr/>
        </p:nvSpPr>
        <p:spPr>
          <a:xfrm>
            <a:off x="490732" y="3172336"/>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24" name="Chart 23">
            <a:extLst>
              <a:ext uri="{FF2B5EF4-FFF2-40B4-BE49-F238E27FC236}">
                <a16:creationId xmlns:a16="http://schemas.microsoft.com/office/drawing/2014/main" id="{74EC6AAA-D1D7-42AB-A815-D067F24457C1}"/>
              </a:ext>
            </a:extLst>
          </p:cNvPr>
          <p:cNvGraphicFramePr/>
          <p:nvPr>
            <p:extLst>
              <p:ext uri="{D42A27DB-BD31-4B8C-83A1-F6EECF244321}">
                <p14:modId xmlns:p14="http://schemas.microsoft.com/office/powerpoint/2010/main" val="2047298192"/>
              </p:ext>
            </p:extLst>
          </p:nvPr>
        </p:nvGraphicFramePr>
        <p:xfrm>
          <a:off x="155447" y="3446956"/>
          <a:ext cx="4416553" cy="2666426"/>
        </p:xfrm>
        <a:graphic>
          <a:graphicData uri="http://schemas.openxmlformats.org/drawingml/2006/chart">
            <c:chart xmlns:c="http://schemas.openxmlformats.org/drawingml/2006/chart" xmlns:r="http://schemas.openxmlformats.org/officeDocument/2006/relationships" r:id="rId4"/>
          </a:graphicData>
        </a:graphic>
      </p:graphicFrame>
      <p:sp>
        <p:nvSpPr>
          <p:cNvPr id="25" name="TextBox 24">
            <a:extLst>
              <a:ext uri="{FF2B5EF4-FFF2-40B4-BE49-F238E27FC236}">
                <a16:creationId xmlns:a16="http://schemas.microsoft.com/office/drawing/2014/main" id="{5980269A-F293-4B85-9B04-E9E1F22F1DC0}"/>
              </a:ext>
            </a:extLst>
          </p:cNvPr>
          <p:cNvSpPr txBox="1"/>
          <p:nvPr/>
        </p:nvSpPr>
        <p:spPr>
          <a:xfrm>
            <a:off x="504345" y="6197928"/>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26" name="Chart 25">
            <a:extLst>
              <a:ext uri="{FF2B5EF4-FFF2-40B4-BE49-F238E27FC236}">
                <a16:creationId xmlns:a16="http://schemas.microsoft.com/office/drawing/2014/main" id="{F50CA57F-3AA9-48DB-9896-9781C8D73EB8}"/>
              </a:ext>
            </a:extLst>
          </p:cNvPr>
          <p:cNvGraphicFramePr/>
          <p:nvPr>
            <p:extLst>
              <p:ext uri="{D42A27DB-BD31-4B8C-83A1-F6EECF244321}">
                <p14:modId xmlns:p14="http://schemas.microsoft.com/office/powerpoint/2010/main" val="2588947852"/>
              </p:ext>
            </p:extLst>
          </p:nvPr>
        </p:nvGraphicFramePr>
        <p:xfrm>
          <a:off x="4597113" y="3446956"/>
          <a:ext cx="4264948" cy="2666425"/>
        </p:xfrm>
        <a:graphic>
          <a:graphicData uri="http://schemas.openxmlformats.org/drawingml/2006/chart">
            <c:chart xmlns:c="http://schemas.openxmlformats.org/drawingml/2006/chart" xmlns:r="http://schemas.openxmlformats.org/officeDocument/2006/relationships" r:id="rId5"/>
          </a:graphicData>
        </a:graphic>
      </p:graphicFrame>
      <p:sp>
        <p:nvSpPr>
          <p:cNvPr id="27" name="TextBox 26">
            <a:extLst>
              <a:ext uri="{FF2B5EF4-FFF2-40B4-BE49-F238E27FC236}">
                <a16:creationId xmlns:a16="http://schemas.microsoft.com/office/drawing/2014/main" id="{9DACD6E3-B007-4227-9F75-40AD8CC7FEAB}"/>
              </a:ext>
            </a:extLst>
          </p:cNvPr>
          <p:cNvSpPr txBox="1"/>
          <p:nvPr/>
        </p:nvSpPr>
        <p:spPr>
          <a:xfrm>
            <a:off x="4934510" y="6197927"/>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15" name="TextBox 14">
            <a:extLst>
              <a:ext uri="{FF2B5EF4-FFF2-40B4-BE49-F238E27FC236}">
                <a16:creationId xmlns:a16="http://schemas.microsoft.com/office/drawing/2014/main" id="{264E6E22-D628-46A7-8014-8F29375BC1F6}"/>
              </a:ext>
            </a:extLst>
          </p:cNvPr>
          <p:cNvSpPr txBox="1"/>
          <p:nvPr/>
        </p:nvSpPr>
        <p:spPr>
          <a:xfrm>
            <a:off x="86264" y="6422870"/>
            <a:ext cx="8410957" cy="230832"/>
          </a:xfrm>
          <a:prstGeom prst="rect">
            <a:avLst/>
          </a:prstGeom>
          <a:noFill/>
        </p:spPr>
        <p:txBody>
          <a:bodyPr wrap="square" rtlCol="0">
            <a:spAutoFit/>
          </a:bodyPr>
          <a:lstStyle/>
          <a:p>
            <a:r>
              <a:rPr lang="en-IN" sz="900" i="1" dirty="0">
                <a:latin typeface="Arial" panose="020B0604020202020204" pitchFamily="34" charset="0"/>
                <a:ea typeface="Verdana" panose="020B0604030504040204" pitchFamily="34" charset="0"/>
                <a:cs typeface="Arial" panose="020B0604020202020204" pitchFamily="34" charset="0"/>
              </a:rPr>
              <a:t>Within Asia except India and China region,  Japan, Malaysia, South Korea and Thailand are key countries are having relativity higher demand  </a:t>
            </a:r>
          </a:p>
        </p:txBody>
      </p:sp>
    </p:spTree>
    <p:extLst>
      <p:ext uri="{BB962C8B-B14F-4D97-AF65-F5344CB8AC3E}">
        <p14:creationId xmlns:p14="http://schemas.microsoft.com/office/powerpoint/2010/main" val="3054328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026D417-4CE6-4E5F-B533-041A437343F0}"/>
              </a:ext>
            </a:extLst>
          </p:cNvPr>
          <p:cNvSpPr/>
          <p:nvPr/>
        </p:nvSpPr>
        <p:spPr>
          <a:xfrm>
            <a:off x="155448" y="211852"/>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7D9F76E-7D4F-4738-8C8D-56DD20BFFEA0}"/>
              </a:ext>
            </a:extLst>
          </p:cNvPr>
          <p:cNvSpPr txBox="1"/>
          <p:nvPr/>
        </p:nvSpPr>
        <p:spPr>
          <a:xfrm>
            <a:off x="155447" y="257572"/>
            <a:ext cx="5184303"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List Of Companies Operating In Nitriding Business </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sp>
        <p:nvSpPr>
          <p:cNvPr id="13" name="TextBox 12">
            <a:extLst>
              <a:ext uri="{FF2B5EF4-FFF2-40B4-BE49-F238E27FC236}">
                <a16:creationId xmlns:a16="http://schemas.microsoft.com/office/drawing/2014/main" id="{B43182CE-4079-4CCF-9FFB-3CC530EC3246}"/>
              </a:ext>
            </a:extLst>
          </p:cNvPr>
          <p:cNvSpPr txBox="1"/>
          <p:nvPr/>
        </p:nvSpPr>
        <p:spPr>
          <a:xfrm>
            <a:off x="4654300" y="6399927"/>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3" name="Table 2">
            <a:extLst>
              <a:ext uri="{FF2B5EF4-FFF2-40B4-BE49-F238E27FC236}">
                <a16:creationId xmlns:a16="http://schemas.microsoft.com/office/drawing/2014/main" id="{0C32C41C-9A15-4185-BC14-3E0555A028D6}"/>
              </a:ext>
            </a:extLst>
          </p:cNvPr>
          <p:cNvGraphicFramePr>
            <a:graphicFrameLocks noGrp="1"/>
          </p:cNvGraphicFramePr>
          <p:nvPr>
            <p:extLst>
              <p:ext uri="{D42A27DB-BD31-4B8C-83A1-F6EECF244321}">
                <p14:modId xmlns:p14="http://schemas.microsoft.com/office/powerpoint/2010/main" val="3499547997"/>
              </p:ext>
            </p:extLst>
          </p:nvPr>
        </p:nvGraphicFramePr>
        <p:xfrm>
          <a:off x="155447" y="983411"/>
          <a:ext cx="8750013" cy="5200913"/>
        </p:xfrm>
        <a:graphic>
          <a:graphicData uri="http://schemas.openxmlformats.org/drawingml/2006/table">
            <a:tbl>
              <a:tblPr>
                <a:tableStyleId>{2D5ABB26-0587-4C30-8999-92F81FD0307C}</a:tableStyleId>
              </a:tblPr>
              <a:tblGrid>
                <a:gridCol w="2916671">
                  <a:extLst>
                    <a:ext uri="{9D8B030D-6E8A-4147-A177-3AD203B41FA5}">
                      <a16:colId xmlns:a16="http://schemas.microsoft.com/office/drawing/2014/main" val="3638221815"/>
                    </a:ext>
                  </a:extLst>
                </a:gridCol>
                <a:gridCol w="2916671">
                  <a:extLst>
                    <a:ext uri="{9D8B030D-6E8A-4147-A177-3AD203B41FA5}">
                      <a16:colId xmlns:a16="http://schemas.microsoft.com/office/drawing/2014/main" val="108666862"/>
                    </a:ext>
                  </a:extLst>
                </a:gridCol>
                <a:gridCol w="2916671">
                  <a:extLst>
                    <a:ext uri="{9D8B030D-6E8A-4147-A177-3AD203B41FA5}">
                      <a16:colId xmlns:a16="http://schemas.microsoft.com/office/drawing/2014/main" val="3963590579"/>
                    </a:ext>
                  </a:extLst>
                </a:gridCol>
              </a:tblGrid>
              <a:tr h="206629">
                <a:tc gridSpan="3">
                  <a:txBody>
                    <a:bodyPr/>
                    <a:lstStyle/>
                    <a:p>
                      <a:pPr lvl="0" algn="ctr" fontAlgn="b">
                        <a:lnSpc>
                          <a:spcPct val="150000"/>
                        </a:lnSpc>
                      </a:pP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List Of Companies Operating In Nitriding Business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pPr algn="l" fontAlgn="b">
                        <a:lnSpc>
                          <a:spcPct val="150000"/>
                        </a:lnSpc>
                      </a:pP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pPr algn="l" fontAlgn="b">
                        <a:lnSpc>
                          <a:spcPct val="150000"/>
                        </a:lnSpc>
                      </a:pP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extLst>
                  <a:ext uri="{0D108BD9-81ED-4DB2-BD59-A6C34878D82A}">
                    <a16:rowId xmlns:a16="http://schemas.microsoft.com/office/drawing/2014/main" val="3610012221"/>
                  </a:ext>
                </a:extLst>
              </a:tr>
              <a:tr h="206629">
                <a:tc>
                  <a:txBody>
                    <a:bodyPr/>
                    <a:lstStyle/>
                    <a:p>
                      <a:pPr lvl="0" algn="l" fontAlgn="b">
                        <a:lnSpc>
                          <a:spcPct val="150000"/>
                        </a:lnSpc>
                      </a:pP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solidFill>
                      <a:schemeClr val="accent5">
                        <a:lumMod val="50000"/>
                      </a:schemeClr>
                    </a:solidFill>
                  </a:tcPr>
                </a:tc>
                <a:tc>
                  <a:txBody>
                    <a:bodyPr/>
                    <a:lstStyle/>
                    <a:p>
                      <a:pPr algn="l" fontAlgn="b">
                        <a:lnSpc>
                          <a:spcPct val="150000"/>
                        </a:lnSpc>
                      </a:pP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Headquarters Location</a:t>
                      </a:r>
                    </a:p>
                  </a:txBody>
                  <a:tcPr marL="0" marR="0" marT="0" marB="0" anchor="ctr">
                    <a:solidFill>
                      <a:schemeClr val="accent5">
                        <a:lumMod val="50000"/>
                      </a:schemeClr>
                    </a:solidFill>
                  </a:tcPr>
                </a:tc>
                <a:tc>
                  <a:txBody>
                    <a:bodyPr/>
                    <a:lstStyle/>
                    <a:p>
                      <a:pPr algn="l" fontAlgn="b">
                        <a:lnSpc>
                          <a:spcPct val="150000"/>
                        </a:lnSpc>
                      </a:pP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Equipment/Treatment</a:t>
                      </a:r>
                    </a:p>
                  </a:txBody>
                  <a:tcPr marL="0" marR="0" marT="0" marB="0" anchor="ctr">
                    <a:solidFill>
                      <a:schemeClr val="accent5">
                        <a:lumMod val="50000"/>
                      </a:schemeClr>
                    </a:solidFill>
                  </a:tcPr>
                </a:tc>
                <a:extLst>
                  <a:ext uri="{0D108BD9-81ED-4DB2-BD59-A6C34878D82A}">
                    <a16:rowId xmlns:a16="http://schemas.microsoft.com/office/drawing/2014/main" val="1416567128"/>
                  </a:ext>
                </a:extLst>
              </a:tr>
              <a:tr h="319177">
                <a:tc>
                  <a:txBody>
                    <a:bodyPr/>
                    <a:lstStyle/>
                    <a:p>
                      <a:pPr lvl="0" algn="l" fontAlgn="b">
                        <a:lnSpc>
                          <a:spcPct val="150000"/>
                        </a:lnSpc>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2871965020"/>
                  </a:ext>
                </a:extLst>
              </a:tr>
              <a:tr h="319177">
                <a:tc>
                  <a:txBody>
                    <a:bodyPr/>
                    <a:lstStyle/>
                    <a:p>
                      <a:pPr lvl="0"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603913585"/>
                  </a:ext>
                </a:extLst>
              </a:tr>
              <a:tr h="319177">
                <a:tc>
                  <a:txBody>
                    <a:bodyPr/>
                    <a:lstStyle/>
                    <a:p>
                      <a:pPr lvl="0"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l" defTabSz="914400" rtl="0" eaLnBrk="1" fontAlgn="b"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370742304"/>
                  </a:ext>
                </a:extLst>
              </a:tr>
              <a:tr h="319177">
                <a:tc>
                  <a:txBody>
                    <a:bodyPr/>
                    <a:lstStyle/>
                    <a:p>
                      <a:pPr lvl="0"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l" defTabSz="914400" rtl="0" eaLnBrk="1" fontAlgn="b"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2234869920"/>
                  </a:ext>
                </a:extLst>
              </a:tr>
              <a:tr h="319177">
                <a:tc>
                  <a:txBody>
                    <a:bodyPr/>
                    <a:lstStyle/>
                    <a:p>
                      <a:pPr lvl="0"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l" defTabSz="914400" rtl="0" eaLnBrk="1" fontAlgn="b"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395190155"/>
                  </a:ext>
                </a:extLst>
              </a:tr>
              <a:tr h="319177">
                <a:tc>
                  <a:txBody>
                    <a:bodyPr/>
                    <a:lstStyle/>
                    <a:p>
                      <a:pPr lvl="0"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l" defTabSz="914400" rtl="0" eaLnBrk="1" fontAlgn="b"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637817491"/>
                  </a:ext>
                </a:extLst>
              </a:tr>
              <a:tr h="319177">
                <a:tc>
                  <a:txBody>
                    <a:bodyPr/>
                    <a:lstStyle/>
                    <a:p>
                      <a:pPr lvl="0"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l" defTabSz="914400" rtl="0" eaLnBrk="1" fontAlgn="b"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2706344691"/>
                  </a:ext>
                </a:extLst>
              </a:tr>
              <a:tr h="319177">
                <a:tc>
                  <a:txBody>
                    <a:bodyPr/>
                    <a:lstStyle/>
                    <a:p>
                      <a:pPr lvl="0"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l" defTabSz="914400" rtl="0" eaLnBrk="1" fontAlgn="b"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925115589"/>
                  </a:ext>
                </a:extLst>
              </a:tr>
              <a:tr h="319177">
                <a:tc>
                  <a:txBody>
                    <a:bodyPr/>
                    <a:lstStyle/>
                    <a:p>
                      <a:pPr lvl="0"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l" defTabSz="914400" rtl="0" eaLnBrk="1" fontAlgn="b"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637952048"/>
                  </a:ext>
                </a:extLst>
              </a:tr>
              <a:tr h="319177">
                <a:tc>
                  <a:txBody>
                    <a:bodyPr/>
                    <a:lstStyle/>
                    <a:p>
                      <a:pPr lvl="0"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l" defTabSz="914400" rtl="0" eaLnBrk="1" fontAlgn="b"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572898847"/>
                  </a:ext>
                </a:extLst>
              </a:tr>
              <a:tr h="319177">
                <a:tc>
                  <a:txBody>
                    <a:bodyPr/>
                    <a:lstStyle/>
                    <a:p>
                      <a:pPr lvl="0" algn="l" fontAlgn="ctr">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l" fontAlgn="ctr">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61749280"/>
                  </a:ext>
                </a:extLst>
              </a:tr>
              <a:tr h="319177">
                <a:tc>
                  <a:txBody>
                    <a:bodyPr/>
                    <a:lstStyle/>
                    <a:p>
                      <a:pPr lvl="0" algn="l" fontAlgn="ctr">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l" fontAlgn="ctr">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2151940798"/>
                  </a:ext>
                </a:extLst>
              </a:tr>
              <a:tr h="319177">
                <a:tc>
                  <a:txBody>
                    <a:bodyPr/>
                    <a:lstStyle/>
                    <a:p>
                      <a:pPr lvl="0"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l" defTabSz="914400" rtl="0" eaLnBrk="1" fontAlgn="b"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146329639"/>
                  </a:ext>
                </a:extLst>
              </a:tr>
              <a:tr h="319177">
                <a:tc>
                  <a:txBody>
                    <a:bodyPr/>
                    <a:lstStyle/>
                    <a:p>
                      <a:pPr lvl="0"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l" defTabSz="914400" rtl="0" eaLnBrk="1" fontAlgn="b"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563973157"/>
                  </a:ext>
                </a:extLst>
              </a:tr>
              <a:tr h="319177">
                <a:tc>
                  <a:txBody>
                    <a:bodyPr/>
                    <a:lstStyle/>
                    <a:p>
                      <a:pPr lvl="0" algn="l" fontAlgn="b">
                        <a:lnSpc>
                          <a:spcPct val="150000"/>
                        </a:lnSpc>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l" fontAlgn="b">
                        <a:lnSpc>
                          <a:spcPct val="150000"/>
                        </a:lnSpc>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l" defTabSz="914400" rtl="0" eaLnBrk="1" fontAlgn="b"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447194919"/>
                  </a:ext>
                </a:extLst>
              </a:tr>
            </a:tbl>
          </a:graphicData>
        </a:graphic>
      </p:graphicFrame>
    </p:spTree>
    <p:extLst>
      <p:ext uri="{BB962C8B-B14F-4D97-AF65-F5344CB8AC3E}">
        <p14:creationId xmlns:p14="http://schemas.microsoft.com/office/powerpoint/2010/main" val="81061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Rounded Corners 43">
            <a:extLst>
              <a:ext uri="{FF2B5EF4-FFF2-40B4-BE49-F238E27FC236}">
                <a16:creationId xmlns:a16="http://schemas.microsoft.com/office/drawing/2014/main" id="{C1AAEA9B-690C-43B2-9433-4F24358B9C41}"/>
              </a:ext>
            </a:extLst>
          </p:cNvPr>
          <p:cNvSpPr/>
          <p:nvPr/>
        </p:nvSpPr>
        <p:spPr>
          <a:xfrm>
            <a:off x="210312" y="23014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29A0316F-D778-4454-95B7-E0C33E9E4102}"/>
              </a:ext>
            </a:extLst>
          </p:cNvPr>
          <p:cNvGrpSpPr/>
          <p:nvPr/>
        </p:nvGrpSpPr>
        <p:grpSpPr>
          <a:xfrm>
            <a:off x="476649" y="2388288"/>
            <a:ext cx="8117509" cy="288000"/>
            <a:chOff x="502708" y="1498865"/>
            <a:chExt cx="11145418" cy="330772"/>
          </a:xfrm>
        </p:grpSpPr>
        <p:sp>
          <p:nvSpPr>
            <p:cNvPr id="65" name="Rectangle 64">
              <a:extLst>
                <a:ext uri="{FF2B5EF4-FFF2-40B4-BE49-F238E27FC236}">
                  <a16:creationId xmlns:a16="http://schemas.microsoft.com/office/drawing/2014/main" id="{D9681D8B-3664-453F-8E7B-F71DD058E992}"/>
                </a:ext>
              </a:extLst>
            </p:cNvPr>
            <p:cNvSpPr/>
            <p:nvPr/>
          </p:nvSpPr>
          <p:spPr>
            <a:xfrm>
              <a:off x="502708" y="1498865"/>
              <a:ext cx="984527" cy="330772"/>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rPr>
                <a:t>III</a:t>
              </a:r>
            </a:p>
          </p:txBody>
        </p:sp>
        <p:sp>
          <p:nvSpPr>
            <p:cNvPr id="66" name="Rectangle 65">
              <a:extLst>
                <a:ext uri="{FF2B5EF4-FFF2-40B4-BE49-F238E27FC236}">
                  <a16:creationId xmlns:a16="http://schemas.microsoft.com/office/drawing/2014/main" id="{8E18737B-6E3A-44D6-9662-E99F329B9CC3}"/>
                </a:ext>
              </a:extLst>
            </p:cNvPr>
            <p:cNvSpPr/>
            <p:nvPr/>
          </p:nvSpPr>
          <p:spPr>
            <a:xfrm>
              <a:off x="1905680" y="1498865"/>
              <a:ext cx="8424000" cy="3307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PRODUCT OVERVIEW</a:t>
              </a:r>
            </a:p>
          </p:txBody>
        </p:sp>
        <p:sp>
          <p:nvSpPr>
            <p:cNvPr id="67" name="Rectangle 66">
              <a:extLst>
                <a:ext uri="{FF2B5EF4-FFF2-40B4-BE49-F238E27FC236}">
                  <a16:creationId xmlns:a16="http://schemas.microsoft.com/office/drawing/2014/main" id="{F428B70A-E1D6-4663-BA8B-A024ED718A1B}"/>
                </a:ext>
              </a:extLst>
            </p:cNvPr>
            <p:cNvSpPr/>
            <p:nvPr/>
          </p:nvSpPr>
          <p:spPr>
            <a:xfrm>
              <a:off x="10531691" y="1498865"/>
              <a:ext cx="1116435" cy="3307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rPr>
                <a:t>12-15</a:t>
              </a:r>
            </a:p>
          </p:txBody>
        </p:sp>
      </p:grpSp>
      <p:grpSp>
        <p:nvGrpSpPr>
          <p:cNvPr id="68" name="Group 67">
            <a:extLst>
              <a:ext uri="{FF2B5EF4-FFF2-40B4-BE49-F238E27FC236}">
                <a16:creationId xmlns:a16="http://schemas.microsoft.com/office/drawing/2014/main" id="{06531DF4-20A8-4418-ADF0-CBCF3C01A9B4}"/>
              </a:ext>
            </a:extLst>
          </p:cNvPr>
          <p:cNvGrpSpPr/>
          <p:nvPr/>
        </p:nvGrpSpPr>
        <p:grpSpPr>
          <a:xfrm>
            <a:off x="476647" y="1042082"/>
            <a:ext cx="8108822" cy="432000"/>
            <a:chOff x="436448" y="768036"/>
            <a:chExt cx="11133490" cy="360000"/>
          </a:xfrm>
        </p:grpSpPr>
        <p:sp>
          <p:nvSpPr>
            <p:cNvPr id="69" name="Rectangle 68">
              <a:extLst>
                <a:ext uri="{FF2B5EF4-FFF2-40B4-BE49-F238E27FC236}">
                  <a16:creationId xmlns:a16="http://schemas.microsoft.com/office/drawing/2014/main" id="{651903E1-4B8C-4195-8D59-76F16895E1F1}"/>
                </a:ext>
              </a:extLst>
            </p:cNvPr>
            <p:cNvSpPr/>
            <p:nvPr/>
          </p:nvSpPr>
          <p:spPr>
            <a:xfrm>
              <a:off x="1839419" y="768036"/>
              <a:ext cx="8424001" cy="360000"/>
            </a:xfrm>
            <a:prstGeom prst="rect">
              <a:avLst/>
            </a:prstGeom>
            <a:solidFill>
              <a:schemeClr val="accent5">
                <a:lumMod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400" b="1" dirty="0">
                  <a:solidFill>
                    <a:prstClr val="white"/>
                  </a:solidFill>
                  <a:latin typeface="Verdana" panose="020B0604030504040204" pitchFamily="34" charset="0"/>
                  <a:ea typeface="Verdana" panose="020B0604030504040204" pitchFamily="34" charset="0"/>
                  <a:cs typeface="Verdana" panose="020B0604030504040204" pitchFamily="34" charset="0"/>
                </a:rPr>
                <a:t>Report Content</a:t>
              </a:r>
            </a:p>
          </p:txBody>
        </p:sp>
        <p:sp>
          <p:nvSpPr>
            <p:cNvPr id="70" name="Rectangle 69">
              <a:extLst>
                <a:ext uri="{FF2B5EF4-FFF2-40B4-BE49-F238E27FC236}">
                  <a16:creationId xmlns:a16="http://schemas.microsoft.com/office/drawing/2014/main" id="{F69973C3-3704-4C4C-AEE7-371D2A316B04}"/>
                </a:ext>
              </a:extLst>
            </p:cNvPr>
            <p:cNvSpPr/>
            <p:nvPr/>
          </p:nvSpPr>
          <p:spPr>
            <a:xfrm>
              <a:off x="436448" y="768036"/>
              <a:ext cx="984527" cy="360000"/>
            </a:xfrm>
            <a:prstGeom prst="rect">
              <a:avLst/>
            </a:prstGeom>
            <a:solidFill>
              <a:schemeClr val="accent5">
                <a:lumMod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prstClr val="white"/>
                  </a:solidFill>
                  <a:latin typeface="Verdana" panose="020B0604030504040204" pitchFamily="34" charset="0"/>
                  <a:ea typeface="Verdana" panose="020B0604030504040204" pitchFamily="34" charset="0"/>
                  <a:cs typeface="Verdana" panose="020B0604030504040204" pitchFamily="34" charset="0"/>
                </a:rPr>
                <a:t>Sl. No.</a:t>
              </a:r>
            </a:p>
          </p:txBody>
        </p:sp>
        <p:sp>
          <p:nvSpPr>
            <p:cNvPr id="71" name="Rectangle 70">
              <a:extLst>
                <a:ext uri="{FF2B5EF4-FFF2-40B4-BE49-F238E27FC236}">
                  <a16:creationId xmlns:a16="http://schemas.microsoft.com/office/drawing/2014/main" id="{CE4DDCBA-F7AC-4E82-AE4D-27AAD11EB2F8}"/>
                </a:ext>
              </a:extLst>
            </p:cNvPr>
            <p:cNvSpPr/>
            <p:nvPr/>
          </p:nvSpPr>
          <p:spPr>
            <a:xfrm>
              <a:off x="10453503" y="768036"/>
              <a:ext cx="1116435" cy="360000"/>
            </a:xfrm>
            <a:prstGeom prst="rect">
              <a:avLst/>
            </a:prstGeom>
            <a:solidFill>
              <a:schemeClr val="accent5">
                <a:lumMod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rPr>
                <a:t>Page No.</a:t>
              </a:r>
            </a:p>
          </p:txBody>
        </p:sp>
      </p:grpSp>
      <p:grpSp>
        <p:nvGrpSpPr>
          <p:cNvPr id="72" name="Group 71">
            <a:extLst>
              <a:ext uri="{FF2B5EF4-FFF2-40B4-BE49-F238E27FC236}">
                <a16:creationId xmlns:a16="http://schemas.microsoft.com/office/drawing/2014/main" id="{352105BB-6CBB-4D1A-A55D-B1B32459E659}"/>
              </a:ext>
            </a:extLst>
          </p:cNvPr>
          <p:cNvGrpSpPr/>
          <p:nvPr/>
        </p:nvGrpSpPr>
        <p:grpSpPr>
          <a:xfrm>
            <a:off x="476649" y="3117558"/>
            <a:ext cx="8117509" cy="288000"/>
            <a:chOff x="502708" y="2496523"/>
            <a:chExt cx="11145418" cy="330772"/>
          </a:xfrm>
        </p:grpSpPr>
        <p:sp>
          <p:nvSpPr>
            <p:cNvPr id="73" name="Rectangle 72">
              <a:extLst>
                <a:ext uri="{FF2B5EF4-FFF2-40B4-BE49-F238E27FC236}">
                  <a16:creationId xmlns:a16="http://schemas.microsoft.com/office/drawing/2014/main" id="{C6E01915-E5B6-4C18-8DC1-18BE277924B3}"/>
                </a:ext>
              </a:extLst>
            </p:cNvPr>
            <p:cNvSpPr/>
            <p:nvPr/>
          </p:nvSpPr>
          <p:spPr>
            <a:xfrm>
              <a:off x="502708" y="2496523"/>
              <a:ext cx="984527" cy="330772"/>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rPr>
                <a:t>V</a:t>
              </a:r>
            </a:p>
          </p:txBody>
        </p:sp>
        <p:sp>
          <p:nvSpPr>
            <p:cNvPr id="74" name="Rectangle 73">
              <a:extLst>
                <a:ext uri="{FF2B5EF4-FFF2-40B4-BE49-F238E27FC236}">
                  <a16:creationId xmlns:a16="http://schemas.microsoft.com/office/drawing/2014/main" id="{C446172D-6297-4D33-8EF3-1A2B8FB1DDCD}"/>
                </a:ext>
              </a:extLst>
            </p:cNvPr>
            <p:cNvSpPr/>
            <p:nvPr/>
          </p:nvSpPr>
          <p:spPr>
            <a:xfrm>
              <a:off x="1905680" y="2496523"/>
              <a:ext cx="8424000" cy="3307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HEF GROUP BUSINESS OVERVIEW </a:t>
              </a:r>
            </a:p>
          </p:txBody>
        </p:sp>
        <p:sp>
          <p:nvSpPr>
            <p:cNvPr id="75" name="Rectangle 74">
              <a:extLst>
                <a:ext uri="{FF2B5EF4-FFF2-40B4-BE49-F238E27FC236}">
                  <a16:creationId xmlns:a16="http://schemas.microsoft.com/office/drawing/2014/main" id="{7F998A4E-00DC-432C-8278-5D5E976197F8}"/>
                </a:ext>
              </a:extLst>
            </p:cNvPr>
            <p:cNvSpPr/>
            <p:nvPr/>
          </p:nvSpPr>
          <p:spPr>
            <a:xfrm>
              <a:off x="10531691" y="2496523"/>
              <a:ext cx="1116435" cy="3307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rPr>
                <a:t>21-33</a:t>
              </a:r>
            </a:p>
          </p:txBody>
        </p:sp>
      </p:grpSp>
      <p:grpSp>
        <p:nvGrpSpPr>
          <p:cNvPr id="76" name="Group 75">
            <a:extLst>
              <a:ext uri="{FF2B5EF4-FFF2-40B4-BE49-F238E27FC236}">
                <a16:creationId xmlns:a16="http://schemas.microsoft.com/office/drawing/2014/main" id="{E5AFB74B-55EC-46CA-B6C5-01B5F49D04F4}"/>
              </a:ext>
            </a:extLst>
          </p:cNvPr>
          <p:cNvGrpSpPr/>
          <p:nvPr/>
        </p:nvGrpSpPr>
        <p:grpSpPr>
          <a:xfrm>
            <a:off x="476649" y="4211463"/>
            <a:ext cx="8117509" cy="288000"/>
            <a:chOff x="502708" y="2995353"/>
            <a:chExt cx="11145418" cy="330772"/>
          </a:xfrm>
        </p:grpSpPr>
        <p:sp>
          <p:nvSpPr>
            <p:cNvPr id="77" name="Rectangle 76">
              <a:extLst>
                <a:ext uri="{FF2B5EF4-FFF2-40B4-BE49-F238E27FC236}">
                  <a16:creationId xmlns:a16="http://schemas.microsoft.com/office/drawing/2014/main" id="{69954380-048C-4759-8931-AC09E0FC210C}"/>
                </a:ext>
              </a:extLst>
            </p:cNvPr>
            <p:cNvSpPr/>
            <p:nvPr/>
          </p:nvSpPr>
          <p:spPr>
            <a:xfrm>
              <a:off x="502708" y="2995353"/>
              <a:ext cx="984527" cy="330772"/>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rPr>
                <a:t>VIII</a:t>
              </a:r>
            </a:p>
          </p:txBody>
        </p:sp>
        <p:sp>
          <p:nvSpPr>
            <p:cNvPr id="78" name="Rectangle 77">
              <a:extLst>
                <a:ext uri="{FF2B5EF4-FFF2-40B4-BE49-F238E27FC236}">
                  <a16:creationId xmlns:a16="http://schemas.microsoft.com/office/drawing/2014/main" id="{765FEF69-AAAA-4E14-98BB-53208C57E4A8}"/>
                </a:ext>
              </a:extLst>
            </p:cNvPr>
            <p:cNvSpPr/>
            <p:nvPr/>
          </p:nvSpPr>
          <p:spPr>
            <a:xfrm>
              <a:off x="1905680" y="2995353"/>
              <a:ext cx="8424000" cy="3307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HEF GROUP – SALT BATH FOR HEAT TREATMENT BUSINESS</a:t>
              </a:r>
            </a:p>
          </p:txBody>
        </p:sp>
        <p:sp>
          <p:nvSpPr>
            <p:cNvPr id="79" name="Rectangle 78">
              <a:extLst>
                <a:ext uri="{FF2B5EF4-FFF2-40B4-BE49-F238E27FC236}">
                  <a16:creationId xmlns:a16="http://schemas.microsoft.com/office/drawing/2014/main" id="{91862F9D-F728-485E-9EF7-8C6824F3AEE1}"/>
                </a:ext>
              </a:extLst>
            </p:cNvPr>
            <p:cNvSpPr/>
            <p:nvPr/>
          </p:nvSpPr>
          <p:spPr>
            <a:xfrm>
              <a:off x="10531691" y="2995353"/>
              <a:ext cx="1116435" cy="3307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rPr>
                <a:t>55-61</a:t>
              </a:r>
            </a:p>
          </p:txBody>
        </p:sp>
      </p:grpSp>
      <p:grpSp>
        <p:nvGrpSpPr>
          <p:cNvPr id="80" name="Group 79">
            <a:extLst>
              <a:ext uri="{FF2B5EF4-FFF2-40B4-BE49-F238E27FC236}">
                <a16:creationId xmlns:a16="http://schemas.microsoft.com/office/drawing/2014/main" id="{213827AF-AEF2-4A2C-8E44-CCC3EF4AE66C}"/>
              </a:ext>
            </a:extLst>
          </p:cNvPr>
          <p:cNvGrpSpPr/>
          <p:nvPr/>
        </p:nvGrpSpPr>
        <p:grpSpPr>
          <a:xfrm>
            <a:off x="476649" y="2752923"/>
            <a:ext cx="8117509" cy="288000"/>
            <a:chOff x="502708" y="1997693"/>
            <a:chExt cx="11145418" cy="330772"/>
          </a:xfrm>
        </p:grpSpPr>
        <p:sp>
          <p:nvSpPr>
            <p:cNvPr id="81" name="Rectangle 80">
              <a:extLst>
                <a:ext uri="{FF2B5EF4-FFF2-40B4-BE49-F238E27FC236}">
                  <a16:creationId xmlns:a16="http://schemas.microsoft.com/office/drawing/2014/main" id="{4107D658-F1A3-4037-8F23-3A2F928E21E9}"/>
                </a:ext>
              </a:extLst>
            </p:cNvPr>
            <p:cNvSpPr/>
            <p:nvPr/>
          </p:nvSpPr>
          <p:spPr>
            <a:xfrm>
              <a:off x="502708" y="1997693"/>
              <a:ext cx="984527" cy="330772"/>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rPr>
                <a:t>IV</a:t>
              </a:r>
            </a:p>
          </p:txBody>
        </p:sp>
        <p:sp>
          <p:nvSpPr>
            <p:cNvPr id="82" name="Rectangle 81">
              <a:extLst>
                <a:ext uri="{FF2B5EF4-FFF2-40B4-BE49-F238E27FC236}">
                  <a16:creationId xmlns:a16="http://schemas.microsoft.com/office/drawing/2014/main" id="{C4189F65-65B7-4DDF-A162-D771223D77C6}"/>
                </a:ext>
              </a:extLst>
            </p:cNvPr>
            <p:cNvSpPr/>
            <p:nvPr/>
          </p:nvSpPr>
          <p:spPr>
            <a:xfrm>
              <a:off x="1905680" y="1997693"/>
              <a:ext cx="8424000" cy="3307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GLOBAL MARKET OUTLOOK</a:t>
              </a:r>
            </a:p>
          </p:txBody>
        </p:sp>
        <p:sp>
          <p:nvSpPr>
            <p:cNvPr id="83" name="Rectangle 82">
              <a:extLst>
                <a:ext uri="{FF2B5EF4-FFF2-40B4-BE49-F238E27FC236}">
                  <a16:creationId xmlns:a16="http://schemas.microsoft.com/office/drawing/2014/main" id="{B6B7F37E-A774-41E0-A006-FA7D676F36F6}"/>
                </a:ext>
              </a:extLst>
            </p:cNvPr>
            <p:cNvSpPr/>
            <p:nvPr/>
          </p:nvSpPr>
          <p:spPr>
            <a:xfrm>
              <a:off x="10531691" y="1997693"/>
              <a:ext cx="1116435" cy="3307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rPr>
                <a:t>17-19</a:t>
              </a:r>
            </a:p>
          </p:txBody>
        </p:sp>
      </p:grpSp>
      <p:sp>
        <p:nvSpPr>
          <p:cNvPr id="84" name="Rectangle 83">
            <a:extLst>
              <a:ext uri="{FF2B5EF4-FFF2-40B4-BE49-F238E27FC236}">
                <a16:creationId xmlns:a16="http://schemas.microsoft.com/office/drawing/2014/main" id="{70FD574F-89C1-4297-937D-1C6F4A7D96E5}"/>
              </a:ext>
            </a:extLst>
          </p:cNvPr>
          <p:cNvSpPr/>
          <p:nvPr/>
        </p:nvSpPr>
        <p:spPr>
          <a:xfrm>
            <a:off x="230821" y="917612"/>
            <a:ext cx="8637973" cy="4999232"/>
          </a:xfrm>
          <a:prstGeom prst="rect">
            <a:avLst/>
          </a:prstGeom>
          <a:no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5" name="Group 84">
            <a:extLst>
              <a:ext uri="{FF2B5EF4-FFF2-40B4-BE49-F238E27FC236}">
                <a16:creationId xmlns:a16="http://schemas.microsoft.com/office/drawing/2014/main" id="{F1892E01-C51D-44C7-8AB8-23B72C8F7591}"/>
              </a:ext>
            </a:extLst>
          </p:cNvPr>
          <p:cNvGrpSpPr/>
          <p:nvPr/>
        </p:nvGrpSpPr>
        <p:grpSpPr>
          <a:xfrm>
            <a:off x="476649" y="3482193"/>
            <a:ext cx="8117509" cy="288000"/>
            <a:chOff x="502708" y="2995353"/>
            <a:chExt cx="11145418" cy="330772"/>
          </a:xfrm>
        </p:grpSpPr>
        <p:sp>
          <p:nvSpPr>
            <p:cNvPr id="86" name="Rectangle 85">
              <a:extLst>
                <a:ext uri="{FF2B5EF4-FFF2-40B4-BE49-F238E27FC236}">
                  <a16:creationId xmlns:a16="http://schemas.microsoft.com/office/drawing/2014/main" id="{5A67C102-F3D1-4350-B705-87C614146E0C}"/>
                </a:ext>
              </a:extLst>
            </p:cNvPr>
            <p:cNvSpPr/>
            <p:nvPr/>
          </p:nvSpPr>
          <p:spPr>
            <a:xfrm>
              <a:off x="502708" y="2995353"/>
              <a:ext cx="984527" cy="330772"/>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rPr>
                <a:t>VI</a:t>
              </a:r>
            </a:p>
          </p:txBody>
        </p:sp>
        <p:sp>
          <p:nvSpPr>
            <p:cNvPr id="87" name="Rectangle 86">
              <a:extLst>
                <a:ext uri="{FF2B5EF4-FFF2-40B4-BE49-F238E27FC236}">
                  <a16:creationId xmlns:a16="http://schemas.microsoft.com/office/drawing/2014/main" id="{7E05ECA6-6C41-42CD-8B0C-1D14B08073FD}"/>
                </a:ext>
              </a:extLst>
            </p:cNvPr>
            <p:cNvSpPr/>
            <p:nvPr/>
          </p:nvSpPr>
          <p:spPr>
            <a:xfrm>
              <a:off x="1905680" y="2995353"/>
              <a:ext cx="8424000" cy="3307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HEF GROUP – NITRIDING BUSINESS</a:t>
              </a:r>
            </a:p>
          </p:txBody>
        </p:sp>
        <p:sp>
          <p:nvSpPr>
            <p:cNvPr id="89" name="Rectangle 88">
              <a:extLst>
                <a:ext uri="{FF2B5EF4-FFF2-40B4-BE49-F238E27FC236}">
                  <a16:creationId xmlns:a16="http://schemas.microsoft.com/office/drawing/2014/main" id="{8AE55B73-F4F3-4D37-963C-AC0504969584}"/>
                </a:ext>
              </a:extLst>
            </p:cNvPr>
            <p:cNvSpPr/>
            <p:nvPr/>
          </p:nvSpPr>
          <p:spPr>
            <a:xfrm>
              <a:off x="10531691" y="2995353"/>
              <a:ext cx="1116435" cy="3307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rPr>
                <a:t>34-45</a:t>
              </a:r>
            </a:p>
          </p:txBody>
        </p:sp>
      </p:grpSp>
      <p:grpSp>
        <p:nvGrpSpPr>
          <p:cNvPr id="90" name="Group 89">
            <a:extLst>
              <a:ext uri="{FF2B5EF4-FFF2-40B4-BE49-F238E27FC236}">
                <a16:creationId xmlns:a16="http://schemas.microsoft.com/office/drawing/2014/main" id="{557B8BE0-38E1-47D5-B6C7-CF689F3FE143}"/>
              </a:ext>
            </a:extLst>
          </p:cNvPr>
          <p:cNvGrpSpPr/>
          <p:nvPr/>
        </p:nvGrpSpPr>
        <p:grpSpPr>
          <a:xfrm>
            <a:off x="476649" y="3846828"/>
            <a:ext cx="8117509" cy="288000"/>
            <a:chOff x="502708" y="2995353"/>
            <a:chExt cx="11145418" cy="330772"/>
          </a:xfrm>
        </p:grpSpPr>
        <p:sp>
          <p:nvSpPr>
            <p:cNvPr id="91" name="Rectangle 90">
              <a:extLst>
                <a:ext uri="{FF2B5EF4-FFF2-40B4-BE49-F238E27FC236}">
                  <a16:creationId xmlns:a16="http://schemas.microsoft.com/office/drawing/2014/main" id="{56C483C9-5D69-43E5-8794-388A8ED4E7D3}"/>
                </a:ext>
              </a:extLst>
            </p:cNvPr>
            <p:cNvSpPr/>
            <p:nvPr/>
          </p:nvSpPr>
          <p:spPr>
            <a:xfrm>
              <a:off x="502708" y="2995353"/>
              <a:ext cx="984527" cy="330772"/>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rPr>
                <a:t>VII</a:t>
              </a:r>
            </a:p>
          </p:txBody>
        </p:sp>
        <p:sp>
          <p:nvSpPr>
            <p:cNvPr id="92" name="Rectangle 91">
              <a:extLst>
                <a:ext uri="{FF2B5EF4-FFF2-40B4-BE49-F238E27FC236}">
                  <a16:creationId xmlns:a16="http://schemas.microsoft.com/office/drawing/2014/main" id="{E122919D-6AA6-4E9C-AA46-D32E64E3FC60}"/>
                </a:ext>
              </a:extLst>
            </p:cNvPr>
            <p:cNvSpPr/>
            <p:nvPr/>
          </p:nvSpPr>
          <p:spPr>
            <a:xfrm>
              <a:off x="1905680" y="2995353"/>
              <a:ext cx="8424000" cy="3307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HEF GROUP – VACUUM DEPOSITION (PVD/PAVCD) BUSINESS</a:t>
              </a:r>
            </a:p>
          </p:txBody>
        </p:sp>
        <p:sp>
          <p:nvSpPr>
            <p:cNvPr id="93" name="Rectangle 92">
              <a:extLst>
                <a:ext uri="{FF2B5EF4-FFF2-40B4-BE49-F238E27FC236}">
                  <a16:creationId xmlns:a16="http://schemas.microsoft.com/office/drawing/2014/main" id="{9EA877B4-DE88-40E4-ADE5-E13C8C1FFAFD}"/>
                </a:ext>
              </a:extLst>
            </p:cNvPr>
            <p:cNvSpPr/>
            <p:nvPr/>
          </p:nvSpPr>
          <p:spPr>
            <a:xfrm>
              <a:off x="10531691" y="2995353"/>
              <a:ext cx="1116435" cy="3307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rPr>
                <a:t>46-54</a:t>
              </a:r>
            </a:p>
          </p:txBody>
        </p:sp>
      </p:grpSp>
      <p:grpSp>
        <p:nvGrpSpPr>
          <p:cNvPr id="94" name="Group 93">
            <a:extLst>
              <a:ext uri="{FF2B5EF4-FFF2-40B4-BE49-F238E27FC236}">
                <a16:creationId xmlns:a16="http://schemas.microsoft.com/office/drawing/2014/main" id="{A088C2ED-56AD-4307-B1B4-71D611A9C921}"/>
              </a:ext>
            </a:extLst>
          </p:cNvPr>
          <p:cNvGrpSpPr/>
          <p:nvPr/>
        </p:nvGrpSpPr>
        <p:grpSpPr>
          <a:xfrm>
            <a:off x="476649" y="4576098"/>
            <a:ext cx="8117509" cy="288000"/>
            <a:chOff x="502708" y="2995353"/>
            <a:chExt cx="11145418" cy="330772"/>
          </a:xfrm>
        </p:grpSpPr>
        <p:sp>
          <p:nvSpPr>
            <p:cNvPr id="98" name="Rectangle 97">
              <a:extLst>
                <a:ext uri="{FF2B5EF4-FFF2-40B4-BE49-F238E27FC236}">
                  <a16:creationId xmlns:a16="http://schemas.microsoft.com/office/drawing/2014/main" id="{047B0BF3-88CF-460A-B6C5-A54ED80AA727}"/>
                </a:ext>
              </a:extLst>
            </p:cNvPr>
            <p:cNvSpPr/>
            <p:nvPr/>
          </p:nvSpPr>
          <p:spPr>
            <a:xfrm>
              <a:off x="502708" y="2995353"/>
              <a:ext cx="984527" cy="330772"/>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rPr>
                <a:t>IX</a:t>
              </a:r>
            </a:p>
          </p:txBody>
        </p:sp>
        <p:sp>
          <p:nvSpPr>
            <p:cNvPr id="103" name="Rectangle 102">
              <a:extLst>
                <a:ext uri="{FF2B5EF4-FFF2-40B4-BE49-F238E27FC236}">
                  <a16:creationId xmlns:a16="http://schemas.microsoft.com/office/drawing/2014/main" id="{6939E892-2C11-46EC-BBC5-C7C34CCE23D4}"/>
                </a:ext>
              </a:extLst>
            </p:cNvPr>
            <p:cNvSpPr/>
            <p:nvPr/>
          </p:nvSpPr>
          <p:spPr>
            <a:xfrm>
              <a:off x="1905680" y="2995353"/>
              <a:ext cx="8424000" cy="3307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HEF GROUP – BUSHINGS/JOINTS BUSINESS</a:t>
              </a:r>
            </a:p>
          </p:txBody>
        </p:sp>
        <p:sp>
          <p:nvSpPr>
            <p:cNvPr id="104" name="Rectangle 103">
              <a:extLst>
                <a:ext uri="{FF2B5EF4-FFF2-40B4-BE49-F238E27FC236}">
                  <a16:creationId xmlns:a16="http://schemas.microsoft.com/office/drawing/2014/main" id="{54F163DA-5226-46D1-B024-3AF7F3866E36}"/>
                </a:ext>
              </a:extLst>
            </p:cNvPr>
            <p:cNvSpPr/>
            <p:nvPr/>
          </p:nvSpPr>
          <p:spPr>
            <a:xfrm>
              <a:off x="10531691" y="2995353"/>
              <a:ext cx="1116435" cy="3307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rPr>
                <a:t>62-68</a:t>
              </a:r>
            </a:p>
          </p:txBody>
        </p:sp>
      </p:grpSp>
      <p:grpSp>
        <p:nvGrpSpPr>
          <p:cNvPr id="122" name="Group 121">
            <a:extLst>
              <a:ext uri="{FF2B5EF4-FFF2-40B4-BE49-F238E27FC236}">
                <a16:creationId xmlns:a16="http://schemas.microsoft.com/office/drawing/2014/main" id="{A2AEEEBF-51D7-4B65-AC50-A61D266B7A8E}"/>
              </a:ext>
            </a:extLst>
          </p:cNvPr>
          <p:cNvGrpSpPr/>
          <p:nvPr/>
        </p:nvGrpSpPr>
        <p:grpSpPr>
          <a:xfrm>
            <a:off x="476649" y="4943061"/>
            <a:ext cx="8117509" cy="288000"/>
            <a:chOff x="502708" y="2995353"/>
            <a:chExt cx="11145418" cy="330772"/>
          </a:xfrm>
        </p:grpSpPr>
        <p:sp>
          <p:nvSpPr>
            <p:cNvPr id="123" name="Rectangle 122">
              <a:extLst>
                <a:ext uri="{FF2B5EF4-FFF2-40B4-BE49-F238E27FC236}">
                  <a16:creationId xmlns:a16="http://schemas.microsoft.com/office/drawing/2014/main" id="{5E1706CE-5B2A-463C-8739-2A90C10DD956}"/>
                </a:ext>
              </a:extLst>
            </p:cNvPr>
            <p:cNvSpPr/>
            <p:nvPr/>
          </p:nvSpPr>
          <p:spPr>
            <a:xfrm>
              <a:off x="502708" y="2995353"/>
              <a:ext cx="984527" cy="330772"/>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rPr>
                <a:t>X</a:t>
              </a:r>
            </a:p>
          </p:txBody>
        </p:sp>
        <p:sp>
          <p:nvSpPr>
            <p:cNvPr id="124" name="Rectangle 123">
              <a:extLst>
                <a:ext uri="{FF2B5EF4-FFF2-40B4-BE49-F238E27FC236}">
                  <a16:creationId xmlns:a16="http://schemas.microsoft.com/office/drawing/2014/main" id="{5A93598D-37DE-458C-8B77-DE06B2C05D6B}"/>
                </a:ext>
              </a:extLst>
            </p:cNvPr>
            <p:cNvSpPr/>
            <p:nvPr/>
          </p:nvSpPr>
          <p:spPr>
            <a:xfrm>
              <a:off x="1905680" y="2995353"/>
              <a:ext cx="8424000" cy="3307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HEF Group – Bath Salt For Heat Treatment Business</a:t>
              </a:r>
            </a:p>
          </p:txBody>
        </p:sp>
        <p:sp>
          <p:nvSpPr>
            <p:cNvPr id="125" name="Rectangle 124">
              <a:extLst>
                <a:ext uri="{FF2B5EF4-FFF2-40B4-BE49-F238E27FC236}">
                  <a16:creationId xmlns:a16="http://schemas.microsoft.com/office/drawing/2014/main" id="{92502325-E3F8-449D-9661-A77F98217213}"/>
                </a:ext>
              </a:extLst>
            </p:cNvPr>
            <p:cNvSpPr/>
            <p:nvPr/>
          </p:nvSpPr>
          <p:spPr>
            <a:xfrm>
              <a:off x="10531691" y="2995353"/>
              <a:ext cx="1116435" cy="3307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rPr>
                <a:t>69-84</a:t>
              </a:r>
            </a:p>
          </p:txBody>
        </p:sp>
      </p:grpSp>
      <p:grpSp>
        <p:nvGrpSpPr>
          <p:cNvPr id="126" name="Group 125">
            <a:extLst>
              <a:ext uri="{FF2B5EF4-FFF2-40B4-BE49-F238E27FC236}">
                <a16:creationId xmlns:a16="http://schemas.microsoft.com/office/drawing/2014/main" id="{26F720F0-CD92-4C0E-85C7-5499A1EA4C12}"/>
              </a:ext>
            </a:extLst>
          </p:cNvPr>
          <p:cNvGrpSpPr/>
          <p:nvPr/>
        </p:nvGrpSpPr>
        <p:grpSpPr>
          <a:xfrm>
            <a:off x="475571" y="2050289"/>
            <a:ext cx="8117509" cy="288001"/>
            <a:chOff x="502708" y="1498865"/>
            <a:chExt cx="11145418" cy="330773"/>
          </a:xfrm>
        </p:grpSpPr>
        <p:sp>
          <p:nvSpPr>
            <p:cNvPr id="127" name="Rectangle 126">
              <a:extLst>
                <a:ext uri="{FF2B5EF4-FFF2-40B4-BE49-F238E27FC236}">
                  <a16:creationId xmlns:a16="http://schemas.microsoft.com/office/drawing/2014/main" id="{FACA805A-964D-4914-BB3F-A1419FD3AFDE}"/>
                </a:ext>
              </a:extLst>
            </p:cNvPr>
            <p:cNvSpPr/>
            <p:nvPr/>
          </p:nvSpPr>
          <p:spPr>
            <a:xfrm>
              <a:off x="502708" y="1498865"/>
              <a:ext cx="984527" cy="330772"/>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rPr>
                <a:t>II</a:t>
              </a:r>
            </a:p>
          </p:txBody>
        </p:sp>
        <p:sp>
          <p:nvSpPr>
            <p:cNvPr id="128" name="Rectangle 127">
              <a:extLst>
                <a:ext uri="{FF2B5EF4-FFF2-40B4-BE49-F238E27FC236}">
                  <a16:creationId xmlns:a16="http://schemas.microsoft.com/office/drawing/2014/main" id="{233E5304-673F-460E-9C7A-944746ECB6C5}"/>
                </a:ext>
              </a:extLst>
            </p:cNvPr>
            <p:cNvSpPr/>
            <p:nvPr/>
          </p:nvSpPr>
          <p:spPr>
            <a:xfrm>
              <a:off x="1905679" y="1498866"/>
              <a:ext cx="8424000" cy="3307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EXECUTIVE SUMMARY</a:t>
              </a:r>
            </a:p>
          </p:txBody>
        </p:sp>
        <p:sp>
          <p:nvSpPr>
            <p:cNvPr id="129" name="Rectangle 128">
              <a:extLst>
                <a:ext uri="{FF2B5EF4-FFF2-40B4-BE49-F238E27FC236}">
                  <a16:creationId xmlns:a16="http://schemas.microsoft.com/office/drawing/2014/main" id="{62D0AA3E-B0DD-4491-AF7E-0B847351FBAF}"/>
                </a:ext>
              </a:extLst>
            </p:cNvPr>
            <p:cNvSpPr/>
            <p:nvPr/>
          </p:nvSpPr>
          <p:spPr>
            <a:xfrm>
              <a:off x="10531691" y="1498865"/>
              <a:ext cx="1116435" cy="3307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rPr>
                <a:t>6-10</a:t>
              </a:r>
            </a:p>
          </p:txBody>
        </p:sp>
      </p:grpSp>
      <p:sp>
        <p:nvSpPr>
          <p:cNvPr id="47" name="TextBox 46">
            <a:extLst>
              <a:ext uri="{FF2B5EF4-FFF2-40B4-BE49-F238E27FC236}">
                <a16:creationId xmlns:a16="http://schemas.microsoft.com/office/drawing/2014/main" id="{2FD9D3E3-059B-4917-9E67-6C5323715BCF}"/>
              </a:ext>
            </a:extLst>
          </p:cNvPr>
          <p:cNvSpPr txBox="1"/>
          <p:nvPr/>
        </p:nvSpPr>
        <p:spPr>
          <a:xfrm>
            <a:off x="210312" y="275864"/>
            <a:ext cx="4251960"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REPORT CONTENT</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grpSp>
        <p:nvGrpSpPr>
          <p:cNvPr id="45" name="Group 44">
            <a:extLst>
              <a:ext uri="{FF2B5EF4-FFF2-40B4-BE49-F238E27FC236}">
                <a16:creationId xmlns:a16="http://schemas.microsoft.com/office/drawing/2014/main" id="{49E125CD-27D4-4DBD-847F-CAB46FA915CF}"/>
              </a:ext>
            </a:extLst>
          </p:cNvPr>
          <p:cNvGrpSpPr/>
          <p:nvPr/>
        </p:nvGrpSpPr>
        <p:grpSpPr>
          <a:xfrm>
            <a:off x="467962" y="1675632"/>
            <a:ext cx="8117509" cy="288001"/>
            <a:chOff x="502708" y="1498865"/>
            <a:chExt cx="11145418" cy="330773"/>
          </a:xfrm>
        </p:grpSpPr>
        <p:sp>
          <p:nvSpPr>
            <p:cNvPr id="46" name="Rectangle 45">
              <a:extLst>
                <a:ext uri="{FF2B5EF4-FFF2-40B4-BE49-F238E27FC236}">
                  <a16:creationId xmlns:a16="http://schemas.microsoft.com/office/drawing/2014/main" id="{F7E04C57-324F-4828-98C7-15D81A889EF1}"/>
                </a:ext>
              </a:extLst>
            </p:cNvPr>
            <p:cNvSpPr/>
            <p:nvPr/>
          </p:nvSpPr>
          <p:spPr>
            <a:xfrm>
              <a:off x="502708" y="1498865"/>
              <a:ext cx="984527" cy="330772"/>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rPr>
                <a:t>I</a:t>
              </a:r>
            </a:p>
          </p:txBody>
        </p:sp>
        <p:sp>
          <p:nvSpPr>
            <p:cNvPr id="48" name="Rectangle 47">
              <a:extLst>
                <a:ext uri="{FF2B5EF4-FFF2-40B4-BE49-F238E27FC236}">
                  <a16:creationId xmlns:a16="http://schemas.microsoft.com/office/drawing/2014/main" id="{514698A8-5821-4725-8CE7-378FEFE97AE1}"/>
                </a:ext>
              </a:extLst>
            </p:cNvPr>
            <p:cNvSpPr/>
            <p:nvPr/>
          </p:nvSpPr>
          <p:spPr>
            <a:xfrm>
              <a:off x="1905679" y="1498866"/>
              <a:ext cx="8424000" cy="3307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RESEARCH METHODOLOGY</a:t>
              </a:r>
            </a:p>
          </p:txBody>
        </p:sp>
        <p:sp>
          <p:nvSpPr>
            <p:cNvPr id="49" name="Rectangle 48">
              <a:extLst>
                <a:ext uri="{FF2B5EF4-FFF2-40B4-BE49-F238E27FC236}">
                  <a16:creationId xmlns:a16="http://schemas.microsoft.com/office/drawing/2014/main" id="{C605D001-ADAD-47F2-9A0A-693D8BB416C3}"/>
                </a:ext>
              </a:extLst>
            </p:cNvPr>
            <p:cNvSpPr/>
            <p:nvPr/>
          </p:nvSpPr>
          <p:spPr>
            <a:xfrm>
              <a:off x="10531691" y="1498865"/>
              <a:ext cx="1116435" cy="3307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rPr>
                <a:t>4</a:t>
              </a:r>
            </a:p>
          </p:txBody>
        </p:sp>
      </p:grpSp>
      <p:grpSp>
        <p:nvGrpSpPr>
          <p:cNvPr id="50" name="Group 49">
            <a:extLst>
              <a:ext uri="{FF2B5EF4-FFF2-40B4-BE49-F238E27FC236}">
                <a16:creationId xmlns:a16="http://schemas.microsoft.com/office/drawing/2014/main" id="{3B1B56D4-3F71-4194-80EA-22FA93D6E3BF}"/>
              </a:ext>
            </a:extLst>
          </p:cNvPr>
          <p:cNvGrpSpPr/>
          <p:nvPr/>
        </p:nvGrpSpPr>
        <p:grpSpPr>
          <a:xfrm>
            <a:off x="467962" y="5345685"/>
            <a:ext cx="8117509" cy="288000"/>
            <a:chOff x="502708" y="2995353"/>
            <a:chExt cx="11145418" cy="330772"/>
          </a:xfrm>
        </p:grpSpPr>
        <p:sp>
          <p:nvSpPr>
            <p:cNvPr id="51" name="Rectangle 50">
              <a:extLst>
                <a:ext uri="{FF2B5EF4-FFF2-40B4-BE49-F238E27FC236}">
                  <a16:creationId xmlns:a16="http://schemas.microsoft.com/office/drawing/2014/main" id="{131091A8-DD69-4CB3-A79F-E506DA9652CA}"/>
                </a:ext>
              </a:extLst>
            </p:cNvPr>
            <p:cNvSpPr/>
            <p:nvPr/>
          </p:nvSpPr>
          <p:spPr>
            <a:xfrm>
              <a:off x="502708" y="2995353"/>
              <a:ext cx="984527" cy="330772"/>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rPr>
                <a:t>XI</a:t>
              </a:r>
            </a:p>
          </p:txBody>
        </p:sp>
        <p:sp>
          <p:nvSpPr>
            <p:cNvPr id="52" name="Rectangle 51">
              <a:extLst>
                <a:ext uri="{FF2B5EF4-FFF2-40B4-BE49-F238E27FC236}">
                  <a16:creationId xmlns:a16="http://schemas.microsoft.com/office/drawing/2014/main" id="{1F46F9F4-3250-4383-ADB4-50BB99F8827B}"/>
                </a:ext>
              </a:extLst>
            </p:cNvPr>
            <p:cNvSpPr/>
            <p:nvPr/>
          </p:nvSpPr>
          <p:spPr>
            <a:xfrm>
              <a:off x="1905680" y="2995353"/>
              <a:ext cx="8424000" cy="3307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Conclusions</a:t>
              </a:r>
            </a:p>
          </p:txBody>
        </p:sp>
        <p:sp>
          <p:nvSpPr>
            <p:cNvPr id="53" name="Rectangle 52">
              <a:extLst>
                <a:ext uri="{FF2B5EF4-FFF2-40B4-BE49-F238E27FC236}">
                  <a16:creationId xmlns:a16="http://schemas.microsoft.com/office/drawing/2014/main" id="{5F7B8C3C-1230-4C88-9DBE-87E7F1ED1EA1}"/>
                </a:ext>
              </a:extLst>
            </p:cNvPr>
            <p:cNvSpPr/>
            <p:nvPr/>
          </p:nvSpPr>
          <p:spPr>
            <a:xfrm>
              <a:off x="10531691" y="2995353"/>
              <a:ext cx="1116435" cy="33077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000" b="1" dirty="0">
                  <a:solidFill>
                    <a:schemeClr val="tx1"/>
                  </a:solidFill>
                  <a:latin typeface="Verdana" panose="020B0604030504040204" pitchFamily="34" charset="0"/>
                  <a:ea typeface="Verdana" panose="020B0604030504040204" pitchFamily="34" charset="0"/>
                  <a:cs typeface="Verdana" panose="020B0604030504040204" pitchFamily="34" charset="0"/>
                </a:rPr>
                <a:t>85-90</a:t>
              </a:r>
            </a:p>
          </p:txBody>
        </p:sp>
      </p:grpSp>
    </p:spTree>
    <p:extLst>
      <p:ext uri="{BB962C8B-B14F-4D97-AF65-F5344CB8AC3E}">
        <p14:creationId xmlns:p14="http://schemas.microsoft.com/office/powerpoint/2010/main" val="3686703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AC0EC2-4C6A-4D70-9E8E-7BBE31CFAC8D}"/>
              </a:ext>
            </a:extLst>
          </p:cNvPr>
          <p:cNvSpPr/>
          <p:nvPr/>
        </p:nvSpPr>
        <p:spPr>
          <a:xfrm>
            <a:off x="0" y="0"/>
            <a:ext cx="6724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8EA7C3E-9ECD-4B5C-B516-1661B5CB9165}"/>
              </a:ext>
            </a:extLst>
          </p:cNvPr>
          <p:cNvSpPr/>
          <p:nvPr/>
        </p:nvSpPr>
        <p:spPr>
          <a:xfrm>
            <a:off x="228599" y="810280"/>
            <a:ext cx="6073200" cy="461665"/>
          </a:xfrm>
          <a:prstGeom prst="rect">
            <a:avLst/>
          </a:prstGeom>
        </p:spPr>
        <p:txBody>
          <a:bodyPr wrap="square">
            <a:spAutoFit/>
          </a:bodyPr>
          <a:lstStyle/>
          <a:p>
            <a:pPr lvl="0">
              <a:defRPr/>
            </a:pPr>
            <a:r>
              <a:rPr lang="en-US" sz="2400" spc="-150" dirty="0">
                <a:solidFill>
                  <a:prstClr val="white"/>
                </a:solidFill>
                <a:latin typeface="Arial" panose="020B0604020202020204" pitchFamily="34" charset="0"/>
                <a:ea typeface="Roboto" pitchFamily="2" charset="0"/>
                <a:cs typeface="Arial" panose="020B0604020202020204" pitchFamily="34" charset="0"/>
              </a:rPr>
              <a:t>HEF GROUP BUSINESS OVERVIEW</a:t>
            </a:r>
          </a:p>
        </p:txBody>
      </p:sp>
      <p:cxnSp>
        <p:nvCxnSpPr>
          <p:cNvPr id="4" name="Straight Connector 3">
            <a:extLst>
              <a:ext uri="{FF2B5EF4-FFF2-40B4-BE49-F238E27FC236}">
                <a16:creationId xmlns:a16="http://schemas.microsoft.com/office/drawing/2014/main" id="{F047E9B8-0F23-4BB0-9B09-179FBDD20882}"/>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06E081-98D9-4B85-9B55-4D777B1575C9}"/>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06C5804-1A46-4C6D-8AF2-1EEE5B9416A1}"/>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172" name="Picture 4">
            <a:extLst>
              <a:ext uri="{FF2B5EF4-FFF2-40B4-BE49-F238E27FC236}">
                <a16:creationId xmlns:a16="http://schemas.microsoft.com/office/drawing/2014/main" id="{C499084D-5B1B-4F9B-9425-77F050C82333}"/>
              </a:ext>
            </a:extLst>
          </p:cNvPr>
          <p:cNvPicPr>
            <a:picLocks noChangeArrowheads="1"/>
          </p:cNvPicPr>
          <p:nvPr/>
        </p:nvPicPr>
        <p:blipFill>
          <a:blip r:embed="rId2">
            <a:extLst>
              <a:ext uri="{28A0092B-C50C-407E-A947-70E740481C1C}">
                <a14:useLocalDpi xmlns:a14="http://schemas.microsoft.com/office/drawing/2010/main" val="0"/>
              </a:ext>
            </a:extLst>
          </a:blip>
          <a:srcRect/>
          <a:stretch/>
        </p:blipFill>
        <p:spPr bwMode="auto">
          <a:xfrm>
            <a:off x="3070800" y="2637694"/>
            <a:ext cx="6073200" cy="3535200"/>
          </a:xfrm>
          <a:prstGeom prst="rect">
            <a:avLst/>
          </a:prstGeom>
          <a:noFill/>
          <a:ln>
            <a:noFill/>
          </a:ln>
          <a:effectLst/>
          <a:scene3d>
            <a:camera prst="orthographicFront">
              <a:rot lat="0" lon="0" rev="0"/>
            </a:camera>
            <a:lightRig rig="contrasting" dir="t">
              <a:rot lat="0" lon="0" rev="7800000"/>
            </a:lightRig>
          </a:scene3d>
          <a:sp3d>
            <a:bevelT w="139700" h="1397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023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5ED1D05C-CD9F-475B-9CDF-F380CA37246F}"/>
              </a:ext>
            </a:extLst>
          </p:cNvPr>
          <p:cNvSpPr/>
          <p:nvPr/>
        </p:nvSpPr>
        <p:spPr>
          <a:xfrm>
            <a:off x="301752" y="18442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24ACDDF-35A9-4BE4-A96E-41CFB924C835}"/>
              </a:ext>
            </a:extLst>
          </p:cNvPr>
          <p:cNvSpPr txBox="1"/>
          <p:nvPr/>
        </p:nvSpPr>
        <p:spPr>
          <a:xfrm>
            <a:off x="301752" y="23014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Business Overview</a:t>
            </a:r>
          </a:p>
        </p:txBody>
      </p:sp>
      <p:sp>
        <p:nvSpPr>
          <p:cNvPr id="15" name="Rectangle 14">
            <a:extLst>
              <a:ext uri="{FF2B5EF4-FFF2-40B4-BE49-F238E27FC236}">
                <a16:creationId xmlns:a16="http://schemas.microsoft.com/office/drawing/2014/main" id="{6EC6C33A-B504-49E1-AC61-00CDC4D8D7F8}"/>
              </a:ext>
            </a:extLst>
          </p:cNvPr>
          <p:cNvSpPr/>
          <p:nvPr/>
        </p:nvSpPr>
        <p:spPr>
          <a:xfrm>
            <a:off x="320040" y="850392"/>
            <a:ext cx="8543539" cy="5639772"/>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08DA37C5-AAC7-425E-B3DF-AD95A18FD96B}"/>
              </a:ext>
            </a:extLst>
          </p:cNvPr>
          <p:cNvSpPr txBox="1"/>
          <p:nvPr/>
        </p:nvSpPr>
        <p:spPr>
          <a:xfrm>
            <a:off x="489204" y="951382"/>
            <a:ext cx="8165592" cy="3754554"/>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 </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628650" lvl="1" indent="-171450">
              <a:lnSpc>
                <a:spcPct val="150000"/>
              </a:lnSpc>
              <a:buFont typeface="Wingdings" panose="05000000000000000000" pitchFamily="2" charset="2"/>
              <a:buChar char="Ø"/>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XXXX</a:t>
            </a:r>
          </a:p>
          <a:p>
            <a:pPr marL="628650" lvl="1" indent="-171450">
              <a:lnSpc>
                <a:spcPct val="150000"/>
              </a:lnSpc>
              <a:buFont typeface="Wingdings" panose="05000000000000000000" pitchFamily="2" charset="2"/>
              <a:buChar char="Ø"/>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XXXX</a:t>
            </a:r>
          </a:p>
          <a:p>
            <a:pPr marL="628650" lvl="1" indent="-171450">
              <a:lnSpc>
                <a:spcPct val="150000"/>
              </a:lnSpc>
              <a:buFont typeface="Wingdings" panose="05000000000000000000" pitchFamily="2" charset="2"/>
              <a:buChar char="Ø"/>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XXXX</a:t>
            </a:r>
          </a:p>
          <a:p>
            <a:pPr marL="628650" lvl="1" indent="-171450">
              <a:lnSpc>
                <a:spcPct val="150000"/>
              </a:lnSpc>
              <a:buFont typeface="Wingdings" panose="05000000000000000000" pitchFamily="2" charset="2"/>
              <a:buChar char="Ø"/>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 </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 </a:t>
            </a:r>
          </a:p>
        </p:txBody>
      </p:sp>
      <p:sp>
        <p:nvSpPr>
          <p:cNvPr id="22" name="TextBox 21">
            <a:extLst>
              <a:ext uri="{FF2B5EF4-FFF2-40B4-BE49-F238E27FC236}">
                <a16:creationId xmlns:a16="http://schemas.microsoft.com/office/drawing/2014/main" id="{4840C0CE-4AC2-417C-BB51-56822718C5F1}"/>
              </a:ext>
            </a:extLst>
          </p:cNvPr>
          <p:cNvSpPr txBox="1"/>
          <p:nvPr/>
        </p:nvSpPr>
        <p:spPr>
          <a:xfrm>
            <a:off x="4765553" y="6234668"/>
            <a:ext cx="4081267" cy="246221"/>
          </a:xfrm>
          <a:prstGeom prst="rect">
            <a:avLst/>
          </a:prstGeom>
          <a:noFill/>
        </p:spPr>
        <p:txBody>
          <a:bodyPr wrap="square" rtlCol="0">
            <a:spAutoFit/>
          </a:bodyPr>
          <a:lstStyle/>
          <a:p>
            <a:pPr algn="r"/>
            <a:r>
              <a:rPr lang="en-IN" sz="1000" i="1" dirty="0">
                <a:solidFill>
                  <a:schemeClr val="bg1"/>
                </a:solidFill>
                <a:latin typeface="Arial" panose="020B0604020202020204" pitchFamily="34" charset="0"/>
                <a:ea typeface="Verdana" panose="020B0604030504040204" pitchFamily="34" charset="0"/>
                <a:cs typeface="Arial" panose="020B0604020202020204" pitchFamily="34" charset="0"/>
              </a:rPr>
              <a:t>Source: HEF Groupe Company Website</a:t>
            </a:r>
          </a:p>
        </p:txBody>
      </p:sp>
      <p:sp>
        <p:nvSpPr>
          <p:cNvPr id="7" name="Rectangle 6">
            <a:extLst>
              <a:ext uri="{FF2B5EF4-FFF2-40B4-BE49-F238E27FC236}">
                <a16:creationId xmlns:a16="http://schemas.microsoft.com/office/drawing/2014/main" id="{CED6AEB4-4E50-4D56-AC1E-95330F38AEB0}"/>
              </a:ext>
            </a:extLst>
          </p:cNvPr>
          <p:cNvSpPr/>
          <p:nvPr/>
        </p:nvSpPr>
        <p:spPr>
          <a:xfrm>
            <a:off x="489204" y="4793632"/>
            <a:ext cx="8165592" cy="1328872"/>
          </a:xfrm>
          <a:prstGeom prst="rect">
            <a:avLst/>
          </a:prstGeom>
          <a:solidFill>
            <a:srgbClr val="FFFFFF"/>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59F1D10-339C-4DEC-9FAB-008BFE75E0EC}"/>
              </a:ext>
            </a:extLst>
          </p:cNvPr>
          <p:cNvSpPr txBox="1"/>
          <p:nvPr/>
        </p:nvSpPr>
        <p:spPr>
          <a:xfrm>
            <a:off x="639356" y="4957192"/>
            <a:ext cx="7882344" cy="984565"/>
          </a:xfrm>
          <a:prstGeom prst="rect">
            <a:avLst/>
          </a:prstGeom>
          <a:noFill/>
        </p:spPr>
        <p:txBody>
          <a:bodyPr wrap="square" rtlCol="0">
            <a:spAutoFit/>
          </a:bodyPr>
          <a:lstStyle/>
          <a:p>
            <a:pPr>
              <a:lnSpc>
                <a:spcPct val="150000"/>
              </a:lnSpc>
            </a:pPr>
            <a:r>
              <a:rPr lang="en-US" sz="1000" b="1" dirty="0">
                <a:latin typeface="Verdana" panose="020B0604030504040204" pitchFamily="34" charset="0"/>
                <a:ea typeface="Verdana" panose="020B0604030504040204" pitchFamily="34" charset="0"/>
                <a:cs typeface="Verdana" panose="020B0604030504040204" pitchFamily="34" charset="0"/>
              </a:rPr>
              <a:t>HEF Capital Holdings</a:t>
            </a:r>
          </a:p>
          <a:p>
            <a:pPr marL="171450" indent="-171450">
              <a:lnSpc>
                <a:spcPct val="150000"/>
              </a:lnSpc>
              <a:buFont typeface="Wingdings" panose="05000000000000000000" pitchFamily="2" charset="2"/>
              <a:buChar char="§"/>
            </a:pPr>
            <a:r>
              <a:rPr lang="en-US" sz="1000" dirty="0">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Wingdings" panose="05000000000000000000" pitchFamily="2" charset="2"/>
              <a:buChar char="§"/>
            </a:pPr>
            <a:r>
              <a:rPr lang="en-US" sz="1000" dirty="0">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Wingdings" panose="05000000000000000000" pitchFamily="2" charset="2"/>
              <a:buChar char="§"/>
            </a:pPr>
            <a:r>
              <a:rPr lang="en-US" sz="1000" dirty="0">
                <a:latin typeface="Verdana" panose="020B0604030504040204" pitchFamily="34" charset="0"/>
                <a:ea typeface="Verdana" panose="020B0604030504040204" pitchFamily="34" charset="0"/>
                <a:cs typeface="Verdana" panose="020B0604030504040204" pitchFamily="34" charset="0"/>
              </a:rPr>
              <a:t>XXX</a:t>
            </a:r>
          </a:p>
        </p:txBody>
      </p:sp>
    </p:spTree>
    <p:extLst>
      <p:ext uri="{BB962C8B-B14F-4D97-AF65-F5344CB8AC3E}">
        <p14:creationId xmlns:p14="http://schemas.microsoft.com/office/powerpoint/2010/main" val="2007809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5ED1D05C-CD9F-475B-9CDF-F380CA37246F}"/>
              </a:ext>
            </a:extLst>
          </p:cNvPr>
          <p:cNvSpPr/>
          <p:nvPr/>
        </p:nvSpPr>
        <p:spPr>
          <a:xfrm>
            <a:off x="320040" y="193564"/>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24ACDDF-35A9-4BE4-A96E-41CFB924C835}"/>
              </a:ext>
            </a:extLst>
          </p:cNvPr>
          <p:cNvSpPr txBox="1"/>
          <p:nvPr/>
        </p:nvSpPr>
        <p:spPr>
          <a:xfrm>
            <a:off x="320040" y="239284"/>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Business Overview</a:t>
            </a:r>
          </a:p>
        </p:txBody>
      </p:sp>
      <p:sp>
        <p:nvSpPr>
          <p:cNvPr id="8" name="TextBox 7">
            <a:extLst>
              <a:ext uri="{FF2B5EF4-FFF2-40B4-BE49-F238E27FC236}">
                <a16:creationId xmlns:a16="http://schemas.microsoft.com/office/drawing/2014/main" id="{BC5577FC-F294-48D8-9F0A-FB24B786ABAA}"/>
              </a:ext>
            </a:extLst>
          </p:cNvPr>
          <p:cNvSpPr txBox="1"/>
          <p:nvPr/>
        </p:nvSpPr>
        <p:spPr>
          <a:xfrm>
            <a:off x="4847849" y="6399260"/>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HEF Groupe Company Website</a:t>
            </a:r>
          </a:p>
        </p:txBody>
      </p:sp>
      <p:graphicFrame>
        <p:nvGraphicFramePr>
          <p:cNvPr id="2" name="Table 1">
            <a:extLst>
              <a:ext uri="{FF2B5EF4-FFF2-40B4-BE49-F238E27FC236}">
                <a16:creationId xmlns:a16="http://schemas.microsoft.com/office/drawing/2014/main" id="{120E45E5-5F4E-460D-93B2-AF1BBBF149ED}"/>
              </a:ext>
            </a:extLst>
          </p:cNvPr>
          <p:cNvGraphicFramePr>
            <a:graphicFrameLocks noGrp="1"/>
          </p:cNvGraphicFramePr>
          <p:nvPr>
            <p:extLst>
              <p:ext uri="{D42A27DB-BD31-4B8C-83A1-F6EECF244321}">
                <p14:modId xmlns:p14="http://schemas.microsoft.com/office/powerpoint/2010/main" val="609241494"/>
              </p:ext>
            </p:extLst>
          </p:nvPr>
        </p:nvGraphicFramePr>
        <p:xfrm>
          <a:off x="320039" y="957532"/>
          <a:ext cx="8349506" cy="5193101"/>
        </p:xfrm>
        <a:graphic>
          <a:graphicData uri="http://schemas.openxmlformats.org/drawingml/2006/table">
            <a:tbl>
              <a:tblPr>
                <a:tableStyleId>{2D5ABB26-0587-4C30-8999-92F81FD0307C}</a:tableStyleId>
              </a:tblPr>
              <a:tblGrid>
                <a:gridCol w="3364728">
                  <a:extLst>
                    <a:ext uri="{9D8B030D-6E8A-4147-A177-3AD203B41FA5}">
                      <a16:colId xmlns:a16="http://schemas.microsoft.com/office/drawing/2014/main" val="1643432655"/>
                    </a:ext>
                  </a:extLst>
                </a:gridCol>
                <a:gridCol w="2492389">
                  <a:extLst>
                    <a:ext uri="{9D8B030D-6E8A-4147-A177-3AD203B41FA5}">
                      <a16:colId xmlns:a16="http://schemas.microsoft.com/office/drawing/2014/main" val="2721951898"/>
                    </a:ext>
                  </a:extLst>
                </a:gridCol>
                <a:gridCol w="2492389">
                  <a:extLst>
                    <a:ext uri="{9D8B030D-6E8A-4147-A177-3AD203B41FA5}">
                      <a16:colId xmlns:a16="http://schemas.microsoft.com/office/drawing/2014/main" val="4091190883"/>
                    </a:ext>
                  </a:extLst>
                </a:gridCol>
              </a:tblGrid>
              <a:tr h="286911">
                <a:tc gridSpan="3">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HEF Group- Global Presence</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81830296"/>
                  </a:ext>
                </a:extLst>
              </a:tr>
              <a:tr h="286911">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 </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Region</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Country </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450649251"/>
                  </a:ext>
                </a:extLst>
              </a:tr>
              <a:tr h="286911">
                <a:tc rowSpan="5">
                  <a:txBody>
                    <a:bodyPr/>
                    <a:lstStyle/>
                    <a:p>
                      <a:pPr lvl="0"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XXX</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lvl="0"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lvl="0"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485008970"/>
                  </a:ext>
                </a:extLst>
              </a:tr>
              <a:tr h="731626">
                <a:tc vMerge="1">
                  <a:txBody>
                    <a:bodyPr/>
                    <a:lstStyle/>
                    <a:p>
                      <a:endParaRPr lang="en-US"/>
                    </a:p>
                  </a:txBody>
                  <a:tcPr/>
                </a:tc>
                <a:tc>
                  <a:txBody>
                    <a:bodyPr/>
                    <a:lstStyle/>
                    <a:p>
                      <a:pPr lvl="0"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lvl="0"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622373291"/>
                  </a:ext>
                </a:extLst>
              </a:tr>
              <a:tr h="487750">
                <a:tc vMerge="1">
                  <a:txBody>
                    <a:bodyPr/>
                    <a:lstStyle/>
                    <a:p>
                      <a:endParaRPr lang="en-US"/>
                    </a:p>
                  </a:txBody>
                  <a:tcPr/>
                </a:tc>
                <a:tc>
                  <a:txBody>
                    <a:bodyPr/>
                    <a:lstStyle/>
                    <a:p>
                      <a:pPr lvl="0"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lvl="0"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657761439"/>
                  </a:ext>
                </a:extLst>
              </a:tr>
              <a:tr h="286911">
                <a:tc vMerge="1">
                  <a:txBody>
                    <a:bodyPr/>
                    <a:lstStyle/>
                    <a:p>
                      <a:endParaRPr lang="en-US"/>
                    </a:p>
                  </a:txBody>
                  <a:tcPr/>
                </a:tc>
                <a:tc>
                  <a:txBody>
                    <a:bodyPr/>
                    <a:lstStyle/>
                    <a:p>
                      <a:pPr lvl="0"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lvl="0"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111512688"/>
                  </a:ext>
                </a:extLst>
              </a:tr>
              <a:tr h="286911">
                <a:tc vMerge="1">
                  <a:txBody>
                    <a:bodyPr/>
                    <a:lstStyle/>
                    <a:p>
                      <a:endParaRPr lang="en-US"/>
                    </a:p>
                  </a:txBody>
                  <a:tcPr/>
                </a:tc>
                <a:tc>
                  <a:txBody>
                    <a:bodyPr/>
                    <a:lstStyle/>
                    <a:p>
                      <a:pPr lvl="0"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lvl="0"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730762794"/>
                  </a:ext>
                </a:extLst>
              </a:tr>
              <a:tr h="286911">
                <a:tc rowSpan="4">
                  <a:txBody>
                    <a:bodyPr/>
                    <a:lstStyle/>
                    <a:p>
                      <a:pPr lvl="0"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XXX</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lvl="0" algn="ctr" fontAlgn="ct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lvl="0"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613230015"/>
                  </a:ext>
                </a:extLst>
              </a:tr>
              <a:tr h="1219376">
                <a:tc vMerge="1">
                  <a:txBody>
                    <a:bodyPr/>
                    <a:lstStyle/>
                    <a:p>
                      <a:endParaRPr lang="en-US"/>
                    </a:p>
                  </a:txBody>
                  <a:tcPr/>
                </a:tc>
                <a:tc>
                  <a:txBody>
                    <a:bodyPr/>
                    <a:lstStyle/>
                    <a:p>
                      <a:pPr lvl="0"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lvl="0"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2704146923"/>
                  </a:ext>
                </a:extLst>
              </a:tr>
              <a:tr h="731626">
                <a:tc vMerge="1">
                  <a:txBody>
                    <a:bodyPr/>
                    <a:lstStyle/>
                    <a:p>
                      <a:endParaRPr lang="en-US"/>
                    </a:p>
                  </a:txBody>
                  <a:tcPr/>
                </a:tc>
                <a:tc>
                  <a:txBody>
                    <a:bodyPr/>
                    <a:lstStyle/>
                    <a:p>
                      <a:pPr lvl="0"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lvl="0"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718502780"/>
                  </a:ext>
                </a:extLst>
              </a:tr>
              <a:tr h="301257">
                <a:tc vMerge="1">
                  <a:txBody>
                    <a:bodyPr/>
                    <a:lstStyle/>
                    <a:p>
                      <a:endParaRPr lang="en-US"/>
                    </a:p>
                  </a:txBody>
                  <a:tcPr/>
                </a:tc>
                <a:tc>
                  <a:txBody>
                    <a:bodyPr/>
                    <a:lstStyle/>
                    <a:p>
                      <a:pPr lvl="0"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lvl="0" algn="ctr" fontAlgn="ct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2516131235"/>
                  </a:ext>
                </a:extLst>
              </a:tr>
            </a:tbl>
          </a:graphicData>
        </a:graphic>
      </p:graphicFrame>
    </p:spTree>
    <p:extLst>
      <p:ext uri="{BB962C8B-B14F-4D97-AF65-F5344CB8AC3E}">
        <p14:creationId xmlns:p14="http://schemas.microsoft.com/office/powerpoint/2010/main" val="2953816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5ED1D05C-CD9F-475B-9CDF-F380CA37246F}"/>
              </a:ext>
            </a:extLst>
          </p:cNvPr>
          <p:cNvSpPr/>
          <p:nvPr/>
        </p:nvSpPr>
        <p:spPr>
          <a:xfrm>
            <a:off x="320040" y="193564"/>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24ACDDF-35A9-4BE4-A96E-41CFB924C835}"/>
              </a:ext>
            </a:extLst>
          </p:cNvPr>
          <p:cNvSpPr txBox="1"/>
          <p:nvPr/>
        </p:nvSpPr>
        <p:spPr>
          <a:xfrm>
            <a:off x="320040" y="239284"/>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Organizational Structure</a:t>
            </a:r>
          </a:p>
        </p:txBody>
      </p:sp>
      <p:sp>
        <p:nvSpPr>
          <p:cNvPr id="8" name="TextBox 7">
            <a:extLst>
              <a:ext uri="{FF2B5EF4-FFF2-40B4-BE49-F238E27FC236}">
                <a16:creationId xmlns:a16="http://schemas.microsoft.com/office/drawing/2014/main" id="{BC5577FC-F294-48D8-9F0A-FB24B786ABAA}"/>
              </a:ext>
            </a:extLst>
          </p:cNvPr>
          <p:cNvSpPr txBox="1"/>
          <p:nvPr/>
        </p:nvSpPr>
        <p:spPr>
          <a:xfrm>
            <a:off x="5037420" y="6445872"/>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HEF Groupe Company Website</a:t>
            </a:r>
          </a:p>
        </p:txBody>
      </p:sp>
      <p:sp>
        <p:nvSpPr>
          <p:cNvPr id="2" name="Rectangle: Rounded Corners 1">
            <a:extLst>
              <a:ext uri="{FF2B5EF4-FFF2-40B4-BE49-F238E27FC236}">
                <a16:creationId xmlns:a16="http://schemas.microsoft.com/office/drawing/2014/main" id="{729C3ECD-8C99-42E9-9F47-41DE1FEC562A}"/>
              </a:ext>
            </a:extLst>
          </p:cNvPr>
          <p:cNvSpPr/>
          <p:nvPr/>
        </p:nvSpPr>
        <p:spPr>
          <a:xfrm>
            <a:off x="2376577" y="838366"/>
            <a:ext cx="4390845" cy="465826"/>
          </a:xfrm>
          <a:prstGeom prst="round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rPr>
              <a:t>HEF Groupe</a:t>
            </a:r>
          </a:p>
        </p:txBody>
      </p:sp>
      <p:cxnSp>
        <p:nvCxnSpPr>
          <p:cNvPr id="4" name="Straight Arrow Connector 3">
            <a:extLst>
              <a:ext uri="{FF2B5EF4-FFF2-40B4-BE49-F238E27FC236}">
                <a16:creationId xmlns:a16="http://schemas.microsoft.com/office/drawing/2014/main" id="{911322C9-2244-4FBA-8E9F-BA5254D14A2D}"/>
              </a:ext>
            </a:extLst>
          </p:cNvPr>
          <p:cNvCxnSpPr>
            <a:cxnSpLocks/>
          </p:cNvCxnSpPr>
          <p:nvPr/>
        </p:nvCxnSpPr>
        <p:spPr>
          <a:xfrm flipH="1">
            <a:off x="4571999" y="1304192"/>
            <a:ext cx="1" cy="654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F27469D-B695-4F22-AD10-0FF7F60556D3}"/>
              </a:ext>
            </a:extLst>
          </p:cNvPr>
          <p:cNvCxnSpPr>
            <a:cxnSpLocks/>
          </p:cNvCxnSpPr>
          <p:nvPr/>
        </p:nvCxnSpPr>
        <p:spPr>
          <a:xfrm>
            <a:off x="1036249" y="1940943"/>
            <a:ext cx="68349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3A82B2-50D8-4E13-B34F-5BA2DD9EDCE4}"/>
              </a:ext>
            </a:extLst>
          </p:cNvPr>
          <p:cNvCxnSpPr>
            <a:cxnSpLocks/>
          </p:cNvCxnSpPr>
          <p:nvPr/>
        </p:nvCxnSpPr>
        <p:spPr>
          <a:xfrm>
            <a:off x="1036249" y="1949570"/>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969FD66-B82D-42C7-AD80-3F7921C943E8}"/>
              </a:ext>
            </a:extLst>
          </p:cNvPr>
          <p:cNvCxnSpPr>
            <a:cxnSpLocks/>
          </p:cNvCxnSpPr>
          <p:nvPr/>
        </p:nvCxnSpPr>
        <p:spPr>
          <a:xfrm>
            <a:off x="4571999" y="1976288"/>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94F9AF3-001A-4F9D-AD5A-C3E5E5352CE7}"/>
              </a:ext>
            </a:extLst>
          </p:cNvPr>
          <p:cNvCxnSpPr>
            <a:cxnSpLocks/>
          </p:cNvCxnSpPr>
          <p:nvPr/>
        </p:nvCxnSpPr>
        <p:spPr>
          <a:xfrm>
            <a:off x="7876607" y="1943219"/>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AD814B0-5E7F-49A4-AFC9-6A6F6DDC0FFC}"/>
              </a:ext>
            </a:extLst>
          </p:cNvPr>
          <p:cNvSpPr/>
          <p:nvPr/>
        </p:nvSpPr>
        <p:spPr>
          <a:xfrm>
            <a:off x="117880" y="2544792"/>
            <a:ext cx="1836737" cy="414636"/>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
        <p:nvSpPr>
          <p:cNvPr id="17" name="Rectangle: Rounded Corners 16">
            <a:extLst>
              <a:ext uri="{FF2B5EF4-FFF2-40B4-BE49-F238E27FC236}">
                <a16:creationId xmlns:a16="http://schemas.microsoft.com/office/drawing/2014/main" id="{9FDEAED7-1121-40F5-AE31-DB9AE67DBFA5}"/>
              </a:ext>
            </a:extLst>
          </p:cNvPr>
          <p:cNvSpPr/>
          <p:nvPr/>
        </p:nvSpPr>
        <p:spPr>
          <a:xfrm>
            <a:off x="3653630" y="2593646"/>
            <a:ext cx="1836737" cy="414636"/>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
        <p:nvSpPr>
          <p:cNvPr id="18" name="Rectangle: Rounded Corners 17">
            <a:extLst>
              <a:ext uri="{FF2B5EF4-FFF2-40B4-BE49-F238E27FC236}">
                <a16:creationId xmlns:a16="http://schemas.microsoft.com/office/drawing/2014/main" id="{FC6BFC68-0AFD-45C4-A675-F90F0CC843A0}"/>
              </a:ext>
            </a:extLst>
          </p:cNvPr>
          <p:cNvSpPr/>
          <p:nvPr/>
        </p:nvSpPr>
        <p:spPr>
          <a:xfrm>
            <a:off x="6958236" y="2527539"/>
            <a:ext cx="1836737" cy="414636"/>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
        <p:nvSpPr>
          <p:cNvPr id="22" name="Rectangle 21">
            <a:extLst>
              <a:ext uri="{FF2B5EF4-FFF2-40B4-BE49-F238E27FC236}">
                <a16:creationId xmlns:a16="http://schemas.microsoft.com/office/drawing/2014/main" id="{D012A3D0-431C-42D1-895D-3E8241747DE9}"/>
              </a:ext>
            </a:extLst>
          </p:cNvPr>
          <p:cNvSpPr/>
          <p:nvPr/>
        </p:nvSpPr>
        <p:spPr>
          <a:xfrm>
            <a:off x="320040" y="3429000"/>
            <a:ext cx="1466490" cy="49384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10" name="Straight Arrow Connector 9">
            <a:extLst>
              <a:ext uri="{FF2B5EF4-FFF2-40B4-BE49-F238E27FC236}">
                <a16:creationId xmlns:a16="http://schemas.microsoft.com/office/drawing/2014/main" id="{298E6193-82AB-410A-895B-17006E0CA83D}"/>
              </a:ext>
            </a:extLst>
          </p:cNvPr>
          <p:cNvCxnSpPr>
            <a:cxnSpLocks/>
            <a:stCxn id="16" idx="2"/>
          </p:cNvCxnSpPr>
          <p:nvPr/>
        </p:nvCxnSpPr>
        <p:spPr>
          <a:xfrm>
            <a:off x="1036249" y="2959428"/>
            <a:ext cx="0" cy="469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227E18B-0E74-4940-9326-03D95CFFD76B}"/>
              </a:ext>
            </a:extLst>
          </p:cNvPr>
          <p:cNvCxnSpPr>
            <a:cxnSpLocks/>
          </p:cNvCxnSpPr>
          <p:nvPr/>
        </p:nvCxnSpPr>
        <p:spPr>
          <a:xfrm>
            <a:off x="1053285" y="3926672"/>
            <a:ext cx="0" cy="24493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861780E-3268-441B-83B6-5D923327CBFE}"/>
              </a:ext>
            </a:extLst>
          </p:cNvPr>
          <p:cNvCxnSpPr>
            <a:cxnSpLocks/>
          </p:cNvCxnSpPr>
          <p:nvPr/>
        </p:nvCxnSpPr>
        <p:spPr>
          <a:xfrm>
            <a:off x="1053285" y="4231015"/>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724AB60-27BD-4641-A325-0EAF5B6B56A1}"/>
              </a:ext>
            </a:extLst>
          </p:cNvPr>
          <p:cNvSpPr/>
          <p:nvPr/>
        </p:nvSpPr>
        <p:spPr>
          <a:xfrm>
            <a:off x="1460074" y="4105183"/>
            <a:ext cx="1221703" cy="25166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34" name="Straight Arrow Connector 33">
            <a:extLst>
              <a:ext uri="{FF2B5EF4-FFF2-40B4-BE49-F238E27FC236}">
                <a16:creationId xmlns:a16="http://schemas.microsoft.com/office/drawing/2014/main" id="{928E6033-7E1C-407C-AE6B-4B34A2216BA1}"/>
              </a:ext>
            </a:extLst>
          </p:cNvPr>
          <p:cNvCxnSpPr>
            <a:cxnSpLocks/>
          </p:cNvCxnSpPr>
          <p:nvPr/>
        </p:nvCxnSpPr>
        <p:spPr>
          <a:xfrm>
            <a:off x="1058230" y="4783465"/>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9E16486-0C54-4B46-8306-254B3098F922}"/>
              </a:ext>
            </a:extLst>
          </p:cNvPr>
          <p:cNvSpPr/>
          <p:nvPr/>
        </p:nvSpPr>
        <p:spPr>
          <a:xfrm>
            <a:off x="1472162" y="4495707"/>
            <a:ext cx="1221703" cy="627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36" name="Straight Arrow Connector 35">
            <a:extLst>
              <a:ext uri="{FF2B5EF4-FFF2-40B4-BE49-F238E27FC236}">
                <a16:creationId xmlns:a16="http://schemas.microsoft.com/office/drawing/2014/main" id="{B38E9031-5F65-4875-AE43-3AA8249AAD68}"/>
              </a:ext>
            </a:extLst>
          </p:cNvPr>
          <p:cNvCxnSpPr>
            <a:cxnSpLocks/>
          </p:cNvCxnSpPr>
          <p:nvPr/>
        </p:nvCxnSpPr>
        <p:spPr>
          <a:xfrm>
            <a:off x="1058230" y="5511785"/>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656F25C-C868-4976-945C-8FF6903C4432}"/>
              </a:ext>
            </a:extLst>
          </p:cNvPr>
          <p:cNvSpPr/>
          <p:nvPr/>
        </p:nvSpPr>
        <p:spPr>
          <a:xfrm>
            <a:off x="1472162" y="5313924"/>
            <a:ext cx="1221703" cy="39572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38" name="Straight Arrow Connector 37">
            <a:extLst>
              <a:ext uri="{FF2B5EF4-FFF2-40B4-BE49-F238E27FC236}">
                <a16:creationId xmlns:a16="http://schemas.microsoft.com/office/drawing/2014/main" id="{16DA6937-8B82-4ED4-9F83-2A51CC7CE544}"/>
              </a:ext>
            </a:extLst>
          </p:cNvPr>
          <p:cNvCxnSpPr>
            <a:cxnSpLocks/>
          </p:cNvCxnSpPr>
          <p:nvPr/>
        </p:nvCxnSpPr>
        <p:spPr>
          <a:xfrm>
            <a:off x="1058230" y="6031707"/>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93164FF-A37A-4D2F-87B1-52BC559B63AB}"/>
              </a:ext>
            </a:extLst>
          </p:cNvPr>
          <p:cNvSpPr/>
          <p:nvPr/>
        </p:nvSpPr>
        <p:spPr>
          <a:xfrm>
            <a:off x="1472162" y="5935446"/>
            <a:ext cx="1221703" cy="19786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40" name="Straight Arrow Connector 39">
            <a:extLst>
              <a:ext uri="{FF2B5EF4-FFF2-40B4-BE49-F238E27FC236}">
                <a16:creationId xmlns:a16="http://schemas.microsoft.com/office/drawing/2014/main" id="{B01F8378-F95E-4013-9FCB-E92AB1DD4A8F}"/>
              </a:ext>
            </a:extLst>
          </p:cNvPr>
          <p:cNvCxnSpPr>
            <a:cxnSpLocks/>
          </p:cNvCxnSpPr>
          <p:nvPr/>
        </p:nvCxnSpPr>
        <p:spPr>
          <a:xfrm>
            <a:off x="1058230" y="6376003"/>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5D6516B-FFB3-44E5-8799-027FD71B5106}"/>
              </a:ext>
            </a:extLst>
          </p:cNvPr>
          <p:cNvSpPr/>
          <p:nvPr/>
        </p:nvSpPr>
        <p:spPr>
          <a:xfrm>
            <a:off x="1472162" y="6279742"/>
            <a:ext cx="1221703" cy="19786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
        <p:nvSpPr>
          <p:cNvPr id="56" name="Rectangle 55">
            <a:extLst>
              <a:ext uri="{FF2B5EF4-FFF2-40B4-BE49-F238E27FC236}">
                <a16:creationId xmlns:a16="http://schemas.microsoft.com/office/drawing/2014/main" id="{7DB64D7E-799A-4C9F-83C0-2B0B1857959E}"/>
              </a:ext>
            </a:extLst>
          </p:cNvPr>
          <p:cNvSpPr/>
          <p:nvPr/>
        </p:nvSpPr>
        <p:spPr>
          <a:xfrm>
            <a:off x="3849521" y="3490798"/>
            <a:ext cx="1466490" cy="49384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57" name="Straight Arrow Connector 56">
            <a:extLst>
              <a:ext uri="{FF2B5EF4-FFF2-40B4-BE49-F238E27FC236}">
                <a16:creationId xmlns:a16="http://schemas.microsoft.com/office/drawing/2014/main" id="{95625CB7-F35A-47B0-BB72-E02E8DED3812}"/>
              </a:ext>
            </a:extLst>
          </p:cNvPr>
          <p:cNvCxnSpPr>
            <a:cxnSpLocks/>
          </p:cNvCxnSpPr>
          <p:nvPr/>
        </p:nvCxnSpPr>
        <p:spPr>
          <a:xfrm>
            <a:off x="4565730" y="3021226"/>
            <a:ext cx="0" cy="469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83BDED6-B853-4EBF-93B6-9E8399B92E99}"/>
              </a:ext>
            </a:extLst>
          </p:cNvPr>
          <p:cNvCxnSpPr>
            <a:cxnSpLocks/>
          </p:cNvCxnSpPr>
          <p:nvPr/>
        </p:nvCxnSpPr>
        <p:spPr>
          <a:xfrm flipH="1">
            <a:off x="4572000" y="3988470"/>
            <a:ext cx="10766" cy="2347013"/>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ADA7D57-7774-4F8B-AE30-BD9F459FF056}"/>
              </a:ext>
            </a:extLst>
          </p:cNvPr>
          <p:cNvCxnSpPr>
            <a:cxnSpLocks/>
          </p:cNvCxnSpPr>
          <p:nvPr/>
        </p:nvCxnSpPr>
        <p:spPr>
          <a:xfrm>
            <a:off x="4582766" y="4292813"/>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D9E99BE7-95A8-403C-9815-8F0050E98771}"/>
              </a:ext>
            </a:extLst>
          </p:cNvPr>
          <p:cNvSpPr/>
          <p:nvPr/>
        </p:nvSpPr>
        <p:spPr>
          <a:xfrm>
            <a:off x="5001643" y="4113032"/>
            <a:ext cx="1836737" cy="37125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61" name="Straight Arrow Connector 60">
            <a:extLst>
              <a:ext uri="{FF2B5EF4-FFF2-40B4-BE49-F238E27FC236}">
                <a16:creationId xmlns:a16="http://schemas.microsoft.com/office/drawing/2014/main" id="{EAD9B175-EC0F-4102-A5F4-AE76E3AFEFB1}"/>
              </a:ext>
            </a:extLst>
          </p:cNvPr>
          <p:cNvCxnSpPr>
            <a:cxnSpLocks/>
          </p:cNvCxnSpPr>
          <p:nvPr/>
        </p:nvCxnSpPr>
        <p:spPr>
          <a:xfrm>
            <a:off x="4594854" y="5000765"/>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978F3AAF-24F9-4B07-B33A-615A95CF4800}"/>
              </a:ext>
            </a:extLst>
          </p:cNvPr>
          <p:cNvSpPr/>
          <p:nvPr/>
        </p:nvSpPr>
        <p:spPr>
          <a:xfrm>
            <a:off x="4994500" y="4645467"/>
            <a:ext cx="1836737" cy="75641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63" name="Straight Arrow Connector 62">
            <a:extLst>
              <a:ext uri="{FF2B5EF4-FFF2-40B4-BE49-F238E27FC236}">
                <a16:creationId xmlns:a16="http://schemas.microsoft.com/office/drawing/2014/main" id="{29EEF052-CEAC-445F-B859-B0D928E9704A}"/>
              </a:ext>
            </a:extLst>
          </p:cNvPr>
          <p:cNvCxnSpPr>
            <a:cxnSpLocks/>
          </p:cNvCxnSpPr>
          <p:nvPr/>
        </p:nvCxnSpPr>
        <p:spPr>
          <a:xfrm>
            <a:off x="4587711" y="5815561"/>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79C5D375-7B84-4E7B-A104-C2CCD2EE2977}"/>
              </a:ext>
            </a:extLst>
          </p:cNvPr>
          <p:cNvSpPr/>
          <p:nvPr/>
        </p:nvSpPr>
        <p:spPr>
          <a:xfrm>
            <a:off x="5007038" y="5554929"/>
            <a:ext cx="1836737" cy="52126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65" name="Straight Arrow Connector 64">
            <a:extLst>
              <a:ext uri="{FF2B5EF4-FFF2-40B4-BE49-F238E27FC236}">
                <a16:creationId xmlns:a16="http://schemas.microsoft.com/office/drawing/2014/main" id="{23C96D84-852C-456D-8B3B-54FFBB921D81}"/>
              </a:ext>
            </a:extLst>
          </p:cNvPr>
          <p:cNvCxnSpPr>
            <a:cxnSpLocks/>
          </p:cNvCxnSpPr>
          <p:nvPr/>
        </p:nvCxnSpPr>
        <p:spPr>
          <a:xfrm>
            <a:off x="4578185" y="6335483"/>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48A87E08-652C-4A67-8090-B5288D8663B6}"/>
              </a:ext>
            </a:extLst>
          </p:cNvPr>
          <p:cNvSpPr/>
          <p:nvPr/>
        </p:nvSpPr>
        <p:spPr>
          <a:xfrm>
            <a:off x="5001643" y="6239222"/>
            <a:ext cx="1836737" cy="19786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
        <p:nvSpPr>
          <p:cNvPr id="74" name="Rectangle 73">
            <a:extLst>
              <a:ext uri="{FF2B5EF4-FFF2-40B4-BE49-F238E27FC236}">
                <a16:creationId xmlns:a16="http://schemas.microsoft.com/office/drawing/2014/main" id="{5431BCAE-D8E8-47E1-B183-45BAC0DE40ED}"/>
              </a:ext>
            </a:extLst>
          </p:cNvPr>
          <p:cNvSpPr/>
          <p:nvPr/>
        </p:nvSpPr>
        <p:spPr>
          <a:xfrm>
            <a:off x="7143360" y="3429000"/>
            <a:ext cx="1466490" cy="49384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75" name="Straight Arrow Connector 74">
            <a:extLst>
              <a:ext uri="{FF2B5EF4-FFF2-40B4-BE49-F238E27FC236}">
                <a16:creationId xmlns:a16="http://schemas.microsoft.com/office/drawing/2014/main" id="{10E9D441-F94B-4725-B810-0FF327A6BC99}"/>
              </a:ext>
            </a:extLst>
          </p:cNvPr>
          <p:cNvCxnSpPr>
            <a:cxnSpLocks/>
          </p:cNvCxnSpPr>
          <p:nvPr/>
        </p:nvCxnSpPr>
        <p:spPr>
          <a:xfrm>
            <a:off x="7859569" y="2959428"/>
            <a:ext cx="0" cy="469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0A675A5-82F0-4B01-8259-1B0702E0EEF1}"/>
              </a:ext>
            </a:extLst>
          </p:cNvPr>
          <p:cNvCxnSpPr>
            <a:cxnSpLocks/>
          </p:cNvCxnSpPr>
          <p:nvPr/>
        </p:nvCxnSpPr>
        <p:spPr>
          <a:xfrm flipH="1">
            <a:off x="7859569" y="3922672"/>
            <a:ext cx="17036" cy="1975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95599C4-4BF8-469A-B694-EC2295DBE2B3}"/>
              </a:ext>
            </a:extLst>
          </p:cNvPr>
          <p:cNvCxnSpPr>
            <a:cxnSpLocks/>
          </p:cNvCxnSpPr>
          <p:nvPr/>
        </p:nvCxnSpPr>
        <p:spPr>
          <a:xfrm>
            <a:off x="7865839" y="4356847"/>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D019505-0B8B-4A06-B1C2-C7B6D38BC528}"/>
              </a:ext>
            </a:extLst>
          </p:cNvPr>
          <p:cNvCxnSpPr>
            <a:cxnSpLocks/>
          </p:cNvCxnSpPr>
          <p:nvPr/>
        </p:nvCxnSpPr>
        <p:spPr>
          <a:xfrm>
            <a:off x="7871222" y="5169404"/>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7CA6B15-D70A-49F8-B546-28F9FF6AD9C7}"/>
              </a:ext>
            </a:extLst>
          </p:cNvPr>
          <p:cNvCxnSpPr>
            <a:cxnSpLocks/>
          </p:cNvCxnSpPr>
          <p:nvPr/>
        </p:nvCxnSpPr>
        <p:spPr>
          <a:xfrm>
            <a:off x="7861696" y="5897003"/>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C1688487-8987-4E48-A605-50FCDF54D1F3}"/>
              </a:ext>
            </a:extLst>
          </p:cNvPr>
          <p:cNvSpPr/>
          <p:nvPr/>
        </p:nvSpPr>
        <p:spPr>
          <a:xfrm>
            <a:off x="8272628" y="4059337"/>
            <a:ext cx="776482" cy="67829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
        <p:nvSpPr>
          <p:cNvPr id="81" name="Rectangle 80">
            <a:extLst>
              <a:ext uri="{FF2B5EF4-FFF2-40B4-BE49-F238E27FC236}">
                <a16:creationId xmlns:a16="http://schemas.microsoft.com/office/drawing/2014/main" id="{B38EADC2-FCFC-47EA-9727-9A1701670608}"/>
              </a:ext>
            </a:extLst>
          </p:cNvPr>
          <p:cNvSpPr/>
          <p:nvPr/>
        </p:nvSpPr>
        <p:spPr>
          <a:xfrm>
            <a:off x="8272628" y="4920214"/>
            <a:ext cx="776482" cy="49838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
        <p:nvSpPr>
          <p:cNvPr id="82" name="Rectangle 81">
            <a:extLst>
              <a:ext uri="{FF2B5EF4-FFF2-40B4-BE49-F238E27FC236}">
                <a16:creationId xmlns:a16="http://schemas.microsoft.com/office/drawing/2014/main" id="{1B960BA9-9361-4746-8567-7258E9D81D4C}"/>
              </a:ext>
            </a:extLst>
          </p:cNvPr>
          <p:cNvSpPr/>
          <p:nvPr/>
        </p:nvSpPr>
        <p:spPr>
          <a:xfrm>
            <a:off x="8267865" y="5639242"/>
            <a:ext cx="776482" cy="49838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Tree>
    <p:extLst>
      <p:ext uri="{BB962C8B-B14F-4D97-AF65-F5344CB8AC3E}">
        <p14:creationId xmlns:p14="http://schemas.microsoft.com/office/powerpoint/2010/main" val="473345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5ED1D05C-CD9F-475B-9CDF-F380CA37246F}"/>
              </a:ext>
            </a:extLst>
          </p:cNvPr>
          <p:cNvSpPr/>
          <p:nvPr/>
        </p:nvSpPr>
        <p:spPr>
          <a:xfrm>
            <a:off x="320040" y="193564"/>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24ACDDF-35A9-4BE4-A96E-41CFB924C835}"/>
              </a:ext>
            </a:extLst>
          </p:cNvPr>
          <p:cNvSpPr txBox="1"/>
          <p:nvPr/>
        </p:nvSpPr>
        <p:spPr>
          <a:xfrm>
            <a:off x="320040" y="239284"/>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Global Market Share (%) – HEF Group</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 name="Table 1">
            <a:extLst>
              <a:ext uri="{FF2B5EF4-FFF2-40B4-BE49-F238E27FC236}">
                <a16:creationId xmlns:a16="http://schemas.microsoft.com/office/drawing/2014/main" id="{2A4F821E-19CC-4D55-A135-0C136A76C71D}"/>
              </a:ext>
            </a:extLst>
          </p:cNvPr>
          <p:cNvGraphicFramePr>
            <a:graphicFrameLocks noGrp="1"/>
          </p:cNvGraphicFramePr>
          <p:nvPr>
            <p:extLst>
              <p:ext uri="{D42A27DB-BD31-4B8C-83A1-F6EECF244321}">
                <p14:modId xmlns:p14="http://schemas.microsoft.com/office/powerpoint/2010/main" val="2265200012"/>
              </p:ext>
            </p:extLst>
          </p:nvPr>
        </p:nvGraphicFramePr>
        <p:xfrm>
          <a:off x="320038" y="845013"/>
          <a:ext cx="8413541" cy="2910177"/>
        </p:xfrm>
        <a:graphic>
          <a:graphicData uri="http://schemas.openxmlformats.org/drawingml/2006/table">
            <a:tbl>
              <a:tblPr>
                <a:tableStyleId>{2D5ABB26-0587-4C30-8999-92F81FD0307C}</a:tableStyleId>
              </a:tblPr>
              <a:tblGrid>
                <a:gridCol w="3342100">
                  <a:extLst>
                    <a:ext uri="{9D8B030D-6E8A-4147-A177-3AD203B41FA5}">
                      <a16:colId xmlns:a16="http://schemas.microsoft.com/office/drawing/2014/main" val="2224153015"/>
                    </a:ext>
                  </a:extLst>
                </a:gridCol>
                <a:gridCol w="1530964">
                  <a:extLst>
                    <a:ext uri="{9D8B030D-6E8A-4147-A177-3AD203B41FA5}">
                      <a16:colId xmlns:a16="http://schemas.microsoft.com/office/drawing/2014/main" val="4056988073"/>
                    </a:ext>
                  </a:extLst>
                </a:gridCol>
                <a:gridCol w="1318507">
                  <a:extLst>
                    <a:ext uri="{9D8B030D-6E8A-4147-A177-3AD203B41FA5}">
                      <a16:colId xmlns:a16="http://schemas.microsoft.com/office/drawing/2014/main" val="1052647773"/>
                    </a:ext>
                  </a:extLst>
                </a:gridCol>
                <a:gridCol w="1071010">
                  <a:extLst>
                    <a:ext uri="{9D8B030D-6E8A-4147-A177-3AD203B41FA5}">
                      <a16:colId xmlns:a16="http://schemas.microsoft.com/office/drawing/2014/main" val="2435641423"/>
                    </a:ext>
                  </a:extLst>
                </a:gridCol>
                <a:gridCol w="1150960">
                  <a:extLst>
                    <a:ext uri="{9D8B030D-6E8A-4147-A177-3AD203B41FA5}">
                      <a16:colId xmlns:a16="http://schemas.microsoft.com/office/drawing/2014/main" val="1953210980"/>
                    </a:ext>
                  </a:extLst>
                </a:gridCol>
              </a:tblGrid>
              <a:tr h="235251">
                <a:tc gridSpan="5">
                  <a:txBody>
                    <a:bodyPr/>
                    <a:lstStyle/>
                    <a:p>
                      <a:pPr algn="ctr" fontAlgn="ctr"/>
                      <a:r>
                        <a:rPr lang="en-US" sz="12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Global Market - HEF Group</a:t>
                      </a: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71052182"/>
                  </a:ext>
                </a:extLst>
              </a:tr>
              <a:tr h="235251">
                <a:tc rowSpan="2">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Treatments/Salts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gridSpan="2">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gridSpan="2">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extLst>
                  <a:ext uri="{0D108BD9-81ED-4DB2-BD59-A6C34878D82A}">
                    <a16:rowId xmlns:a16="http://schemas.microsoft.com/office/drawing/2014/main" val="1281107986"/>
                  </a:ext>
                </a:extLst>
              </a:tr>
              <a:tr h="322416">
                <a:tc vMerge="1">
                  <a:txBody>
                    <a:bodyPr/>
                    <a:lstStyle/>
                    <a:p>
                      <a:pPr algn="ctr" fontAlgn="ct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Share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Sales (USD Million)</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Share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Sales (USD Million)</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extLst>
                  <a:ext uri="{0D108BD9-81ED-4DB2-BD59-A6C34878D82A}">
                    <a16:rowId xmlns:a16="http://schemas.microsoft.com/office/drawing/2014/main" val="4035052427"/>
                  </a:ext>
                </a:extLst>
              </a:tr>
              <a:tr h="235251">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Nitriding</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rPr>
                        <a:t>XXX</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4064193654"/>
                  </a:ext>
                </a:extLst>
              </a:tr>
              <a:tr h="235251">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Salt Bath For Heat Treatment</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1961600943"/>
                  </a:ext>
                </a:extLst>
              </a:tr>
              <a:tr h="235251">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Vacuum Deposition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628994716"/>
                  </a:ext>
                </a:extLst>
              </a:tr>
              <a:tr h="235251">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Bushings/Joints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2784848229"/>
                  </a:ext>
                </a:extLst>
              </a:tr>
              <a:tr h="235251">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Total Sales – HEF Group </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hMerge="1">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370.6</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hMerge="1">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566.2</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201791391"/>
                  </a:ext>
                </a:extLst>
              </a:tr>
              <a:tr h="235251">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Bath Salts For Heat Treatment – Total</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3336950273"/>
                  </a:ext>
                </a:extLst>
              </a:tr>
              <a:tr h="235251">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2795166591"/>
                  </a:ext>
                </a:extLst>
              </a:tr>
              <a:tr h="235251">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Other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extLst>
                  <a:ext uri="{0D108BD9-81ED-4DB2-BD59-A6C34878D82A}">
                    <a16:rowId xmlns:a16="http://schemas.microsoft.com/office/drawing/2014/main" val="2367054987"/>
                  </a:ext>
                </a:extLst>
              </a:tr>
              <a:tr h="235251">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Total Sales – HEF Group (including salt sales)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txBody>
                  <a:tcPr marL="0" marR="0" marT="0" marB="0" anchor="ctr"/>
                </a:tc>
                <a:tc hMerge="1">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370.6</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txBody>
                  <a:tcPr marL="0" marR="0" marT="0" marB="0" anchor="ctr"/>
                </a:tc>
                <a:tc hMerge="1">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566.2</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000944770"/>
                  </a:ext>
                </a:extLst>
              </a:tr>
            </a:tbl>
          </a:graphicData>
        </a:graphic>
      </p:graphicFrame>
      <p:sp>
        <p:nvSpPr>
          <p:cNvPr id="7" name="TextBox 6">
            <a:extLst>
              <a:ext uri="{FF2B5EF4-FFF2-40B4-BE49-F238E27FC236}">
                <a16:creationId xmlns:a16="http://schemas.microsoft.com/office/drawing/2014/main" id="{2E36AA63-6811-4FBE-B0DD-FBB4CC0E7597}"/>
              </a:ext>
            </a:extLst>
          </p:cNvPr>
          <p:cNvSpPr txBox="1"/>
          <p:nvPr/>
        </p:nvSpPr>
        <p:spPr>
          <a:xfrm>
            <a:off x="4652311" y="6418215"/>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8" name="TextBox 7">
            <a:extLst>
              <a:ext uri="{FF2B5EF4-FFF2-40B4-BE49-F238E27FC236}">
                <a16:creationId xmlns:a16="http://schemas.microsoft.com/office/drawing/2014/main" id="{ED2E3343-0B44-4EA7-8AC5-9483942830DA}"/>
              </a:ext>
            </a:extLst>
          </p:cNvPr>
          <p:cNvSpPr txBox="1"/>
          <p:nvPr/>
        </p:nvSpPr>
        <p:spPr>
          <a:xfrm>
            <a:off x="4652312" y="3755186"/>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9" name="Table 8">
            <a:extLst>
              <a:ext uri="{FF2B5EF4-FFF2-40B4-BE49-F238E27FC236}">
                <a16:creationId xmlns:a16="http://schemas.microsoft.com/office/drawing/2014/main" id="{26A5E177-E87E-4070-A666-A2A27B56EC04}"/>
              </a:ext>
            </a:extLst>
          </p:cNvPr>
          <p:cNvGraphicFramePr>
            <a:graphicFrameLocks noGrp="1"/>
          </p:cNvGraphicFramePr>
          <p:nvPr>
            <p:extLst>
              <p:ext uri="{D42A27DB-BD31-4B8C-83A1-F6EECF244321}">
                <p14:modId xmlns:p14="http://schemas.microsoft.com/office/powerpoint/2010/main" val="1079658904"/>
              </p:ext>
            </p:extLst>
          </p:nvPr>
        </p:nvGraphicFramePr>
        <p:xfrm>
          <a:off x="320038" y="4083920"/>
          <a:ext cx="8413541" cy="1870062"/>
        </p:xfrm>
        <a:graphic>
          <a:graphicData uri="http://schemas.openxmlformats.org/drawingml/2006/table">
            <a:tbl>
              <a:tblPr>
                <a:tableStyleId>{2D5ABB26-0587-4C30-8999-92F81FD0307C}</a:tableStyleId>
              </a:tblPr>
              <a:tblGrid>
                <a:gridCol w="3285824">
                  <a:extLst>
                    <a:ext uri="{9D8B030D-6E8A-4147-A177-3AD203B41FA5}">
                      <a16:colId xmlns:a16="http://schemas.microsoft.com/office/drawing/2014/main" val="2224153015"/>
                    </a:ext>
                  </a:extLst>
                </a:gridCol>
                <a:gridCol w="1466469">
                  <a:extLst>
                    <a:ext uri="{9D8B030D-6E8A-4147-A177-3AD203B41FA5}">
                      <a16:colId xmlns:a16="http://schemas.microsoft.com/office/drawing/2014/main" val="4056988073"/>
                    </a:ext>
                  </a:extLst>
                </a:gridCol>
                <a:gridCol w="1335021">
                  <a:extLst>
                    <a:ext uri="{9D8B030D-6E8A-4147-A177-3AD203B41FA5}">
                      <a16:colId xmlns:a16="http://schemas.microsoft.com/office/drawing/2014/main" val="1052647773"/>
                    </a:ext>
                  </a:extLst>
                </a:gridCol>
                <a:gridCol w="1218398">
                  <a:extLst>
                    <a:ext uri="{9D8B030D-6E8A-4147-A177-3AD203B41FA5}">
                      <a16:colId xmlns:a16="http://schemas.microsoft.com/office/drawing/2014/main" val="2435641423"/>
                    </a:ext>
                  </a:extLst>
                </a:gridCol>
                <a:gridCol w="1107829">
                  <a:extLst>
                    <a:ext uri="{9D8B030D-6E8A-4147-A177-3AD203B41FA5}">
                      <a16:colId xmlns:a16="http://schemas.microsoft.com/office/drawing/2014/main" val="1953210980"/>
                    </a:ext>
                  </a:extLst>
                </a:gridCol>
              </a:tblGrid>
              <a:tr h="260877">
                <a:tc gridSpan="5">
                  <a:txBody>
                    <a:bodyPr/>
                    <a:lstStyle/>
                    <a:p>
                      <a:pPr algn="ctr" fontAlgn="ctr"/>
                      <a:r>
                        <a:rPr lang="en-US" sz="12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Nitriding Market Share - HEF Group</a:t>
                      </a: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71052182"/>
                  </a:ext>
                </a:extLst>
              </a:tr>
              <a:tr h="260877">
                <a:tc rowSpan="2">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Nitriding Treatments Type</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gridSpan="2">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gridSpan="2">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extLst>
                  <a:ext uri="{0D108BD9-81ED-4DB2-BD59-A6C34878D82A}">
                    <a16:rowId xmlns:a16="http://schemas.microsoft.com/office/drawing/2014/main" val="1281107986"/>
                  </a:ext>
                </a:extLst>
              </a:tr>
              <a:tr h="261288">
                <a:tc vMerge="1">
                  <a:txBody>
                    <a:bodyPr/>
                    <a:lstStyle/>
                    <a:p>
                      <a:pPr algn="ctr" fontAlgn="ct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Share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Sales (USD Million)</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Share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Sales</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(USD Million)</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extLst>
                  <a:ext uri="{0D108BD9-81ED-4DB2-BD59-A6C34878D82A}">
                    <a16:rowId xmlns:a16="http://schemas.microsoft.com/office/drawing/2014/main" val="4035052427"/>
                  </a:ext>
                </a:extLst>
              </a:tr>
              <a:tr h="260877">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Salt Bath Nitriding</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4064193654"/>
                  </a:ext>
                </a:extLst>
              </a:tr>
              <a:tr h="260877">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Gas Nitriding</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1292859037"/>
                  </a:ext>
                </a:extLst>
              </a:tr>
              <a:tr h="260877">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Plasma Nitriding</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1961600943"/>
                  </a:ext>
                </a:extLst>
              </a:tr>
              <a:tr h="260877">
                <a:tc>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Total Nitriding </a:t>
                      </a:r>
                    </a:p>
                  </a:txBody>
                  <a:tcPr marL="0" marR="0" marT="0" marB="0" anchor="ct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hMerge="1">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154.7</a:t>
                      </a:r>
                    </a:p>
                  </a:txBody>
                  <a:tcPr marL="0" marR="0" marT="0" marB="0" anchor="ct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txBody>
                  <a:tcPr marL="0" marR="0" marT="0" marB="0" anchor="ctr"/>
                </a:tc>
                <a:tc hMerge="1">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242.9</a:t>
                      </a:r>
                    </a:p>
                  </a:txBody>
                  <a:tcPr marL="0" marR="0" marT="0" marB="0" anchor="ctr"/>
                </a:tc>
                <a:extLst>
                  <a:ext uri="{0D108BD9-81ED-4DB2-BD59-A6C34878D82A}">
                    <a16:rowId xmlns:a16="http://schemas.microsoft.com/office/drawing/2014/main" val="2784848229"/>
                  </a:ext>
                </a:extLst>
              </a:tr>
            </a:tbl>
          </a:graphicData>
        </a:graphic>
      </p:graphicFrame>
      <p:sp>
        <p:nvSpPr>
          <p:cNvPr id="10" name="TextBox 9">
            <a:extLst>
              <a:ext uri="{FF2B5EF4-FFF2-40B4-BE49-F238E27FC236}">
                <a16:creationId xmlns:a16="http://schemas.microsoft.com/office/drawing/2014/main" id="{9143C67D-2507-4DD2-86EC-D17CB3A2581C}"/>
              </a:ext>
            </a:extLst>
          </p:cNvPr>
          <p:cNvSpPr txBox="1"/>
          <p:nvPr/>
        </p:nvSpPr>
        <p:spPr>
          <a:xfrm>
            <a:off x="320038" y="6039707"/>
            <a:ext cx="8413541" cy="553998"/>
          </a:xfrm>
          <a:prstGeom prst="rect">
            <a:avLst/>
          </a:prstGeom>
          <a:noFill/>
        </p:spPr>
        <p:txBody>
          <a:bodyPr wrap="square" rtlCol="0">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Note: HEF provides gas nitriding and plasma nitriding through subsidiaries such as TS Deutschland GmbH, HEF-DURFERRIT </a:t>
            </a:r>
            <a:r>
              <a:rPr lang="en-US" sz="1000" dirty="0" err="1">
                <a:latin typeface="Verdana" panose="020B0604030504040204" pitchFamily="34" charset="0"/>
                <a:ea typeface="Verdana" panose="020B0604030504040204" pitchFamily="34" charset="0"/>
                <a:cs typeface="Verdana" panose="020B0604030504040204" pitchFamily="34" charset="0"/>
              </a:rPr>
              <a:t>s.r.o.</a:t>
            </a:r>
            <a:r>
              <a:rPr lang="en-US" sz="1000" dirty="0">
                <a:latin typeface="Verdana" panose="020B0604030504040204" pitchFamily="34" charset="0"/>
                <a:ea typeface="Verdana" panose="020B0604030504040204" pitchFamily="34" charset="0"/>
                <a:cs typeface="Verdana" panose="020B0604030504040204" pitchFamily="34" charset="0"/>
              </a:rPr>
              <a:t>, TS </a:t>
            </a:r>
            <a:r>
              <a:rPr lang="en-US" sz="1000" dirty="0" err="1">
                <a:latin typeface="Verdana" panose="020B0604030504040204" pitchFamily="34" charset="0"/>
                <a:ea typeface="Verdana" panose="020B0604030504040204" pitchFamily="34" charset="0"/>
                <a:cs typeface="Verdana" panose="020B0604030504040204" pitchFamily="34" charset="0"/>
              </a:rPr>
              <a:t>Zbąszynek</a:t>
            </a:r>
            <a:r>
              <a:rPr lang="en-US" sz="1000" dirty="0">
                <a:latin typeface="Verdana" panose="020B0604030504040204" pitchFamily="34" charset="0"/>
                <a:ea typeface="Verdana" panose="020B0604030504040204" pitchFamily="34" charset="0"/>
                <a:cs typeface="Verdana" panose="020B0604030504040204" pitchFamily="34" charset="0"/>
              </a:rPr>
              <a:t>, TS </a:t>
            </a:r>
            <a:r>
              <a:rPr lang="en-US" sz="1000" dirty="0" err="1">
                <a:latin typeface="Verdana" panose="020B0604030504040204" pitchFamily="34" charset="0"/>
                <a:ea typeface="Verdana" panose="020B0604030504040204" pitchFamily="34" charset="0"/>
                <a:cs typeface="Verdana" panose="020B0604030504040204" pitchFamily="34" charset="0"/>
              </a:rPr>
              <a:t>Magyarország</a:t>
            </a:r>
            <a:r>
              <a:rPr lang="en-US" sz="1000" dirty="0">
                <a:latin typeface="Verdana" panose="020B0604030504040204" pitchFamily="34" charset="0"/>
                <a:ea typeface="Verdana" panose="020B0604030504040204" pitchFamily="34" charset="0"/>
                <a:cs typeface="Verdana" panose="020B0604030504040204" pitchFamily="34" charset="0"/>
              </a:rPr>
              <a:t> </a:t>
            </a:r>
            <a:r>
              <a:rPr lang="en-US" sz="1000" dirty="0" err="1">
                <a:latin typeface="Verdana" panose="020B0604030504040204" pitchFamily="34" charset="0"/>
                <a:ea typeface="Verdana" panose="020B0604030504040204" pitchFamily="34" charset="0"/>
                <a:cs typeface="Verdana" panose="020B0604030504040204" pitchFamily="34" charset="0"/>
              </a:rPr>
              <a:t>Kft</a:t>
            </a:r>
            <a:r>
              <a:rPr lang="en-US" sz="1000" dirty="0">
                <a:latin typeface="Verdana" panose="020B0604030504040204" pitchFamily="34" charset="0"/>
                <a:ea typeface="Verdana" panose="020B0604030504040204" pitchFamily="34" charset="0"/>
                <a:cs typeface="Verdana" panose="020B0604030504040204" pitchFamily="34" charset="0"/>
              </a:rPr>
              <a:t>, and Northeast Coating Technologies primarily in Germany, Poland, Czech republic, Hungary , etc.,</a:t>
            </a:r>
          </a:p>
        </p:txBody>
      </p:sp>
    </p:spTree>
    <p:extLst>
      <p:ext uri="{BB962C8B-B14F-4D97-AF65-F5344CB8AC3E}">
        <p14:creationId xmlns:p14="http://schemas.microsoft.com/office/powerpoint/2010/main" val="3888757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246642"/>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92362"/>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Regional Market Share (%) – HEF Group</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sp>
        <p:nvSpPr>
          <p:cNvPr id="18" name="TextBox 17">
            <a:extLst>
              <a:ext uri="{FF2B5EF4-FFF2-40B4-BE49-F238E27FC236}">
                <a16:creationId xmlns:a16="http://schemas.microsoft.com/office/drawing/2014/main" id="{FD0B4784-29CA-43F3-9F23-B460B1EE47A8}"/>
              </a:ext>
            </a:extLst>
          </p:cNvPr>
          <p:cNvSpPr txBox="1"/>
          <p:nvPr/>
        </p:nvSpPr>
        <p:spPr>
          <a:xfrm>
            <a:off x="4572000" y="6442527"/>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22" name="TextBox 21">
            <a:extLst>
              <a:ext uri="{FF2B5EF4-FFF2-40B4-BE49-F238E27FC236}">
                <a16:creationId xmlns:a16="http://schemas.microsoft.com/office/drawing/2014/main" id="{B67EEBE0-2C70-456D-9CC5-B4DAB361DEB2}"/>
              </a:ext>
            </a:extLst>
          </p:cNvPr>
          <p:cNvSpPr txBox="1"/>
          <p:nvPr/>
        </p:nvSpPr>
        <p:spPr>
          <a:xfrm>
            <a:off x="4640039" y="3337822"/>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8" name="Table 7">
            <a:extLst>
              <a:ext uri="{FF2B5EF4-FFF2-40B4-BE49-F238E27FC236}">
                <a16:creationId xmlns:a16="http://schemas.microsoft.com/office/drawing/2014/main" id="{75626140-B7FD-42EE-B589-8FAC39A62A0E}"/>
              </a:ext>
            </a:extLst>
          </p:cNvPr>
          <p:cNvGraphicFramePr>
            <a:graphicFrameLocks noGrp="1"/>
          </p:cNvGraphicFramePr>
          <p:nvPr>
            <p:extLst>
              <p:ext uri="{D42A27DB-BD31-4B8C-83A1-F6EECF244321}">
                <p14:modId xmlns:p14="http://schemas.microsoft.com/office/powerpoint/2010/main" val="944505514"/>
              </p:ext>
            </p:extLst>
          </p:nvPr>
        </p:nvGraphicFramePr>
        <p:xfrm>
          <a:off x="320037" y="845014"/>
          <a:ext cx="8556542" cy="2495879"/>
        </p:xfrm>
        <a:graphic>
          <a:graphicData uri="http://schemas.openxmlformats.org/drawingml/2006/table">
            <a:tbl>
              <a:tblPr>
                <a:tableStyleId>{2D5ABB26-0587-4C30-8999-92F81FD0307C}</a:tableStyleId>
              </a:tblPr>
              <a:tblGrid>
                <a:gridCol w="2319803">
                  <a:extLst>
                    <a:ext uri="{9D8B030D-6E8A-4147-A177-3AD203B41FA5}">
                      <a16:colId xmlns:a16="http://schemas.microsoft.com/office/drawing/2014/main" val="2224153015"/>
                    </a:ext>
                  </a:extLst>
                </a:gridCol>
                <a:gridCol w="853809">
                  <a:extLst>
                    <a:ext uri="{9D8B030D-6E8A-4147-A177-3AD203B41FA5}">
                      <a16:colId xmlns:a16="http://schemas.microsoft.com/office/drawing/2014/main" val="4056988073"/>
                    </a:ext>
                  </a:extLst>
                </a:gridCol>
                <a:gridCol w="768990">
                  <a:extLst>
                    <a:ext uri="{9D8B030D-6E8A-4147-A177-3AD203B41FA5}">
                      <a16:colId xmlns:a16="http://schemas.microsoft.com/office/drawing/2014/main" val="2556050534"/>
                    </a:ext>
                  </a:extLst>
                </a:gridCol>
                <a:gridCol w="768990">
                  <a:extLst>
                    <a:ext uri="{9D8B030D-6E8A-4147-A177-3AD203B41FA5}">
                      <a16:colId xmlns:a16="http://schemas.microsoft.com/office/drawing/2014/main" val="2358679627"/>
                    </a:ext>
                  </a:extLst>
                </a:gridCol>
                <a:gridCol w="768990">
                  <a:extLst>
                    <a:ext uri="{9D8B030D-6E8A-4147-A177-3AD203B41FA5}">
                      <a16:colId xmlns:a16="http://schemas.microsoft.com/office/drawing/2014/main" val="1052647773"/>
                    </a:ext>
                  </a:extLst>
                </a:gridCol>
                <a:gridCol w="768990">
                  <a:extLst>
                    <a:ext uri="{9D8B030D-6E8A-4147-A177-3AD203B41FA5}">
                      <a16:colId xmlns:a16="http://schemas.microsoft.com/office/drawing/2014/main" val="2964785748"/>
                    </a:ext>
                  </a:extLst>
                </a:gridCol>
                <a:gridCol w="768990">
                  <a:extLst>
                    <a:ext uri="{9D8B030D-6E8A-4147-A177-3AD203B41FA5}">
                      <a16:colId xmlns:a16="http://schemas.microsoft.com/office/drawing/2014/main" val="534998689"/>
                    </a:ext>
                  </a:extLst>
                </a:gridCol>
                <a:gridCol w="768990">
                  <a:extLst>
                    <a:ext uri="{9D8B030D-6E8A-4147-A177-3AD203B41FA5}">
                      <a16:colId xmlns:a16="http://schemas.microsoft.com/office/drawing/2014/main" val="4283913055"/>
                    </a:ext>
                  </a:extLst>
                </a:gridCol>
                <a:gridCol w="768990">
                  <a:extLst>
                    <a:ext uri="{9D8B030D-6E8A-4147-A177-3AD203B41FA5}">
                      <a16:colId xmlns:a16="http://schemas.microsoft.com/office/drawing/2014/main" val="2405465480"/>
                    </a:ext>
                  </a:extLst>
                </a:gridCol>
              </a:tblGrid>
              <a:tr h="228775">
                <a:tc gridSpan="9">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Regional Market Share - HEF Group, 2020</a:t>
                      </a: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ct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extLst>
                  <a:ext uri="{0D108BD9-81ED-4DB2-BD59-A6C34878D82A}">
                    <a16:rowId xmlns:a16="http://schemas.microsoft.com/office/drawing/2014/main" val="871052182"/>
                  </a:ext>
                </a:extLst>
              </a:tr>
              <a:tr h="676002">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Treatments/Salts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North America</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Asia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Asia – China -India</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South America</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China </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India </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Others</a:t>
                      </a:r>
                    </a:p>
                  </a:txBody>
                  <a:tcPr marL="0" marR="0" marT="0" marB="0" anchor="ctr">
                    <a:solidFill>
                      <a:schemeClr val="accent5">
                        <a:lumMod val="50000"/>
                      </a:schemeClr>
                    </a:solidFill>
                  </a:tcPr>
                </a:tc>
                <a:extLst>
                  <a:ext uri="{0D108BD9-81ED-4DB2-BD59-A6C34878D82A}">
                    <a16:rowId xmlns:a16="http://schemas.microsoft.com/office/drawing/2014/main" val="4035052427"/>
                  </a:ext>
                </a:extLst>
              </a:tr>
              <a:tr h="228775">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4064193654"/>
                  </a:ext>
                </a:extLst>
              </a:tr>
              <a:tr h="228775">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Salt Bath For Heat Treatment</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1961600943"/>
                  </a:ext>
                </a:extLst>
              </a:tr>
              <a:tr h="228775">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Vacuum Deposition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628994716"/>
                  </a:ext>
                </a:extLst>
              </a:tr>
              <a:tr h="228775">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Bushings/Joints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2784848229"/>
                  </a:ext>
                </a:extLst>
              </a:tr>
              <a:tr h="338001">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extLst>
                  <a:ext uri="{0D108BD9-81ED-4DB2-BD59-A6C34878D82A}">
                    <a16:rowId xmlns:a16="http://schemas.microsoft.com/office/drawing/2014/main" val="1160158390"/>
                  </a:ext>
                </a:extLst>
              </a:tr>
              <a:tr h="338001">
                <a:tc>
                  <a:txBody>
                    <a:bodyPr/>
                    <a:lstStyle/>
                    <a:p>
                      <a:pPr marL="0" algn="ctr" defTabSz="914400" rtl="0" eaLnBrk="1" fontAlgn="ctr" latinLnBrk="0" hangingPunct="1"/>
                      <a:r>
                        <a:rPr lang="en-US" sz="100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Other Bath Salts For Heat Treatment </a:t>
                      </a: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txBody>
                  <a:tcPr marL="0" marR="0" marT="0" marB="0" anchor="ctr">
                    <a:noFill/>
                  </a:tcPr>
                </a:tc>
                <a:extLst>
                  <a:ext uri="{0D108BD9-81ED-4DB2-BD59-A6C34878D82A}">
                    <a16:rowId xmlns:a16="http://schemas.microsoft.com/office/drawing/2014/main" val="883487505"/>
                  </a:ext>
                </a:extLst>
              </a:tr>
            </a:tbl>
          </a:graphicData>
        </a:graphic>
      </p:graphicFrame>
      <p:graphicFrame>
        <p:nvGraphicFramePr>
          <p:cNvPr id="9" name="Table 8">
            <a:extLst>
              <a:ext uri="{FF2B5EF4-FFF2-40B4-BE49-F238E27FC236}">
                <a16:creationId xmlns:a16="http://schemas.microsoft.com/office/drawing/2014/main" id="{9A3284A1-D599-4E55-A3D8-50E0BB95FF9D}"/>
              </a:ext>
            </a:extLst>
          </p:cNvPr>
          <p:cNvGraphicFramePr>
            <a:graphicFrameLocks noGrp="1"/>
          </p:cNvGraphicFramePr>
          <p:nvPr>
            <p:extLst>
              <p:ext uri="{D42A27DB-BD31-4B8C-83A1-F6EECF244321}">
                <p14:modId xmlns:p14="http://schemas.microsoft.com/office/powerpoint/2010/main" val="2573156731"/>
              </p:ext>
            </p:extLst>
          </p:nvPr>
        </p:nvGraphicFramePr>
        <p:xfrm>
          <a:off x="320036" y="3607511"/>
          <a:ext cx="8556539" cy="2660783"/>
        </p:xfrm>
        <a:graphic>
          <a:graphicData uri="http://schemas.openxmlformats.org/drawingml/2006/table">
            <a:tbl>
              <a:tblPr>
                <a:tableStyleId>{2D5ABB26-0587-4C30-8999-92F81FD0307C}</a:tableStyleId>
              </a:tblPr>
              <a:tblGrid>
                <a:gridCol w="2483570">
                  <a:extLst>
                    <a:ext uri="{9D8B030D-6E8A-4147-A177-3AD203B41FA5}">
                      <a16:colId xmlns:a16="http://schemas.microsoft.com/office/drawing/2014/main" val="2224153015"/>
                    </a:ext>
                  </a:extLst>
                </a:gridCol>
                <a:gridCol w="690039">
                  <a:extLst>
                    <a:ext uri="{9D8B030D-6E8A-4147-A177-3AD203B41FA5}">
                      <a16:colId xmlns:a16="http://schemas.microsoft.com/office/drawing/2014/main" val="4056988073"/>
                    </a:ext>
                  </a:extLst>
                </a:gridCol>
                <a:gridCol w="768990">
                  <a:extLst>
                    <a:ext uri="{9D8B030D-6E8A-4147-A177-3AD203B41FA5}">
                      <a16:colId xmlns:a16="http://schemas.microsoft.com/office/drawing/2014/main" val="2448917181"/>
                    </a:ext>
                  </a:extLst>
                </a:gridCol>
                <a:gridCol w="768990">
                  <a:extLst>
                    <a:ext uri="{9D8B030D-6E8A-4147-A177-3AD203B41FA5}">
                      <a16:colId xmlns:a16="http://schemas.microsoft.com/office/drawing/2014/main" val="420523435"/>
                    </a:ext>
                  </a:extLst>
                </a:gridCol>
                <a:gridCol w="768990">
                  <a:extLst>
                    <a:ext uri="{9D8B030D-6E8A-4147-A177-3AD203B41FA5}">
                      <a16:colId xmlns:a16="http://schemas.microsoft.com/office/drawing/2014/main" val="1052647773"/>
                    </a:ext>
                  </a:extLst>
                </a:gridCol>
                <a:gridCol w="768990">
                  <a:extLst>
                    <a:ext uri="{9D8B030D-6E8A-4147-A177-3AD203B41FA5}">
                      <a16:colId xmlns:a16="http://schemas.microsoft.com/office/drawing/2014/main" val="152818516"/>
                    </a:ext>
                  </a:extLst>
                </a:gridCol>
                <a:gridCol w="768990">
                  <a:extLst>
                    <a:ext uri="{9D8B030D-6E8A-4147-A177-3AD203B41FA5}">
                      <a16:colId xmlns:a16="http://schemas.microsoft.com/office/drawing/2014/main" val="534998689"/>
                    </a:ext>
                  </a:extLst>
                </a:gridCol>
                <a:gridCol w="768990">
                  <a:extLst>
                    <a:ext uri="{9D8B030D-6E8A-4147-A177-3AD203B41FA5}">
                      <a16:colId xmlns:a16="http://schemas.microsoft.com/office/drawing/2014/main" val="4283913055"/>
                    </a:ext>
                  </a:extLst>
                </a:gridCol>
                <a:gridCol w="768990">
                  <a:extLst>
                    <a:ext uri="{9D8B030D-6E8A-4147-A177-3AD203B41FA5}">
                      <a16:colId xmlns:a16="http://schemas.microsoft.com/office/drawing/2014/main" val="2405465480"/>
                    </a:ext>
                  </a:extLst>
                </a:gridCol>
              </a:tblGrid>
              <a:tr h="274498">
                <a:tc gridSpan="9">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Regional Market Share - HEF Group, 2025</a:t>
                      </a: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ct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extLst>
                  <a:ext uri="{0D108BD9-81ED-4DB2-BD59-A6C34878D82A}">
                    <a16:rowId xmlns:a16="http://schemas.microsoft.com/office/drawing/2014/main" val="871052182"/>
                  </a:ext>
                </a:extLst>
              </a:tr>
              <a:tr h="675863">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Treatments/Salts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North America</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Asia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Asia – China -India</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South America</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China </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India </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Others</a:t>
                      </a:r>
                    </a:p>
                  </a:txBody>
                  <a:tcPr marL="0" marR="0" marT="0" marB="0" anchor="ctr">
                    <a:solidFill>
                      <a:schemeClr val="accent5">
                        <a:lumMod val="50000"/>
                      </a:schemeClr>
                    </a:solidFill>
                  </a:tcPr>
                </a:tc>
                <a:extLst>
                  <a:ext uri="{0D108BD9-81ED-4DB2-BD59-A6C34878D82A}">
                    <a16:rowId xmlns:a16="http://schemas.microsoft.com/office/drawing/2014/main" val="4035052427"/>
                  </a:ext>
                </a:extLst>
              </a:tr>
              <a:tr h="274498">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4064193654"/>
                  </a:ext>
                </a:extLst>
              </a:tr>
              <a:tr h="274498">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Salt Bath For Heat Treatment</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1961600943"/>
                  </a:ext>
                </a:extLst>
              </a:tr>
              <a:tr h="274498">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Vacuum Deposition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628994716"/>
                  </a:ext>
                </a:extLst>
              </a:tr>
              <a:tr h="274498">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Bushings/Joints</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2784848229"/>
                  </a:ext>
                </a:extLst>
              </a:tr>
              <a:tr h="337932">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extLst>
                  <a:ext uri="{0D108BD9-81ED-4DB2-BD59-A6C34878D82A}">
                    <a16:rowId xmlns:a16="http://schemas.microsoft.com/office/drawing/2014/main" val="776571906"/>
                  </a:ext>
                </a:extLst>
              </a:tr>
              <a:tr h="274498">
                <a:tc>
                  <a:txBody>
                    <a:bodyPr/>
                    <a:lstStyle/>
                    <a:p>
                      <a:pPr marL="0" algn="ctr" defTabSz="914400" rtl="0" eaLnBrk="1" fontAlgn="ctr" latinLnBrk="0" hangingPunct="1"/>
                      <a:r>
                        <a:rPr lang="en-US" sz="100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Other Bath Salts For Heat Treatment </a:t>
                      </a: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txBody>
                  <a:tcPr marL="0" marR="0" marT="0" marB="0" anchor="ctr">
                    <a:noFill/>
                  </a:tcPr>
                </a:tc>
                <a:extLst>
                  <a:ext uri="{0D108BD9-81ED-4DB2-BD59-A6C34878D82A}">
                    <a16:rowId xmlns:a16="http://schemas.microsoft.com/office/drawing/2014/main" val="3036380245"/>
                  </a:ext>
                </a:extLst>
              </a:tr>
            </a:tbl>
          </a:graphicData>
        </a:graphic>
      </p:graphicFrame>
      <p:sp>
        <p:nvSpPr>
          <p:cNvPr id="12" name="TextBox 11">
            <a:extLst>
              <a:ext uri="{FF2B5EF4-FFF2-40B4-BE49-F238E27FC236}">
                <a16:creationId xmlns:a16="http://schemas.microsoft.com/office/drawing/2014/main" id="{D21CBD61-1B6A-453E-A432-DBB191D51588}"/>
              </a:ext>
            </a:extLst>
          </p:cNvPr>
          <p:cNvSpPr txBox="1"/>
          <p:nvPr/>
        </p:nvSpPr>
        <p:spPr>
          <a:xfrm>
            <a:off x="259532" y="6254229"/>
            <a:ext cx="8761013" cy="230832"/>
          </a:xfrm>
          <a:prstGeom prst="rect">
            <a:avLst/>
          </a:prstGeom>
          <a:noFill/>
        </p:spPr>
        <p:txBody>
          <a:bodyPr wrap="square" rtlCol="0">
            <a:spAutoFit/>
          </a:bodyPr>
          <a:lstStyle/>
          <a:p>
            <a:r>
              <a:rPr lang="en-IN" sz="900" i="1" dirty="0">
                <a:latin typeface="Arial" panose="020B0604020202020204" pitchFamily="34" charset="0"/>
                <a:ea typeface="Verdana" panose="020B0604030504040204" pitchFamily="34" charset="0"/>
                <a:cs typeface="Arial" panose="020B0604020202020204" pitchFamily="34" charset="0"/>
              </a:rPr>
              <a:t>Within Asia except India and China region,  Japan, Malaysia, South Korea and Thailand are key countries are having relativity higher demand  </a:t>
            </a:r>
          </a:p>
        </p:txBody>
      </p:sp>
    </p:spTree>
    <p:extLst>
      <p:ext uri="{BB962C8B-B14F-4D97-AF65-F5344CB8AC3E}">
        <p14:creationId xmlns:p14="http://schemas.microsoft.com/office/powerpoint/2010/main" val="564221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262128"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262128"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Regional Sales - HEF Group, Million USD, 2020</a:t>
            </a:r>
          </a:p>
        </p:txBody>
      </p:sp>
      <p:graphicFrame>
        <p:nvGraphicFramePr>
          <p:cNvPr id="11" name="Chart 10">
            <a:extLst>
              <a:ext uri="{FF2B5EF4-FFF2-40B4-BE49-F238E27FC236}">
                <a16:creationId xmlns:a16="http://schemas.microsoft.com/office/drawing/2014/main" id="{95131AC4-A33A-4FED-BA31-529CF0E76BA7}"/>
              </a:ext>
            </a:extLst>
          </p:cNvPr>
          <p:cNvGraphicFramePr/>
          <p:nvPr>
            <p:extLst>
              <p:ext uri="{D42A27DB-BD31-4B8C-83A1-F6EECF244321}">
                <p14:modId xmlns:p14="http://schemas.microsoft.com/office/powerpoint/2010/main" val="886120122"/>
              </p:ext>
            </p:extLst>
          </p:nvPr>
        </p:nvGraphicFramePr>
        <p:xfrm>
          <a:off x="262129" y="882808"/>
          <a:ext cx="4309872" cy="2375648"/>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7917F8AC-F758-407F-A51D-BC2D13711EF7}"/>
              </a:ext>
            </a:extLst>
          </p:cNvPr>
          <p:cNvSpPr txBox="1"/>
          <p:nvPr/>
        </p:nvSpPr>
        <p:spPr>
          <a:xfrm>
            <a:off x="548056" y="3250519"/>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14" name="TextBox 13">
            <a:extLst>
              <a:ext uri="{FF2B5EF4-FFF2-40B4-BE49-F238E27FC236}">
                <a16:creationId xmlns:a16="http://schemas.microsoft.com/office/drawing/2014/main" id="{B040BBFF-A471-4D75-94BB-FAB2AFF101A7}"/>
              </a:ext>
            </a:extLst>
          </p:cNvPr>
          <p:cNvSpPr txBox="1"/>
          <p:nvPr/>
        </p:nvSpPr>
        <p:spPr>
          <a:xfrm>
            <a:off x="4905758" y="6103353"/>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20" name="Chart 19">
            <a:extLst>
              <a:ext uri="{FF2B5EF4-FFF2-40B4-BE49-F238E27FC236}">
                <a16:creationId xmlns:a16="http://schemas.microsoft.com/office/drawing/2014/main" id="{D425E5C3-1941-4C82-A4E5-8A1F4D1A69B4}"/>
              </a:ext>
            </a:extLst>
          </p:cNvPr>
          <p:cNvGraphicFramePr/>
          <p:nvPr>
            <p:extLst>
              <p:ext uri="{D42A27DB-BD31-4B8C-83A1-F6EECF244321}">
                <p14:modId xmlns:p14="http://schemas.microsoft.com/office/powerpoint/2010/main" val="3725508977"/>
              </p:ext>
            </p:extLst>
          </p:nvPr>
        </p:nvGraphicFramePr>
        <p:xfrm>
          <a:off x="4598853" y="882809"/>
          <a:ext cx="4136716" cy="2375648"/>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a:extLst>
              <a:ext uri="{FF2B5EF4-FFF2-40B4-BE49-F238E27FC236}">
                <a16:creationId xmlns:a16="http://schemas.microsoft.com/office/drawing/2014/main" id="{2E8B5DBD-0F13-4254-9791-E600B9104282}"/>
              </a:ext>
            </a:extLst>
          </p:cNvPr>
          <p:cNvSpPr txBox="1"/>
          <p:nvPr/>
        </p:nvSpPr>
        <p:spPr>
          <a:xfrm>
            <a:off x="4565090" y="3249335"/>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24" name="TextBox 23">
            <a:extLst>
              <a:ext uri="{FF2B5EF4-FFF2-40B4-BE49-F238E27FC236}">
                <a16:creationId xmlns:a16="http://schemas.microsoft.com/office/drawing/2014/main" id="{9AD5843C-9E31-42DC-8D09-10CAE5E3CD05}"/>
              </a:ext>
            </a:extLst>
          </p:cNvPr>
          <p:cNvSpPr txBox="1"/>
          <p:nvPr/>
        </p:nvSpPr>
        <p:spPr>
          <a:xfrm>
            <a:off x="490733" y="6118388"/>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25" name="Chart 24">
            <a:extLst>
              <a:ext uri="{FF2B5EF4-FFF2-40B4-BE49-F238E27FC236}">
                <a16:creationId xmlns:a16="http://schemas.microsoft.com/office/drawing/2014/main" id="{230D2EE6-1B12-42BE-8E08-09BA7FF7B3E7}"/>
              </a:ext>
            </a:extLst>
          </p:cNvPr>
          <p:cNvGraphicFramePr/>
          <p:nvPr>
            <p:extLst>
              <p:ext uri="{D42A27DB-BD31-4B8C-83A1-F6EECF244321}">
                <p14:modId xmlns:p14="http://schemas.microsoft.com/office/powerpoint/2010/main" val="1257035198"/>
              </p:ext>
            </p:extLst>
          </p:nvPr>
        </p:nvGraphicFramePr>
        <p:xfrm>
          <a:off x="4572000" y="3569655"/>
          <a:ext cx="4136716" cy="244811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6" name="Chart 25">
            <a:extLst>
              <a:ext uri="{FF2B5EF4-FFF2-40B4-BE49-F238E27FC236}">
                <a16:creationId xmlns:a16="http://schemas.microsoft.com/office/drawing/2014/main" id="{AF341FC7-BF82-476E-B2FB-AEE90260E6D8}"/>
              </a:ext>
            </a:extLst>
          </p:cNvPr>
          <p:cNvGraphicFramePr/>
          <p:nvPr>
            <p:extLst>
              <p:ext uri="{D42A27DB-BD31-4B8C-83A1-F6EECF244321}">
                <p14:modId xmlns:p14="http://schemas.microsoft.com/office/powerpoint/2010/main" val="854743179"/>
              </p:ext>
            </p:extLst>
          </p:nvPr>
        </p:nvGraphicFramePr>
        <p:xfrm>
          <a:off x="262129" y="3583353"/>
          <a:ext cx="4309871" cy="2446931"/>
        </p:xfrm>
        <a:graphic>
          <a:graphicData uri="http://schemas.openxmlformats.org/drawingml/2006/chart">
            <c:chart xmlns:c="http://schemas.openxmlformats.org/drawingml/2006/chart" xmlns:r="http://schemas.openxmlformats.org/officeDocument/2006/relationships" r:id="rId5"/>
          </a:graphicData>
        </a:graphic>
      </p:graphicFrame>
      <p:sp>
        <p:nvSpPr>
          <p:cNvPr id="16" name="TextBox 15">
            <a:extLst>
              <a:ext uri="{FF2B5EF4-FFF2-40B4-BE49-F238E27FC236}">
                <a16:creationId xmlns:a16="http://schemas.microsoft.com/office/drawing/2014/main" id="{4DFA409D-0B49-4CD9-BBB6-BABD83AF8C18}"/>
              </a:ext>
            </a:extLst>
          </p:cNvPr>
          <p:cNvSpPr txBox="1"/>
          <p:nvPr/>
        </p:nvSpPr>
        <p:spPr>
          <a:xfrm>
            <a:off x="242310" y="6327111"/>
            <a:ext cx="8410957" cy="230832"/>
          </a:xfrm>
          <a:prstGeom prst="rect">
            <a:avLst/>
          </a:prstGeom>
          <a:noFill/>
        </p:spPr>
        <p:txBody>
          <a:bodyPr wrap="square" rtlCol="0">
            <a:spAutoFit/>
          </a:bodyPr>
          <a:lstStyle/>
          <a:p>
            <a:r>
              <a:rPr lang="en-IN" sz="900" i="1" dirty="0">
                <a:latin typeface="Arial" panose="020B0604020202020204" pitchFamily="34" charset="0"/>
                <a:ea typeface="Verdana" panose="020B0604030504040204" pitchFamily="34" charset="0"/>
                <a:cs typeface="Arial" panose="020B0604020202020204" pitchFamily="34" charset="0"/>
              </a:rPr>
              <a:t>Within Asia except India and China region,  Japan, Malaysia, South Korea and Thailand are key countries are having relativity higher demand  </a:t>
            </a:r>
          </a:p>
        </p:txBody>
      </p:sp>
    </p:spTree>
    <p:extLst>
      <p:ext uri="{BB962C8B-B14F-4D97-AF65-F5344CB8AC3E}">
        <p14:creationId xmlns:p14="http://schemas.microsoft.com/office/powerpoint/2010/main" val="2662145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8D3BE8-6E7F-412F-86B3-93EC8A2AB6FD}"/>
              </a:ext>
            </a:extLst>
          </p:cNvPr>
          <p:cNvSpPr/>
          <p:nvPr/>
        </p:nvSpPr>
        <p:spPr>
          <a:xfrm>
            <a:off x="92054" y="881171"/>
            <a:ext cx="8902289" cy="2707521"/>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9581A1D-7913-4FFB-9433-CBCE243D0CE1}"/>
              </a:ext>
            </a:extLst>
          </p:cNvPr>
          <p:cNvSpPr/>
          <p:nvPr/>
        </p:nvSpPr>
        <p:spPr>
          <a:xfrm>
            <a:off x="262128"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262128"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Regional Sales - HEF Group, Million USD, 2020</a:t>
            </a:r>
          </a:p>
        </p:txBody>
      </p:sp>
      <p:graphicFrame>
        <p:nvGraphicFramePr>
          <p:cNvPr id="11" name="Chart 10">
            <a:extLst>
              <a:ext uri="{FF2B5EF4-FFF2-40B4-BE49-F238E27FC236}">
                <a16:creationId xmlns:a16="http://schemas.microsoft.com/office/drawing/2014/main" id="{95131AC4-A33A-4FED-BA31-529CF0E76BA7}"/>
              </a:ext>
            </a:extLst>
          </p:cNvPr>
          <p:cNvGraphicFramePr/>
          <p:nvPr>
            <p:extLst>
              <p:ext uri="{D42A27DB-BD31-4B8C-83A1-F6EECF244321}">
                <p14:modId xmlns:p14="http://schemas.microsoft.com/office/powerpoint/2010/main" val="2828071521"/>
              </p:ext>
            </p:extLst>
          </p:nvPr>
        </p:nvGraphicFramePr>
        <p:xfrm>
          <a:off x="262127" y="984174"/>
          <a:ext cx="4283019" cy="2570524"/>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7917F8AC-F758-407F-A51D-BC2D13711EF7}"/>
              </a:ext>
            </a:extLst>
          </p:cNvPr>
          <p:cNvSpPr txBox="1"/>
          <p:nvPr/>
        </p:nvSpPr>
        <p:spPr>
          <a:xfrm>
            <a:off x="517586" y="3618562"/>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20" name="Chart 19">
            <a:extLst>
              <a:ext uri="{FF2B5EF4-FFF2-40B4-BE49-F238E27FC236}">
                <a16:creationId xmlns:a16="http://schemas.microsoft.com/office/drawing/2014/main" id="{D425E5C3-1941-4C82-A4E5-8A1F4D1A69B4}"/>
              </a:ext>
            </a:extLst>
          </p:cNvPr>
          <p:cNvGraphicFramePr/>
          <p:nvPr>
            <p:extLst>
              <p:ext uri="{D42A27DB-BD31-4B8C-83A1-F6EECF244321}">
                <p14:modId xmlns:p14="http://schemas.microsoft.com/office/powerpoint/2010/main" val="513313088"/>
              </p:ext>
            </p:extLst>
          </p:nvPr>
        </p:nvGraphicFramePr>
        <p:xfrm>
          <a:off x="4598852" y="965557"/>
          <a:ext cx="4081267" cy="2570523"/>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a:extLst>
              <a:ext uri="{FF2B5EF4-FFF2-40B4-BE49-F238E27FC236}">
                <a16:creationId xmlns:a16="http://schemas.microsoft.com/office/drawing/2014/main" id="{2E8B5DBD-0F13-4254-9791-E600B9104282}"/>
              </a:ext>
            </a:extLst>
          </p:cNvPr>
          <p:cNvSpPr txBox="1"/>
          <p:nvPr/>
        </p:nvSpPr>
        <p:spPr>
          <a:xfrm>
            <a:off x="4652558" y="3617197"/>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14" name="TextBox 13">
            <a:extLst>
              <a:ext uri="{FF2B5EF4-FFF2-40B4-BE49-F238E27FC236}">
                <a16:creationId xmlns:a16="http://schemas.microsoft.com/office/drawing/2014/main" id="{C256C8BC-2EBE-481D-87D5-26EE9938938D}"/>
              </a:ext>
            </a:extLst>
          </p:cNvPr>
          <p:cNvSpPr txBox="1"/>
          <p:nvPr/>
        </p:nvSpPr>
        <p:spPr>
          <a:xfrm>
            <a:off x="92054" y="5976829"/>
            <a:ext cx="8410957" cy="230832"/>
          </a:xfrm>
          <a:prstGeom prst="rect">
            <a:avLst/>
          </a:prstGeom>
          <a:noFill/>
        </p:spPr>
        <p:txBody>
          <a:bodyPr wrap="square" rtlCol="0">
            <a:spAutoFit/>
          </a:bodyPr>
          <a:lstStyle/>
          <a:p>
            <a:r>
              <a:rPr lang="en-IN" sz="900" i="1" dirty="0">
                <a:latin typeface="Arial" panose="020B0604020202020204" pitchFamily="34" charset="0"/>
                <a:ea typeface="Verdana" panose="020B0604030504040204" pitchFamily="34" charset="0"/>
                <a:cs typeface="Arial" panose="020B0604020202020204" pitchFamily="34" charset="0"/>
              </a:rPr>
              <a:t>Within Asia except India and China region,  Japan, Malaysia, South Korea and Thailand are key countries are having relativity higher demand  </a:t>
            </a:r>
          </a:p>
        </p:txBody>
      </p:sp>
    </p:spTree>
    <p:extLst>
      <p:ext uri="{BB962C8B-B14F-4D97-AF65-F5344CB8AC3E}">
        <p14:creationId xmlns:p14="http://schemas.microsoft.com/office/powerpoint/2010/main" val="2040041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262128"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262128"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Regional Sales - HEF Group, Million USD , 2025</a:t>
            </a:r>
          </a:p>
        </p:txBody>
      </p:sp>
      <p:graphicFrame>
        <p:nvGraphicFramePr>
          <p:cNvPr id="11" name="Chart 10">
            <a:extLst>
              <a:ext uri="{FF2B5EF4-FFF2-40B4-BE49-F238E27FC236}">
                <a16:creationId xmlns:a16="http://schemas.microsoft.com/office/drawing/2014/main" id="{95131AC4-A33A-4FED-BA31-529CF0E76BA7}"/>
              </a:ext>
            </a:extLst>
          </p:cNvPr>
          <p:cNvGraphicFramePr/>
          <p:nvPr>
            <p:extLst>
              <p:ext uri="{D42A27DB-BD31-4B8C-83A1-F6EECF244321}">
                <p14:modId xmlns:p14="http://schemas.microsoft.com/office/powerpoint/2010/main" val="1824021673"/>
              </p:ext>
            </p:extLst>
          </p:nvPr>
        </p:nvGraphicFramePr>
        <p:xfrm>
          <a:off x="262129" y="882808"/>
          <a:ext cx="4309872" cy="2375648"/>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7917F8AC-F758-407F-A51D-BC2D13711EF7}"/>
              </a:ext>
            </a:extLst>
          </p:cNvPr>
          <p:cNvSpPr txBox="1"/>
          <p:nvPr/>
        </p:nvSpPr>
        <p:spPr>
          <a:xfrm>
            <a:off x="562124" y="3334926"/>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14" name="TextBox 13">
            <a:extLst>
              <a:ext uri="{FF2B5EF4-FFF2-40B4-BE49-F238E27FC236}">
                <a16:creationId xmlns:a16="http://schemas.microsoft.com/office/drawing/2014/main" id="{B040BBFF-A471-4D75-94BB-FAB2AFF101A7}"/>
              </a:ext>
            </a:extLst>
          </p:cNvPr>
          <p:cNvSpPr txBox="1"/>
          <p:nvPr/>
        </p:nvSpPr>
        <p:spPr>
          <a:xfrm>
            <a:off x="4905758" y="6170115"/>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20" name="Chart 19">
            <a:extLst>
              <a:ext uri="{FF2B5EF4-FFF2-40B4-BE49-F238E27FC236}">
                <a16:creationId xmlns:a16="http://schemas.microsoft.com/office/drawing/2014/main" id="{D425E5C3-1941-4C82-A4E5-8A1F4D1A69B4}"/>
              </a:ext>
            </a:extLst>
          </p:cNvPr>
          <p:cNvGraphicFramePr/>
          <p:nvPr>
            <p:extLst>
              <p:ext uri="{D42A27DB-BD31-4B8C-83A1-F6EECF244321}">
                <p14:modId xmlns:p14="http://schemas.microsoft.com/office/powerpoint/2010/main" val="1241520782"/>
              </p:ext>
            </p:extLst>
          </p:nvPr>
        </p:nvGraphicFramePr>
        <p:xfrm>
          <a:off x="4598853" y="882809"/>
          <a:ext cx="4136716" cy="23756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21">
            <a:extLst>
              <a:ext uri="{FF2B5EF4-FFF2-40B4-BE49-F238E27FC236}">
                <a16:creationId xmlns:a16="http://schemas.microsoft.com/office/drawing/2014/main" id="{5223DADC-1367-4E02-86EA-F7D765F5DEDA}"/>
              </a:ext>
            </a:extLst>
          </p:cNvPr>
          <p:cNvGraphicFramePr/>
          <p:nvPr>
            <p:extLst>
              <p:ext uri="{D42A27DB-BD31-4B8C-83A1-F6EECF244321}">
                <p14:modId xmlns:p14="http://schemas.microsoft.com/office/powerpoint/2010/main" val="1875929763"/>
              </p:ext>
            </p:extLst>
          </p:nvPr>
        </p:nvGraphicFramePr>
        <p:xfrm>
          <a:off x="4572000" y="3682197"/>
          <a:ext cx="4136716" cy="2448115"/>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2E8B5DBD-0F13-4254-9791-E600B9104282}"/>
              </a:ext>
            </a:extLst>
          </p:cNvPr>
          <p:cNvSpPr txBox="1"/>
          <p:nvPr/>
        </p:nvSpPr>
        <p:spPr>
          <a:xfrm>
            <a:off x="4579158" y="3333742"/>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24" name="TextBox 23">
            <a:extLst>
              <a:ext uri="{FF2B5EF4-FFF2-40B4-BE49-F238E27FC236}">
                <a16:creationId xmlns:a16="http://schemas.microsoft.com/office/drawing/2014/main" id="{9AD5843C-9E31-42DC-8D09-10CAE5E3CD05}"/>
              </a:ext>
            </a:extLst>
          </p:cNvPr>
          <p:cNvSpPr txBox="1"/>
          <p:nvPr/>
        </p:nvSpPr>
        <p:spPr>
          <a:xfrm>
            <a:off x="262128" y="6170114"/>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15" name="Chart 14">
            <a:extLst>
              <a:ext uri="{FF2B5EF4-FFF2-40B4-BE49-F238E27FC236}">
                <a16:creationId xmlns:a16="http://schemas.microsoft.com/office/drawing/2014/main" id="{96230685-5186-46E1-8204-011F45D9D330}"/>
              </a:ext>
            </a:extLst>
          </p:cNvPr>
          <p:cNvGraphicFramePr/>
          <p:nvPr>
            <p:extLst>
              <p:ext uri="{D42A27DB-BD31-4B8C-83A1-F6EECF244321}">
                <p14:modId xmlns:p14="http://schemas.microsoft.com/office/powerpoint/2010/main" val="1120469486"/>
              </p:ext>
            </p:extLst>
          </p:nvPr>
        </p:nvGraphicFramePr>
        <p:xfrm>
          <a:off x="262128" y="3683381"/>
          <a:ext cx="4309871" cy="2446931"/>
        </p:xfrm>
        <a:graphic>
          <a:graphicData uri="http://schemas.openxmlformats.org/drawingml/2006/chart">
            <c:chart xmlns:c="http://schemas.openxmlformats.org/drawingml/2006/chart" xmlns:r="http://schemas.openxmlformats.org/officeDocument/2006/relationships" r:id="rId5"/>
          </a:graphicData>
        </a:graphic>
      </p:graphicFrame>
      <p:sp>
        <p:nvSpPr>
          <p:cNvPr id="17" name="TextBox 16">
            <a:extLst>
              <a:ext uri="{FF2B5EF4-FFF2-40B4-BE49-F238E27FC236}">
                <a16:creationId xmlns:a16="http://schemas.microsoft.com/office/drawing/2014/main" id="{2A7A59AA-7774-4CAF-9E39-7FFC43D87F04}"/>
              </a:ext>
            </a:extLst>
          </p:cNvPr>
          <p:cNvSpPr txBox="1"/>
          <p:nvPr/>
        </p:nvSpPr>
        <p:spPr>
          <a:xfrm>
            <a:off x="242310" y="6394014"/>
            <a:ext cx="8410957" cy="230832"/>
          </a:xfrm>
          <a:prstGeom prst="rect">
            <a:avLst/>
          </a:prstGeom>
          <a:noFill/>
        </p:spPr>
        <p:txBody>
          <a:bodyPr wrap="square" rtlCol="0">
            <a:spAutoFit/>
          </a:bodyPr>
          <a:lstStyle/>
          <a:p>
            <a:r>
              <a:rPr lang="en-IN" sz="900" i="1" dirty="0">
                <a:latin typeface="Arial" panose="020B0604020202020204" pitchFamily="34" charset="0"/>
                <a:ea typeface="Verdana" panose="020B0604030504040204" pitchFamily="34" charset="0"/>
                <a:cs typeface="Arial" panose="020B0604020202020204" pitchFamily="34" charset="0"/>
              </a:rPr>
              <a:t>Within Asia except India and China region,  Japan, Malaysia, South Korea and Thailand are key countries are having relativity higher demand  </a:t>
            </a:r>
          </a:p>
        </p:txBody>
      </p:sp>
    </p:spTree>
    <p:extLst>
      <p:ext uri="{BB962C8B-B14F-4D97-AF65-F5344CB8AC3E}">
        <p14:creationId xmlns:p14="http://schemas.microsoft.com/office/powerpoint/2010/main" val="1549451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2E2775-368D-45EE-8D60-596D81B9CF2D}"/>
              </a:ext>
            </a:extLst>
          </p:cNvPr>
          <p:cNvSpPr/>
          <p:nvPr/>
        </p:nvSpPr>
        <p:spPr>
          <a:xfrm>
            <a:off x="92054" y="801659"/>
            <a:ext cx="8902289" cy="2707521"/>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9581A1D-7913-4FFB-9433-CBCE243D0CE1}"/>
              </a:ext>
            </a:extLst>
          </p:cNvPr>
          <p:cNvSpPr/>
          <p:nvPr/>
        </p:nvSpPr>
        <p:spPr>
          <a:xfrm>
            <a:off x="262128"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262128"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Regional Sales - HEF Group, Million USD, 2025</a:t>
            </a:r>
          </a:p>
        </p:txBody>
      </p:sp>
      <p:sp>
        <p:nvSpPr>
          <p:cNvPr id="21" name="TextBox 20">
            <a:extLst>
              <a:ext uri="{FF2B5EF4-FFF2-40B4-BE49-F238E27FC236}">
                <a16:creationId xmlns:a16="http://schemas.microsoft.com/office/drawing/2014/main" id="{4041F8FF-DBB4-4B4D-A1FA-DFDA3EDFF3D2}"/>
              </a:ext>
            </a:extLst>
          </p:cNvPr>
          <p:cNvSpPr txBox="1"/>
          <p:nvPr/>
        </p:nvSpPr>
        <p:spPr>
          <a:xfrm>
            <a:off x="517585" y="3598359"/>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26" name="TextBox 25">
            <a:extLst>
              <a:ext uri="{FF2B5EF4-FFF2-40B4-BE49-F238E27FC236}">
                <a16:creationId xmlns:a16="http://schemas.microsoft.com/office/drawing/2014/main" id="{149FA176-E420-47E3-B871-2B71A881F811}"/>
              </a:ext>
            </a:extLst>
          </p:cNvPr>
          <p:cNvSpPr txBox="1"/>
          <p:nvPr/>
        </p:nvSpPr>
        <p:spPr>
          <a:xfrm>
            <a:off x="4598853" y="3606868"/>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30" name="Chart 29">
            <a:extLst>
              <a:ext uri="{FF2B5EF4-FFF2-40B4-BE49-F238E27FC236}">
                <a16:creationId xmlns:a16="http://schemas.microsoft.com/office/drawing/2014/main" id="{E9F750B6-DE46-4F60-93CD-ACB04BC6FEF5}"/>
              </a:ext>
            </a:extLst>
          </p:cNvPr>
          <p:cNvGraphicFramePr/>
          <p:nvPr>
            <p:extLst>
              <p:ext uri="{D42A27DB-BD31-4B8C-83A1-F6EECF244321}">
                <p14:modId xmlns:p14="http://schemas.microsoft.com/office/powerpoint/2010/main" val="3699560654"/>
              </p:ext>
            </p:extLst>
          </p:nvPr>
        </p:nvGraphicFramePr>
        <p:xfrm>
          <a:off x="155735" y="914769"/>
          <a:ext cx="4283019" cy="25705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1" name="Chart 30">
            <a:extLst>
              <a:ext uri="{FF2B5EF4-FFF2-40B4-BE49-F238E27FC236}">
                <a16:creationId xmlns:a16="http://schemas.microsoft.com/office/drawing/2014/main" id="{DC37F3CA-5FBA-494D-9D06-F896A3451EB1}"/>
              </a:ext>
            </a:extLst>
          </p:cNvPr>
          <p:cNvGraphicFramePr/>
          <p:nvPr>
            <p:extLst>
              <p:ext uri="{D42A27DB-BD31-4B8C-83A1-F6EECF244321}">
                <p14:modId xmlns:p14="http://schemas.microsoft.com/office/powerpoint/2010/main" val="3035285741"/>
              </p:ext>
            </p:extLst>
          </p:nvPr>
        </p:nvGraphicFramePr>
        <p:xfrm>
          <a:off x="4652558" y="903011"/>
          <a:ext cx="4081267" cy="2570523"/>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4E7A86FF-654C-4953-B1D8-820A23243E2B}"/>
              </a:ext>
            </a:extLst>
          </p:cNvPr>
          <p:cNvSpPr txBox="1"/>
          <p:nvPr/>
        </p:nvSpPr>
        <p:spPr>
          <a:xfrm>
            <a:off x="92054" y="5940925"/>
            <a:ext cx="8410957" cy="230832"/>
          </a:xfrm>
          <a:prstGeom prst="rect">
            <a:avLst/>
          </a:prstGeom>
          <a:noFill/>
        </p:spPr>
        <p:txBody>
          <a:bodyPr wrap="square" rtlCol="0">
            <a:spAutoFit/>
          </a:bodyPr>
          <a:lstStyle/>
          <a:p>
            <a:r>
              <a:rPr lang="en-IN" sz="900" i="1" dirty="0">
                <a:latin typeface="Arial" panose="020B0604020202020204" pitchFamily="34" charset="0"/>
                <a:ea typeface="Verdana" panose="020B0604030504040204" pitchFamily="34" charset="0"/>
                <a:cs typeface="Arial" panose="020B0604020202020204" pitchFamily="34" charset="0"/>
              </a:rPr>
              <a:t>Within Asia except India and China region,  Japan, Malaysia, South Korea and Thailand are key countries are having relativity higher demand  </a:t>
            </a:r>
          </a:p>
        </p:txBody>
      </p:sp>
    </p:spTree>
    <p:extLst>
      <p:ext uri="{BB962C8B-B14F-4D97-AF65-F5344CB8AC3E}">
        <p14:creationId xmlns:p14="http://schemas.microsoft.com/office/powerpoint/2010/main" val="3466924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AC0EC2-4C6A-4D70-9E8E-7BBE31CFAC8D}"/>
              </a:ext>
            </a:extLst>
          </p:cNvPr>
          <p:cNvSpPr/>
          <p:nvPr/>
        </p:nvSpPr>
        <p:spPr>
          <a:xfrm>
            <a:off x="0" y="0"/>
            <a:ext cx="6724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8EA7C3E-9ECD-4B5C-B516-1661B5CB9165}"/>
              </a:ext>
            </a:extLst>
          </p:cNvPr>
          <p:cNvSpPr/>
          <p:nvPr/>
        </p:nvSpPr>
        <p:spPr>
          <a:xfrm>
            <a:off x="228599" y="810280"/>
            <a:ext cx="5290457" cy="461665"/>
          </a:xfrm>
          <a:prstGeom prst="rect">
            <a:avLst/>
          </a:prstGeom>
        </p:spPr>
        <p:txBody>
          <a:bodyPr wrap="square">
            <a:spAutoFit/>
          </a:bodyPr>
          <a:lstStyle/>
          <a:p>
            <a:pPr lvl="0">
              <a:defRPr/>
            </a:pPr>
            <a:r>
              <a:rPr lang="en-US" sz="2400" spc="-150" dirty="0">
                <a:solidFill>
                  <a:prstClr val="white"/>
                </a:solidFill>
                <a:latin typeface="Arial" panose="020B0604020202020204" pitchFamily="34" charset="0"/>
                <a:ea typeface="Roboto" pitchFamily="2" charset="0"/>
                <a:cs typeface="Arial" panose="020B0604020202020204" pitchFamily="34" charset="0"/>
              </a:rPr>
              <a:t>Research Methodology</a:t>
            </a:r>
          </a:p>
        </p:txBody>
      </p:sp>
      <p:cxnSp>
        <p:nvCxnSpPr>
          <p:cNvPr id="4" name="Straight Connector 3">
            <a:extLst>
              <a:ext uri="{FF2B5EF4-FFF2-40B4-BE49-F238E27FC236}">
                <a16:creationId xmlns:a16="http://schemas.microsoft.com/office/drawing/2014/main" id="{F047E9B8-0F23-4BB0-9B09-179FBDD20882}"/>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06E081-98D9-4B85-9B55-4D777B1575C9}"/>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06C5804-1A46-4C6D-8AF2-1EEE5B9416A1}"/>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D4B6F04-F168-4553-B966-490DBC1E3417}"/>
              </a:ext>
            </a:extLst>
          </p:cNvPr>
          <p:cNvPicPr>
            <a:picLocks/>
          </p:cNvPicPr>
          <p:nvPr/>
        </p:nvPicPr>
        <p:blipFill rotWithShape="1">
          <a:blip r:embed="rId2">
            <a:extLst>
              <a:ext uri="{28A0092B-C50C-407E-A947-70E740481C1C}">
                <a14:useLocalDpi xmlns:a14="http://schemas.microsoft.com/office/drawing/2010/main" val="0"/>
              </a:ext>
            </a:extLst>
          </a:blip>
          <a:srcRect t="13712" b="3856"/>
          <a:stretch/>
        </p:blipFill>
        <p:spPr>
          <a:xfrm>
            <a:off x="3070860" y="2625206"/>
            <a:ext cx="6073140" cy="3535200"/>
          </a:xfrm>
          <a:prstGeom prst="rect">
            <a:avLst/>
          </a:prstGeom>
          <a:ln>
            <a:noFill/>
          </a:ln>
          <a:effectLst/>
          <a:scene3d>
            <a:camera prst="orthographicFront">
              <a:rot lat="0" lon="0" rev="0"/>
            </a:camera>
            <a:lightRig rig="contrasting" dir="t">
              <a:rot lat="0" lon="0" rev="7800000"/>
            </a:lightRig>
          </a:scene3d>
          <a:sp3d>
            <a:bevelT w="139700" h="139700"/>
          </a:sp3d>
        </p:spPr>
      </p:pic>
    </p:spTree>
    <p:extLst>
      <p:ext uri="{BB962C8B-B14F-4D97-AF65-F5344CB8AC3E}">
        <p14:creationId xmlns:p14="http://schemas.microsoft.com/office/powerpoint/2010/main" val="2079893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2E2775-368D-45EE-8D60-596D81B9CF2D}"/>
              </a:ext>
            </a:extLst>
          </p:cNvPr>
          <p:cNvSpPr/>
          <p:nvPr/>
        </p:nvSpPr>
        <p:spPr>
          <a:xfrm>
            <a:off x="92054" y="801660"/>
            <a:ext cx="8902289" cy="550637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9581A1D-7913-4FFB-9433-CBCE243D0CE1}"/>
              </a:ext>
            </a:extLst>
          </p:cNvPr>
          <p:cNvSpPr/>
          <p:nvPr/>
        </p:nvSpPr>
        <p:spPr>
          <a:xfrm>
            <a:off x="262128"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262128"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Bath Salts For Heat Treatment Sales - HEF Group, Million USD</a:t>
            </a:r>
          </a:p>
        </p:txBody>
      </p:sp>
      <p:sp>
        <p:nvSpPr>
          <p:cNvPr id="21" name="TextBox 20">
            <a:extLst>
              <a:ext uri="{FF2B5EF4-FFF2-40B4-BE49-F238E27FC236}">
                <a16:creationId xmlns:a16="http://schemas.microsoft.com/office/drawing/2014/main" id="{4041F8FF-DBB4-4B4D-A1FA-DFDA3EDFF3D2}"/>
              </a:ext>
            </a:extLst>
          </p:cNvPr>
          <p:cNvSpPr txBox="1"/>
          <p:nvPr/>
        </p:nvSpPr>
        <p:spPr>
          <a:xfrm>
            <a:off x="4913076" y="6392569"/>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12" name="Chart 11">
            <a:extLst>
              <a:ext uri="{FF2B5EF4-FFF2-40B4-BE49-F238E27FC236}">
                <a16:creationId xmlns:a16="http://schemas.microsoft.com/office/drawing/2014/main" id="{E822BD13-9D28-4949-9D1F-BB57C9504E01}"/>
              </a:ext>
            </a:extLst>
          </p:cNvPr>
          <p:cNvGraphicFramePr/>
          <p:nvPr>
            <p:extLst>
              <p:ext uri="{D42A27DB-BD31-4B8C-83A1-F6EECF244321}">
                <p14:modId xmlns:p14="http://schemas.microsoft.com/office/powerpoint/2010/main" val="2034690436"/>
              </p:ext>
            </p:extLst>
          </p:nvPr>
        </p:nvGraphicFramePr>
        <p:xfrm>
          <a:off x="262127" y="1057229"/>
          <a:ext cx="4158020" cy="19377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27AB8442-7E60-4255-AE75-D33A23C133A2}"/>
              </a:ext>
            </a:extLst>
          </p:cNvPr>
          <p:cNvGraphicFramePr/>
          <p:nvPr>
            <p:extLst>
              <p:ext uri="{D42A27DB-BD31-4B8C-83A1-F6EECF244321}">
                <p14:modId xmlns:p14="http://schemas.microsoft.com/office/powerpoint/2010/main" val="2834029959"/>
              </p:ext>
            </p:extLst>
          </p:nvPr>
        </p:nvGraphicFramePr>
        <p:xfrm>
          <a:off x="4572000" y="1057229"/>
          <a:ext cx="4270490" cy="19377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9ADDE1B1-3610-4FCB-8670-1A3A89CA898E}"/>
              </a:ext>
            </a:extLst>
          </p:cNvPr>
          <p:cNvGraphicFramePr/>
          <p:nvPr>
            <p:extLst>
              <p:ext uri="{D42A27DB-BD31-4B8C-83A1-F6EECF244321}">
                <p14:modId xmlns:p14="http://schemas.microsoft.com/office/powerpoint/2010/main" val="2494393045"/>
              </p:ext>
            </p:extLst>
          </p:nvPr>
        </p:nvGraphicFramePr>
        <p:xfrm>
          <a:off x="262128" y="2994991"/>
          <a:ext cx="4158019" cy="174928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a:extLst>
              <a:ext uri="{FF2B5EF4-FFF2-40B4-BE49-F238E27FC236}">
                <a16:creationId xmlns:a16="http://schemas.microsoft.com/office/drawing/2014/main" id="{64D82340-61D2-412B-8367-92334B349728}"/>
              </a:ext>
            </a:extLst>
          </p:cNvPr>
          <p:cNvGraphicFramePr/>
          <p:nvPr>
            <p:extLst>
              <p:ext uri="{D42A27DB-BD31-4B8C-83A1-F6EECF244321}">
                <p14:modId xmlns:p14="http://schemas.microsoft.com/office/powerpoint/2010/main" val="1460688161"/>
              </p:ext>
            </p:extLst>
          </p:nvPr>
        </p:nvGraphicFramePr>
        <p:xfrm>
          <a:off x="4572000" y="2994992"/>
          <a:ext cx="4270490" cy="174928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Table 1">
            <a:extLst>
              <a:ext uri="{FF2B5EF4-FFF2-40B4-BE49-F238E27FC236}">
                <a16:creationId xmlns:a16="http://schemas.microsoft.com/office/drawing/2014/main" id="{3D8D006C-5AFF-4A75-BC42-2B5A4D96390D}"/>
              </a:ext>
            </a:extLst>
          </p:cNvPr>
          <p:cNvGraphicFramePr>
            <a:graphicFrameLocks noGrp="1"/>
          </p:cNvGraphicFramePr>
          <p:nvPr>
            <p:extLst>
              <p:ext uri="{D42A27DB-BD31-4B8C-83A1-F6EECF244321}">
                <p14:modId xmlns:p14="http://schemas.microsoft.com/office/powerpoint/2010/main" val="4035925397"/>
              </p:ext>
            </p:extLst>
          </p:nvPr>
        </p:nvGraphicFramePr>
        <p:xfrm>
          <a:off x="275379" y="4762596"/>
          <a:ext cx="8580363" cy="1333500"/>
        </p:xfrm>
        <a:graphic>
          <a:graphicData uri="http://schemas.openxmlformats.org/drawingml/2006/table">
            <a:tbl>
              <a:tblPr firstRow="1" bandRow="1">
                <a:tableStyleId>{2D5ABB26-0587-4C30-8999-92F81FD0307C}</a:tableStyleId>
              </a:tblPr>
              <a:tblGrid>
                <a:gridCol w="2036192">
                  <a:extLst>
                    <a:ext uri="{9D8B030D-6E8A-4147-A177-3AD203B41FA5}">
                      <a16:colId xmlns:a16="http://schemas.microsoft.com/office/drawing/2014/main" val="3053538628"/>
                    </a:ext>
                  </a:extLst>
                </a:gridCol>
                <a:gridCol w="1449977">
                  <a:extLst>
                    <a:ext uri="{9D8B030D-6E8A-4147-A177-3AD203B41FA5}">
                      <a16:colId xmlns:a16="http://schemas.microsoft.com/office/drawing/2014/main" val="2422465116"/>
                    </a:ext>
                  </a:extLst>
                </a:gridCol>
                <a:gridCol w="901997">
                  <a:extLst>
                    <a:ext uri="{9D8B030D-6E8A-4147-A177-3AD203B41FA5}">
                      <a16:colId xmlns:a16="http://schemas.microsoft.com/office/drawing/2014/main" val="58138449"/>
                    </a:ext>
                  </a:extLst>
                </a:gridCol>
                <a:gridCol w="656806">
                  <a:extLst>
                    <a:ext uri="{9D8B030D-6E8A-4147-A177-3AD203B41FA5}">
                      <a16:colId xmlns:a16="http://schemas.microsoft.com/office/drawing/2014/main" val="2329362996"/>
                    </a:ext>
                  </a:extLst>
                </a:gridCol>
                <a:gridCol w="1740473">
                  <a:extLst>
                    <a:ext uri="{9D8B030D-6E8A-4147-A177-3AD203B41FA5}">
                      <a16:colId xmlns:a16="http://schemas.microsoft.com/office/drawing/2014/main" val="922178474"/>
                    </a:ext>
                  </a:extLst>
                </a:gridCol>
                <a:gridCol w="901997">
                  <a:extLst>
                    <a:ext uri="{9D8B030D-6E8A-4147-A177-3AD203B41FA5}">
                      <a16:colId xmlns:a16="http://schemas.microsoft.com/office/drawing/2014/main" val="3804927516"/>
                    </a:ext>
                  </a:extLst>
                </a:gridCol>
                <a:gridCol w="892921">
                  <a:extLst>
                    <a:ext uri="{9D8B030D-6E8A-4147-A177-3AD203B41FA5}">
                      <a16:colId xmlns:a16="http://schemas.microsoft.com/office/drawing/2014/main" val="1091044582"/>
                    </a:ext>
                  </a:extLst>
                </a:gridCol>
              </a:tblGrid>
              <a:tr h="190500">
                <a:tc rowSpan="2">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Bath Salts (Share in Total Bath Salt Sales Of HEF Group -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gridSpan="3">
                  <a:txBody>
                    <a:bodyPr/>
                    <a:lstStyle/>
                    <a:p>
                      <a:pPr algn="ctr" fontAlgn="ctr"/>
                      <a:r>
                        <a:rPr lang="en-US" sz="1000" b="1"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endParaRPr lang="en-US" sz="10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hMerge="1">
                  <a:txBody>
                    <a:bodyPr/>
                    <a:lstStyle/>
                    <a:p>
                      <a:endParaRPr lang="en-US"/>
                    </a:p>
                  </a:txBody>
                  <a:tcPr/>
                </a:tc>
                <a:tc gridSpan="3">
                  <a:txBody>
                    <a:bodyPr/>
                    <a:lstStyle/>
                    <a:p>
                      <a:pPr algn="ctr" fontAlgn="ctr"/>
                      <a:r>
                        <a:rPr lang="en-US" sz="1000" b="1"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2025</a:t>
                      </a:r>
                      <a:endParaRPr lang="en-US" sz="10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48946398"/>
                  </a:ext>
                </a:extLst>
              </a:tr>
              <a:tr h="762000">
                <a:tc vMerge="1">
                  <a:txBody>
                    <a:bodyPr/>
                    <a:lstStyle/>
                    <a:p>
                      <a:pPr algn="l" fontAlgn="ct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Captive Sales (Internal Sales)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Merchant Sales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Total Sales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Captive Sales (Internal Sales)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Merchant Sales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Total Sales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extLst>
                  <a:ext uri="{0D108BD9-81ED-4DB2-BD59-A6C34878D82A}">
                    <a16:rowId xmlns:a16="http://schemas.microsoft.com/office/drawing/2014/main" val="996246864"/>
                  </a:ext>
                </a:extLst>
              </a:tr>
              <a:tr h="190500">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 Salts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tc>
                <a:tc>
                  <a:txBody>
                    <a:bodyPr/>
                    <a:lstStyle/>
                    <a:p>
                      <a:pPr algn="ctr" fontAlgn="ct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84890946"/>
                  </a:ext>
                </a:extLst>
              </a:tr>
              <a:tr h="190500">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Other Salts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tc>
                <a:tc>
                  <a:txBody>
                    <a:bodyPr/>
                    <a:lstStyle/>
                    <a:p>
                      <a:pPr algn="ctr" fontAlgn="ct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372100522"/>
                  </a:ext>
                </a:extLst>
              </a:tr>
            </a:tbl>
          </a:graphicData>
        </a:graphic>
      </p:graphicFrame>
    </p:spTree>
    <p:extLst>
      <p:ext uri="{BB962C8B-B14F-4D97-AF65-F5344CB8AC3E}">
        <p14:creationId xmlns:p14="http://schemas.microsoft.com/office/powerpoint/2010/main" val="330784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262128"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262128"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Bath Salts For Heat Treatment Sales - HEF Group, Million USD, 2020</a:t>
            </a:r>
          </a:p>
        </p:txBody>
      </p:sp>
      <p:graphicFrame>
        <p:nvGraphicFramePr>
          <p:cNvPr id="11" name="Chart 10">
            <a:extLst>
              <a:ext uri="{FF2B5EF4-FFF2-40B4-BE49-F238E27FC236}">
                <a16:creationId xmlns:a16="http://schemas.microsoft.com/office/drawing/2014/main" id="{95131AC4-A33A-4FED-BA31-529CF0E76BA7}"/>
              </a:ext>
            </a:extLst>
          </p:cNvPr>
          <p:cNvGraphicFramePr/>
          <p:nvPr>
            <p:extLst>
              <p:ext uri="{D42A27DB-BD31-4B8C-83A1-F6EECF244321}">
                <p14:modId xmlns:p14="http://schemas.microsoft.com/office/powerpoint/2010/main" val="870365135"/>
              </p:ext>
            </p:extLst>
          </p:nvPr>
        </p:nvGraphicFramePr>
        <p:xfrm>
          <a:off x="262129" y="882808"/>
          <a:ext cx="4309872" cy="2375648"/>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7917F8AC-F758-407F-A51D-BC2D13711EF7}"/>
              </a:ext>
            </a:extLst>
          </p:cNvPr>
          <p:cNvSpPr txBox="1"/>
          <p:nvPr/>
        </p:nvSpPr>
        <p:spPr>
          <a:xfrm>
            <a:off x="548056" y="3334927"/>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14" name="TextBox 13">
            <a:extLst>
              <a:ext uri="{FF2B5EF4-FFF2-40B4-BE49-F238E27FC236}">
                <a16:creationId xmlns:a16="http://schemas.microsoft.com/office/drawing/2014/main" id="{B040BBFF-A471-4D75-94BB-FAB2AFF101A7}"/>
              </a:ext>
            </a:extLst>
          </p:cNvPr>
          <p:cNvSpPr txBox="1"/>
          <p:nvPr/>
        </p:nvSpPr>
        <p:spPr>
          <a:xfrm>
            <a:off x="4905758" y="6113846"/>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20" name="Chart 19">
            <a:extLst>
              <a:ext uri="{FF2B5EF4-FFF2-40B4-BE49-F238E27FC236}">
                <a16:creationId xmlns:a16="http://schemas.microsoft.com/office/drawing/2014/main" id="{D425E5C3-1941-4C82-A4E5-8A1F4D1A69B4}"/>
              </a:ext>
            </a:extLst>
          </p:cNvPr>
          <p:cNvGraphicFramePr/>
          <p:nvPr>
            <p:extLst>
              <p:ext uri="{D42A27DB-BD31-4B8C-83A1-F6EECF244321}">
                <p14:modId xmlns:p14="http://schemas.microsoft.com/office/powerpoint/2010/main" val="1040894604"/>
              </p:ext>
            </p:extLst>
          </p:nvPr>
        </p:nvGraphicFramePr>
        <p:xfrm>
          <a:off x="4598853" y="882809"/>
          <a:ext cx="4136716" cy="23756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21">
            <a:extLst>
              <a:ext uri="{FF2B5EF4-FFF2-40B4-BE49-F238E27FC236}">
                <a16:creationId xmlns:a16="http://schemas.microsoft.com/office/drawing/2014/main" id="{5223DADC-1367-4E02-86EA-F7D765F5DEDA}"/>
              </a:ext>
            </a:extLst>
          </p:cNvPr>
          <p:cNvGraphicFramePr/>
          <p:nvPr>
            <p:extLst>
              <p:ext uri="{D42A27DB-BD31-4B8C-83A1-F6EECF244321}">
                <p14:modId xmlns:p14="http://schemas.microsoft.com/office/powerpoint/2010/main" val="1842913070"/>
              </p:ext>
            </p:extLst>
          </p:nvPr>
        </p:nvGraphicFramePr>
        <p:xfrm>
          <a:off x="4572000" y="3583721"/>
          <a:ext cx="4136716" cy="2448115"/>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2E8B5DBD-0F13-4254-9791-E600B9104282}"/>
              </a:ext>
            </a:extLst>
          </p:cNvPr>
          <p:cNvSpPr txBox="1"/>
          <p:nvPr/>
        </p:nvSpPr>
        <p:spPr>
          <a:xfrm>
            <a:off x="4565090" y="3333743"/>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24" name="TextBox 23">
            <a:extLst>
              <a:ext uri="{FF2B5EF4-FFF2-40B4-BE49-F238E27FC236}">
                <a16:creationId xmlns:a16="http://schemas.microsoft.com/office/drawing/2014/main" id="{9AD5843C-9E31-42DC-8D09-10CAE5E3CD05}"/>
              </a:ext>
            </a:extLst>
          </p:cNvPr>
          <p:cNvSpPr txBox="1"/>
          <p:nvPr/>
        </p:nvSpPr>
        <p:spPr>
          <a:xfrm>
            <a:off x="262128" y="6113845"/>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15" name="Chart 14">
            <a:extLst>
              <a:ext uri="{FF2B5EF4-FFF2-40B4-BE49-F238E27FC236}">
                <a16:creationId xmlns:a16="http://schemas.microsoft.com/office/drawing/2014/main" id="{96230685-5186-46E1-8204-011F45D9D330}"/>
              </a:ext>
            </a:extLst>
          </p:cNvPr>
          <p:cNvGraphicFramePr/>
          <p:nvPr>
            <p:extLst>
              <p:ext uri="{D42A27DB-BD31-4B8C-83A1-F6EECF244321}">
                <p14:modId xmlns:p14="http://schemas.microsoft.com/office/powerpoint/2010/main" val="742120790"/>
              </p:ext>
            </p:extLst>
          </p:nvPr>
        </p:nvGraphicFramePr>
        <p:xfrm>
          <a:off x="262128" y="3584905"/>
          <a:ext cx="4309871" cy="2446931"/>
        </p:xfrm>
        <a:graphic>
          <a:graphicData uri="http://schemas.openxmlformats.org/drawingml/2006/chart">
            <c:chart xmlns:c="http://schemas.openxmlformats.org/drawingml/2006/chart" xmlns:r="http://schemas.openxmlformats.org/officeDocument/2006/relationships" r:id="rId5"/>
          </a:graphicData>
        </a:graphic>
      </p:graphicFrame>
      <p:sp>
        <p:nvSpPr>
          <p:cNvPr id="17" name="TextBox 16">
            <a:extLst>
              <a:ext uri="{FF2B5EF4-FFF2-40B4-BE49-F238E27FC236}">
                <a16:creationId xmlns:a16="http://schemas.microsoft.com/office/drawing/2014/main" id="{2A7A59AA-7774-4CAF-9E39-7FFC43D87F04}"/>
              </a:ext>
            </a:extLst>
          </p:cNvPr>
          <p:cNvSpPr txBox="1"/>
          <p:nvPr/>
        </p:nvSpPr>
        <p:spPr>
          <a:xfrm>
            <a:off x="242310" y="6337745"/>
            <a:ext cx="8410957" cy="230832"/>
          </a:xfrm>
          <a:prstGeom prst="rect">
            <a:avLst/>
          </a:prstGeom>
          <a:noFill/>
        </p:spPr>
        <p:txBody>
          <a:bodyPr wrap="square" rtlCol="0">
            <a:spAutoFit/>
          </a:bodyPr>
          <a:lstStyle/>
          <a:p>
            <a:r>
              <a:rPr lang="en-IN" sz="900" i="1" dirty="0">
                <a:latin typeface="Arial" panose="020B0604020202020204" pitchFamily="34" charset="0"/>
                <a:ea typeface="Verdana" panose="020B0604030504040204" pitchFamily="34" charset="0"/>
                <a:cs typeface="Arial" panose="020B0604020202020204" pitchFamily="34" charset="0"/>
              </a:rPr>
              <a:t>Within Asia except India and China region,  Japan, Malaysia, South Korea and Thailand are key countries are having relativity higher demand  </a:t>
            </a:r>
          </a:p>
        </p:txBody>
      </p:sp>
    </p:spTree>
    <p:extLst>
      <p:ext uri="{BB962C8B-B14F-4D97-AF65-F5344CB8AC3E}">
        <p14:creationId xmlns:p14="http://schemas.microsoft.com/office/powerpoint/2010/main" val="214542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262128"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262128"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Bath Salts For Heat Treatment Sales - HEF Group, Million USD, 2025</a:t>
            </a:r>
          </a:p>
        </p:txBody>
      </p:sp>
      <p:graphicFrame>
        <p:nvGraphicFramePr>
          <p:cNvPr id="11" name="Chart 10">
            <a:extLst>
              <a:ext uri="{FF2B5EF4-FFF2-40B4-BE49-F238E27FC236}">
                <a16:creationId xmlns:a16="http://schemas.microsoft.com/office/drawing/2014/main" id="{95131AC4-A33A-4FED-BA31-529CF0E76BA7}"/>
              </a:ext>
            </a:extLst>
          </p:cNvPr>
          <p:cNvGraphicFramePr/>
          <p:nvPr>
            <p:extLst>
              <p:ext uri="{D42A27DB-BD31-4B8C-83A1-F6EECF244321}">
                <p14:modId xmlns:p14="http://schemas.microsoft.com/office/powerpoint/2010/main" val="1189057153"/>
              </p:ext>
            </p:extLst>
          </p:nvPr>
        </p:nvGraphicFramePr>
        <p:xfrm>
          <a:off x="262129" y="784332"/>
          <a:ext cx="4309872" cy="2375648"/>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7917F8AC-F758-407F-A51D-BC2D13711EF7}"/>
              </a:ext>
            </a:extLst>
          </p:cNvPr>
          <p:cNvSpPr txBox="1"/>
          <p:nvPr/>
        </p:nvSpPr>
        <p:spPr>
          <a:xfrm>
            <a:off x="449580" y="3264584"/>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14" name="TextBox 13">
            <a:extLst>
              <a:ext uri="{FF2B5EF4-FFF2-40B4-BE49-F238E27FC236}">
                <a16:creationId xmlns:a16="http://schemas.microsoft.com/office/drawing/2014/main" id="{B040BBFF-A471-4D75-94BB-FAB2AFF101A7}"/>
              </a:ext>
            </a:extLst>
          </p:cNvPr>
          <p:cNvSpPr txBox="1"/>
          <p:nvPr/>
        </p:nvSpPr>
        <p:spPr>
          <a:xfrm>
            <a:off x="4905758" y="6170113"/>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20" name="Chart 19">
            <a:extLst>
              <a:ext uri="{FF2B5EF4-FFF2-40B4-BE49-F238E27FC236}">
                <a16:creationId xmlns:a16="http://schemas.microsoft.com/office/drawing/2014/main" id="{D425E5C3-1941-4C82-A4E5-8A1F4D1A69B4}"/>
              </a:ext>
            </a:extLst>
          </p:cNvPr>
          <p:cNvGraphicFramePr/>
          <p:nvPr>
            <p:extLst>
              <p:ext uri="{D42A27DB-BD31-4B8C-83A1-F6EECF244321}">
                <p14:modId xmlns:p14="http://schemas.microsoft.com/office/powerpoint/2010/main" val="514030363"/>
              </p:ext>
            </p:extLst>
          </p:nvPr>
        </p:nvGraphicFramePr>
        <p:xfrm>
          <a:off x="4598853" y="784333"/>
          <a:ext cx="4136716" cy="23756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21">
            <a:extLst>
              <a:ext uri="{FF2B5EF4-FFF2-40B4-BE49-F238E27FC236}">
                <a16:creationId xmlns:a16="http://schemas.microsoft.com/office/drawing/2014/main" id="{5223DADC-1367-4E02-86EA-F7D765F5DEDA}"/>
              </a:ext>
            </a:extLst>
          </p:cNvPr>
          <p:cNvGraphicFramePr/>
          <p:nvPr>
            <p:extLst>
              <p:ext uri="{D42A27DB-BD31-4B8C-83A1-F6EECF244321}">
                <p14:modId xmlns:p14="http://schemas.microsoft.com/office/powerpoint/2010/main" val="2116912521"/>
              </p:ext>
            </p:extLst>
          </p:nvPr>
        </p:nvGraphicFramePr>
        <p:xfrm>
          <a:off x="4572000" y="3583720"/>
          <a:ext cx="4136716" cy="2448115"/>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2E8B5DBD-0F13-4254-9791-E600B9104282}"/>
              </a:ext>
            </a:extLst>
          </p:cNvPr>
          <p:cNvSpPr txBox="1"/>
          <p:nvPr/>
        </p:nvSpPr>
        <p:spPr>
          <a:xfrm>
            <a:off x="4466614" y="3263400"/>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24" name="TextBox 23">
            <a:extLst>
              <a:ext uri="{FF2B5EF4-FFF2-40B4-BE49-F238E27FC236}">
                <a16:creationId xmlns:a16="http://schemas.microsoft.com/office/drawing/2014/main" id="{9AD5843C-9E31-42DC-8D09-10CAE5E3CD05}"/>
              </a:ext>
            </a:extLst>
          </p:cNvPr>
          <p:cNvSpPr txBox="1"/>
          <p:nvPr/>
        </p:nvSpPr>
        <p:spPr>
          <a:xfrm>
            <a:off x="262128" y="6170112"/>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15" name="Chart 14">
            <a:extLst>
              <a:ext uri="{FF2B5EF4-FFF2-40B4-BE49-F238E27FC236}">
                <a16:creationId xmlns:a16="http://schemas.microsoft.com/office/drawing/2014/main" id="{96230685-5186-46E1-8204-011F45D9D330}"/>
              </a:ext>
            </a:extLst>
          </p:cNvPr>
          <p:cNvGraphicFramePr/>
          <p:nvPr>
            <p:extLst>
              <p:ext uri="{D42A27DB-BD31-4B8C-83A1-F6EECF244321}">
                <p14:modId xmlns:p14="http://schemas.microsoft.com/office/powerpoint/2010/main" val="2214554889"/>
              </p:ext>
            </p:extLst>
          </p:nvPr>
        </p:nvGraphicFramePr>
        <p:xfrm>
          <a:off x="262128" y="3584904"/>
          <a:ext cx="4309871" cy="2446931"/>
        </p:xfrm>
        <a:graphic>
          <a:graphicData uri="http://schemas.openxmlformats.org/drawingml/2006/chart">
            <c:chart xmlns:c="http://schemas.openxmlformats.org/drawingml/2006/chart" xmlns:r="http://schemas.openxmlformats.org/officeDocument/2006/relationships" r:id="rId5"/>
          </a:graphicData>
        </a:graphic>
      </p:graphicFrame>
      <p:sp>
        <p:nvSpPr>
          <p:cNvPr id="17" name="TextBox 16">
            <a:extLst>
              <a:ext uri="{FF2B5EF4-FFF2-40B4-BE49-F238E27FC236}">
                <a16:creationId xmlns:a16="http://schemas.microsoft.com/office/drawing/2014/main" id="{2A7A59AA-7774-4CAF-9E39-7FFC43D87F04}"/>
              </a:ext>
            </a:extLst>
          </p:cNvPr>
          <p:cNvSpPr txBox="1"/>
          <p:nvPr/>
        </p:nvSpPr>
        <p:spPr>
          <a:xfrm>
            <a:off x="261135" y="6389662"/>
            <a:ext cx="8410957" cy="230832"/>
          </a:xfrm>
          <a:prstGeom prst="rect">
            <a:avLst/>
          </a:prstGeom>
          <a:noFill/>
        </p:spPr>
        <p:txBody>
          <a:bodyPr wrap="square" rtlCol="0">
            <a:spAutoFit/>
          </a:bodyPr>
          <a:lstStyle/>
          <a:p>
            <a:r>
              <a:rPr lang="en-IN" sz="900" i="1" dirty="0">
                <a:latin typeface="Arial" panose="020B0604020202020204" pitchFamily="34" charset="0"/>
                <a:ea typeface="Verdana" panose="020B0604030504040204" pitchFamily="34" charset="0"/>
                <a:cs typeface="Arial" panose="020B0604020202020204" pitchFamily="34" charset="0"/>
              </a:rPr>
              <a:t>Within Asia except India and China region,  Japan, Malaysia, South Korea and Thailand are key countries are having relativity higher demand  </a:t>
            </a:r>
          </a:p>
        </p:txBody>
      </p:sp>
    </p:spTree>
    <p:extLst>
      <p:ext uri="{BB962C8B-B14F-4D97-AF65-F5344CB8AC3E}">
        <p14:creationId xmlns:p14="http://schemas.microsoft.com/office/powerpoint/2010/main" val="3657957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2E2775-368D-45EE-8D60-596D81B9CF2D}"/>
              </a:ext>
            </a:extLst>
          </p:cNvPr>
          <p:cNvSpPr/>
          <p:nvPr/>
        </p:nvSpPr>
        <p:spPr>
          <a:xfrm>
            <a:off x="145774" y="801659"/>
            <a:ext cx="8736099" cy="5373854"/>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9581A1D-7913-4FFB-9433-CBCE243D0CE1}"/>
              </a:ext>
            </a:extLst>
          </p:cNvPr>
          <p:cNvSpPr/>
          <p:nvPr/>
        </p:nvSpPr>
        <p:spPr>
          <a:xfrm>
            <a:off x="262128"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262128"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Furnace Details</a:t>
            </a:r>
          </a:p>
        </p:txBody>
      </p:sp>
      <p:sp>
        <p:nvSpPr>
          <p:cNvPr id="26" name="TextBox 25">
            <a:extLst>
              <a:ext uri="{FF2B5EF4-FFF2-40B4-BE49-F238E27FC236}">
                <a16:creationId xmlns:a16="http://schemas.microsoft.com/office/drawing/2014/main" id="{149FA176-E420-47E3-B871-2B71A881F811}"/>
              </a:ext>
            </a:extLst>
          </p:cNvPr>
          <p:cNvSpPr txBox="1"/>
          <p:nvPr/>
        </p:nvSpPr>
        <p:spPr>
          <a:xfrm>
            <a:off x="4784383" y="6392569"/>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a:t>
            </a:r>
          </a:p>
        </p:txBody>
      </p:sp>
      <p:graphicFrame>
        <p:nvGraphicFramePr>
          <p:cNvPr id="2" name="Table 1">
            <a:extLst>
              <a:ext uri="{FF2B5EF4-FFF2-40B4-BE49-F238E27FC236}">
                <a16:creationId xmlns:a16="http://schemas.microsoft.com/office/drawing/2014/main" id="{353EBA1F-BACE-4B24-8C56-53FF47275CA2}"/>
              </a:ext>
            </a:extLst>
          </p:cNvPr>
          <p:cNvGraphicFramePr>
            <a:graphicFrameLocks noGrp="1"/>
          </p:cNvGraphicFramePr>
          <p:nvPr>
            <p:extLst>
              <p:ext uri="{D42A27DB-BD31-4B8C-83A1-F6EECF244321}">
                <p14:modId xmlns:p14="http://schemas.microsoft.com/office/powerpoint/2010/main" val="2811971505"/>
              </p:ext>
            </p:extLst>
          </p:nvPr>
        </p:nvGraphicFramePr>
        <p:xfrm>
          <a:off x="329846" y="1000292"/>
          <a:ext cx="8484312" cy="2283131"/>
        </p:xfrm>
        <a:graphic>
          <a:graphicData uri="http://schemas.openxmlformats.org/drawingml/2006/table">
            <a:tbl>
              <a:tblPr>
                <a:tableStyleId>{2D5ABB26-0587-4C30-8999-92F81FD0307C}</a:tableStyleId>
              </a:tblPr>
              <a:tblGrid>
                <a:gridCol w="1263325">
                  <a:extLst>
                    <a:ext uri="{9D8B030D-6E8A-4147-A177-3AD203B41FA5}">
                      <a16:colId xmlns:a16="http://schemas.microsoft.com/office/drawing/2014/main" val="2682856778"/>
                    </a:ext>
                  </a:extLst>
                </a:gridCol>
                <a:gridCol w="1325889">
                  <a:extLst>
                    <a:ext uri="{9D8B030D-6E8A-4147-A177-3AD203B41FA5}">
                      <a16:colId xmlns:a16="http://schemas.microsoft.com/office/drawing/2014/main" val="1163422394"/>
                    </a:ext>
                  </a:extLst>
                </a:gridCol>
                <a:gridCol w="619944">
                  <a:extLst>
                    <a:ext uri="{9D8B030D-6E8A-4147-A177-3AD203B41FA5}">
                      <a16:colId xmlns:a16="http://schemas.microsoft.com/office/drawing/2014/main" val="3883231054"/>
                    </a:ext>
                  </a:extLst>
                </a:gridCol>
                <a:gridCol w="619944">
                  <a:extLst>
                    <a:ext uri="{9D8B030D-6E8A-4147-A177-3AD203B41FA5}">
                      <a16:colId xmlns:a16="http://schemas.microsoft.com/office/drawing/2014/main" val="4198218418"/>
                    </a:ext>
                  </a:extLst>
                </a:gridCol>
                <a:gridCol w="619944">
                  <a:extLst>
                    <a:ext uri="{9D8B030D-6E8A-4147-A177-3AD203B41FA5}">
                      <a16:colId xmlns:a16="http://schemas.microsoft.com/office/drawing/2014/main" val="1602349196"/>
                    </a:ext>
                  </a:extLst>
                </a:gridCol>
                <a:gridCol w="1555490">
                  <a:extLst>
                    <a:ext uri="{9D8B030D-6E8A-4147-A177-3AD203B41FA5}">
                      <a16:colId xmlns:a16="http://schemas.microsoft.com/office/drawing/2014/main" val="738641117"/>
                    </a:ext>
                  </a:extLst>
                </a:gridCol>
                <a:gridCol w="619944">
                  <a:extLst>
                    <a:ext uri="{9D8B030D-6E8A-4147-A177-3AD203B41FA5}">
                      <a16:colId xmlns:a16="http://schemas.microsoft.com/office/drawing/2014/main" val="3019756179"/>
                    </a:ext>
                  </a:extLst>
                </a:gridCol>
                <a:gridCol w="619944">
                  <a:extLst>
                    <a:ext uri="{9D8B030D-6E8A-4147-A177-3AD203B41FA5}">
                      <a16:colId xmlns:a16="http://schemas.microsoft.com/office/drawing/2014/main" val="4167528715"/>
                    </a:ext>
                  </a:extLst>
                </a:gridCol>
                <a:gridCol w="619944">
                  <a:extLst>
                    <a:ext uri="{9D8B030D-6E8A-4147-A177-3AD203B41FA5}">
                      <a16:colId xmlns:a16="http://schemas.microsoft.com/office/drawing/2014/main" val="4165569496"/>
                    </a:ext>
                  </a:extLst>
                </a:gridCol>
                <a:gridCol w="619944">
                  <a:extLst>
                    <a:ext uri="{9D8B030D-6E8A-4147-A177-3AD203B41FA5}">
                      <a16:colId xmlns:a16="http://schemas.microsoft.com/office/drawing/2014/main" val="2020033262"/>
                    </a:ext>
                  </a:extLst>
                </a:gridCol>
              </a:tblGrid>
              <a:tr h="417690">
                <a:tc rowSpan="2">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Treatments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gridSpan="9">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Number Of Furnaces</a:t>
                      </a:r>
                    </a:p>
                  </a:txBody>
                  <a:tcPr marL="0" marR="0" marT="0" marB="0" anchor="ctr">
                    <a:solidFill>
                      <a:schemeClr val="accent5">
                        <a:lumMod val="50000"/>
                      </a:schemeClr>
                    </a:solidFill>
                  </a:tcPr>
                </a:tc>
                <a:tc hMerge="1">
                  <a:txBody>
                    <a:bodyPr/>
                    <a:lstStyle/>
                    <a:p>
                      <a:pPr algn="ctr" fontAlgn="ct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50000"/>
                      </a:schemeClr>
                    </a:solidFill>
                  </a:tcPr>
                </a:tc>
                <a:tc hMerge="1">
                  <a:txBody>
                    <a:bodyPr/>
                    <a:lstStyle/>
                    <a:p>
                      <a:pPr algn="ctr" fontAlgn="ct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50000"/>
                      </a:schemeClr>
                    </a:solidFill>
                  </a:tcPr>
                </a:tc>
                <a:tc hMerge="1">
                  <a:txBody>
                    <a:bodyPr/>
                    <a:lstStyle/>
                    <a:p>
                      <a:pPr algn="ctr" fontAlgn="ct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50000"/>
                      </a:schemeClr>
                    </a:solidFill>
                  </a:tcPr>
                </a:tc>
                <a:tc hMerge="1">
                  <a:txBody>
                    <a:bodyPr/>
                    <a:lstStyle/>
                    <a:p>
                      <a:pPr algn="ctr" fontAlgn="ct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50000"/>
                      </a:schemeClr>
                    </a:solidFill>
                  </a:tcPr>
                </a:tc>
                <a:tc hMerge="1">
                  <a:txBody>
                    <a:bodyPr/>
                    <a:lstStyle/>
                    <a:p>
                      <a:pPr algn="ctr" fontAlgn="ct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50000"/>
                      </a:schemeClr>
                    </a:solidFill>
                  </a:tcPr>
                </a:tc>
                <a:tc hMerge="1">
                  <a:txBody>
                    <a:bodyPr/>
                    <a:lstStyle/>
                    <a:p>
                      <a:pPr algn="ctr" fontAlgn="ct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50000"/>
                      </a:schemeClr>
                    </a:solidFill>
                  </a:tcPr>
                </a:tc>
                <a:tc hMerge="1">
                  <a:txBody>
                    <a:bodyPr/>
                    <a:lstStyle/>
                    <a:p>
                      <a:pPr algn="ctr" fontAlgn="ct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50000"/>
                      </a:schemeClr>
                    </a:solidFill>
                  </a:tcPr>
                </a:tc>
                <a:tc hMerge="1">
                  <a:txBody>
                    <a:bodyPr/>
                    <a:lstStyle/>
                    <a:p>
                      <a:pPr algn="ctr" fontAlgn="ct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50000"/>
                      </a:schemeClr>
                    </a:solidFill>
                  </a:tcPr>
                </a:tc>
                <a:extLst>
                  <a:ext uri="{0D108BD9-81ED-4DB2-BD59-A6C34878D82A}">
                    <a16:rowId xmlns:a16="http://schemas.microsoft.com/office/drawing/2014/main" val="2121817854"/>
                  </a:ext>
                </a:extLst>
              </a:tr>
              <a:tr h="813354">
                <a:tc vMerge="1">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Treatments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Global</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North America</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Asia</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Europe</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APAC - China - India</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South America</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China</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India</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Others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extLst>
                  <a:ext uri="{0D108BD9-81ED-4DB2-BD59-A6C34878D82A}">
                    <a16:rowId xmlns:a16="http://schemas.microsoft.com/office/drawing/2014/main" val="1306849013"/>
                  </a:ext>
                </a:extLst>
              </a:tr>
              <a:tr h="543339">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813109468"/>
                  </a:ext>
                </a:extLst>
              </a:tr>
              <a:tr h="508748">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Vaccum Deposition</a:t>
                      </a:r>
                      <a:endParaRPr lang="en-US" sz="10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268639367"/>
                  </a:ext>
                </a:extLst>
              </a:tr>
            </a:tbl>
          </a:graphicData>
        </a:graphic>
      </p:graphicFrame>
      <p:graphicFrame>
        <p:nvGraphicFramePr>
          <p:cNvPr id="3" name="Table 2">
            <a:extLst>
              <a:ext uri="{FF2B5EF4-FFF2-40B4-BE49-F238E27FC236}">
                <a16:creationId xmlns:a16="http://schemas.microsoft.com/office/drawing/2014/main" id="{449C6D1F-86B1-48E8-B807-3264A84335C1}"/>
              </a:ext>
            </a:extLst>
          </p:cNvPr>
          <p:cNvGraphicFramePr>
            <a:graphicFrameLocks noGrp="1"/>
          </p:cNvGraphicFramePr>
          <p:nvPr>
            <p:extLst>
              <p:ext uri="{D42A27DB-BD31-4B8C-83A1-F6EECF244321}">
                <p14:modId xmlns:p14="http://schemas.microsoft.com/office/powerpoint/2010/main" val="126354440"/>
              </p:ext>
            </p:extLst>
          </p:nvPr>
        </p:nvGraphicFramePr>
        <p:xfrm>
          <a:off x="329845" y="3774401"/>
          <a:ext cx="8484312" cy="1979284"/>
        </p:xfrm>
        <a:graphic>
          <a:graphicData uri="http://schemas.openxmlformats.org/drawingml/2006/table">
            <a:tbl>
              <a:tblPr>
                <a:tableStyleId>{2D5ABB26-0587-4C30-8999-92F81FD0307C}</a:tableStyleId>
              </a:tblPr>
              <a:tblGrid>
                <a:gridCol w="1224144">
                  <a:extLst>
                    <a:ext uri="{9D8B030D-6E8A-4147-A177-3AD203B41FA5}">
                      <a16:colId xmlns:a16="http://schemas.microsoft.com/office/drawing/2014/main" val="834513745"/>
                    </a:ext>
                  </a:extLst>
                </a:gridCol>
                <a:gridCol w="938298">
                  <a:extLst>
                    <a:ext uri="{9D8B030D-6E8A-4147-A177-3AD203B41FA5}">
                      <a16:colId xmlns:a16="http://schemas.microsoft.com/office/drawing/2014/main" val="359935785"/>
                    </a:ext>
                  </a:extLst>
                </a:gridCol>
                <a:gridCol w="938298">
                  <a:extLst>
                    <a:ext uri="{9D8B030D-6E8A-4147-A177-3AD203B41FA5}">
                      <a16:colId xmlns:a16="http://schemas.microsoft.com/office/drawing/2014/main" val="3934864106"/>
                    </a:ext>
                  </a:extLst>
                </a:gridCol>
                <a:gridCol w="675256">
                  <a:extLst>
                    <a:ext uri="{9D8B030D-6E8A-4147-A177-3AD203B41FA5}">
                      <a16:colId xmlns:a16="http://schemas.microsoft.com/office/drawing/2014/main" val="3851159393"/>
                    </a:ext>
                  </a:extLst>
                </a:gridCol>
                <a:gridCol w="572865">
                  <a:extLst>
                    <a:ext uri="{9D8B030D-6E8A-4147-A177-3AD203B41FA5}">
                      <a16:colId xmlns:a16="http://schemas.microsoft.com/office/drawing/2014/main" val="1669986158"/>
                    </a:ext>
                  </a:extLst>
                </a:gridCol>
                <a:gridCol w="626708">
                  <a:extLst>
                    <a:ext uri="{9D8B030D-6E8A-4147-A177-3AD203B41FA5}">
                      <a16:colId xmlns:a16="http://schemas.microsoft.com/office/drawing/2014/main" val="3236409506"/>
                    </a:ext>
                  </a:extLst>
                </a:gridCol>
                <a:gridCol w="606406">
                  <a:extLst>
                    <a:ext uri="{9D8B030D-6E8A-4147-A177-3AD203B41FA5}">
                      <a16:colId xmlns:a16="http://schemas.microsoft.com/office/drawing/2014/main" val="2488415222"/>
                    </a:ext>
                  </a:extLst>
                </a:gridCol>
                <a:gridCol w="1382289">
                  <a:extLst>
                    <a:ext uri="{9D8B030D-6E8A-4147-A177-3AD203B41FA5}">
                      <a16:colId xmlns:a16="http://schemas.microsoft.com/office/drawing/2014/main" val="3419024743"/>
                    </a:ext>
                  </a:extLst>
                </a:gridCol>
                <a:gridCol w="948890">
                  <a:extLst>
                    <a:ext uri="{9D8B030D-6E8A-4147-A177-3AD203B41FA5}">
                      <a16:colId xmlns:a16="http://schemas.microsoft.com/office/drawing/2014/main" val="3308618804"/>
                    </a:ext>
                  </a:extLst>
                </a:gridCol>
                <a:gridCol w="571158">
                  <a:extLst>
                    <a:ext uri="{9D8B030D-6E8A-4147-A177-3AD203B41FA5}">
                      <a16:colId xmlns:a16="http://schemas.microsoft.com/office/drawing/2014/main" val="3524184141"/>
                    </a:ext>
                  </a:extLst>
                </a:gridCol>
              </a:tblGrid>
              <a:tr h="584172">
                <a:tc rowSpan="2">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Treatments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gridSpan="9">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Number Of Factories</a:t>
                      </a:r>
                    </a:p>
                  </a:txBody>
                  <a:tcPr marL="0" marR="0" marT="0" marB="0" anchor="ctr">
                    <a:solidFill>
                      <a:schemeClr val="accent5">
                        <a:lumMod val="50000"/>
                      </a:schemeClr>
                    </a:solidFill>
                  </a:tcPr>
                </a:tc>
                <a:tc hMerge="1">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Number Of Factories</a:t>
                      </a:r>
                    </a:p>
                  </a:txBody>
                  <a:tcPr marL="0" marR="0" marT="0" marB="0" anchor="ctr">
                    <a:solidFill>
                      <a:schemeClr val="accent5">
                        <a:lumMod val="50000"/>
                      </a:schemeClr>
                    </a:solidFill>
                  </a:tcPr>
                </a:tc>
                <a:tc hMerge="1">
                  <a:txBody>
                    <a:bodyPr/>
                    <a:lstStyle/>
                    <a:p>
                      <a:pPr algn="ctr" fontAlgn="ct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50000"/>
                      </a:schemeClr>
                    </a:solidFill>
                  </a:tcPr>
                </a:tc>
                <a:tc hMerge="1">
                  <a:txBody>
                    <a:bodyPr/>
                    <a:lstStyle/>
                    <a:p>
                      <a:pPr algn="ctr" fontAlgn="ct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50000"/>
                      </a:schemeClr>
                    </a:solidFill>
                  </a:tcPr>
                </a:tc>
                <a:tc hMerge="1">
                  <a:txBody>
                    <a:bodyPr/>
                    <a:lstStyle/>
                    <a:p>
                      <a:pPr algn="ctr" fontAlgn="ct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50000"/>
                      </a:schemeClr>
                    </a:solidFill>
                  </a:tcPr>
                </a:tc>
                <a:tc hMerge="1">
                  <a:txBody>
                    <a:bodyPr/>
                    <a:lstStyle/>
                    <a:p>
                      <a:pPr algn="ctr" fontAlgn="ct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50000"/>
                      </a:schemeClr>
                    </a:solidFill>
                  </a:tcPr>
                </a:tc>
                <a:tc hMerge="1">
                  <a:txBody>
                    <a:bodyPr/>
                    <a:lstStyle/>
                    <a:p>
                      <a:pPr algn="ctr" fontAlgn="ct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50000"/>
                      </a:schemeClr>
                    </a:solidFill>
                  </a:tcPr>
                </a:tc>
                <a:tc hMerge="1">
                  <a:txBody>
                    <a:bodyPr/>
                    <a:lstStyle/>
                    <a:p>
                      <a:pPr algn="ctr" fontAlgn="ct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50000"/>
                      </a:schemeClr>
                    </a:solidFill>
                  </a:tcPr>
                </a:tc>
                <a:tc hMerge="1">
                  <a:txBody>
                    <a:bodyPr/>
                    <a:lstStyle/>
                    <a:p>
                      <a:pPr algn="ctr" fontAlgn="ct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1">
                        <a:lumMod val="50000"/>
                      </a:schemeClr>
                    </a:solidFill>
                  </a:tcPr>
                </a:tc>
                <a:extLst>
                  <a:ext uri="{0D108BD9-81ED-4DB2-BD59-A6C34878D82A}">
                    <a16:rowId xmlns:a16="http://schemas.microsoft.com/office/drawing/2014/main" val="4111854527"/>
                  </a:ext>
                </a:extLst>
              </a:tr>
              <a:tr h="826526">
                <a:tc vMerge="1">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Treatments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Global</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North America</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Asia</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Europe</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APAC - China - India</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South America</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China</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India</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Others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extLst>
                  <a:ext uri="{0D108BD9-81ED-4DB2-BD59-A6C34878D82A}">
                    <a16:rowId xmlns:a16="http://schemas.microsoft.com/office/drawing/2014/main" val="3344961853"/>
                  </a:ext>
                </a:extLst>
              </a:tr>
              <a:tr h="284293">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020913052"/>
                  </a:ext>
                </a:extLst>
              </a:tr>
              <a:tr h="284293">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Vaccum Deposition</a:t>
                      </a:r>
                      <a:endParaRPr lang="en-US" sz="10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118137996"/>
                  </a:ext>
                </a:extLst>
              </a:tr>
            </a:tbl>
          </a:graphicData>
        </a:graphic>
      </p:graphicFrame>
      <p:sp>
        <p:nvSpPr>
          <p:cNvPr id="9" name="TextBox 8">
            <a:extLst>
              <a:ext uri="{FF2B5EF4-FFF2-40B4-BE49-F238E27FC236}">
                <a16:creationId xmlns:a16="http://schemas.microsoft.com/office/drawing/2014/main" id="{E7D5283E-E047-4459-AA8A-F22A16F41D11}"/>
              </a:ext>
            </a:extLst>
          </p:cNvPr>
          <p:cNvSpPr txBox="1"/>
          <p:nvPr/>
        </p:nvSpPr>
        <p:spPr>
          <a:xfrm>
            <a:off x="242310" y="6242703"/>
            <a:ext cx="8410957" cy="230832"/>
          </a:xfrm>
          <a:prstGeom prst="rect">
            <a:avLst/>
          </a:prstGeom>
          <a:noFill/>
        </p:spPr>
        <p:txBody>
          <a:bodyPr wrap="square" rtlCol="0">
            <a:spAutoFit/>
          </a:bodyPr>
          <a:lstStyle/>
          <a:p>
            <a:r>
              <a:rPr lang="en-IN" sz="900" i="1" dirty="0">
                <a:latin typeface="Arial" panose="020B0604020202020204" pitchFamily="34" charset="0"/>
                <a:ea typeface="Verdana" panose="020B0604030504040204" pitchFamily="34" charset="0"/>
                <a:cs typeface="Arial" panose="020B0604020202020204" pitchFamily="34" charset="0"/>
              </a:rPr>
              <a:t>Within Asia except India and China region,  Japan, Malaysia, South Korea and Thailand are key countries are having relativity higher demand  </a:t>
            </a:r>
          </a:p>
        </p:txBody>
      </p:sp>
    </p:spTree>
    <p:extLst>
      <p:ext uri="{BB962C8B-B14F-4D97-AF65-F5344CB8AC3E}">
        <p14:creationId xmlns:p14="http://schemas.microsoft.com/office/powerpoint/2010/main" val="513708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408432" y="210066"/>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408432" y="255786"/>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Nitriding Business</a:t>
            </a:r>
          </a:p>
        </p:txBody>
      </p:sp>
      <p:sp>
        <p:nvSpPr>
          <p:cNvPr id="20" name="TextBox 19">
            <a:extLst>
              <a:ext uri="{FF2B5EF4-FFF2-40B4-BE49-F238E27FC236}">
                <a16:creationId xmlns:a16="http://schemas.microsoft.com/office/drawing/2014/main" id="{8F5C6271-CD34-4C47-8F9A-FEB2D292DE4D}"/>
              </a:ext>
            </a:extLst>
          </p:cNvPr>
          <p:cNvSpPr txBox="1"/>
          <p:nvPr/>
        </p:nvSpPr>
        <p:spPr>
          <a:xfrm>
            <a:off x="4524795" y="5651264"/>
            <a:ext cx="4359224"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a:t>
            </a:r>
          </a:p>
        </p:txBody>
      </p:sp>
      <p:graphicFrame>
        <p:nvGraphicFramePr>
          <p:cNvPr id="2" name="Table 3">
            <a:extLst>
              <a:ext uri="{FF2B5EF4-FFF2-40B4-BE49-F238E27FC236}">
                <a16:creationId xmlns:a16="http://schemas.microsoft.com/office/drawing/2014/main" id="{45F3FD75-BB5F-4D3F-8F01-21059A8AAFF0}"/>
              </a:ext>
            </a:extLst>
          </p:cNvPr>
          <p:cNvGraphicFramePr>
            <a:graphicFrameLocks noGrp="1"/>
          </p:cNvGraphicFramePr>
          <p:nvPr>
            <p:extLst>
              <p:ext uri="{D42A27DB-BD31-4B8C-83A1-F6EECF244321}">
                <p14:modId xmlns:p14="http://schemas.microsoft.com/office/powerpoint/2010/main" val="1559885295"/>
              </p:ext>
            </p:extLst>
          </p:nvPr>
        </p:nvGraphicFramePr>
        <p:xfrm>
          <a:off x="408432" y="919432"/>
          <a:ext cx="8475588" cy="2070055"/>
        </p:xfrm>
        <a:graphic>
          <a:graphicData uri="http://schemas.openxmlformats.org/drawingml/2006/table">
            <a:tbl>
              <a:tblPr firstRow="1" bandRow="1">
                <a:tableStyleId>{2D5ABB26-0587-4C30-8999-92F81FD0307C}</a:tableStyleId>
              </a:tblPr>
              <a:tblGrid>
                <a:gridCol w="2387164">
                  <a:extLst>
                    <a:ext uri="{9D8B030D-6E8A-4147-A177-3AD203B41FA5}">
                      <a16:colId xmlns:a16="http://schemas.microsoft.com/office/drawing/2014/main" val="3530604169"/>
                    </a:ext>
                  </a:extLst>
                </a:gridCol>
                <a:gridCol w="3008356">
                  <a:extLst>
                    <a:ext uri="{9D8B030D-6E8A-4147-A177-3AD203B41FA5}">
                      <a16:colId xmlns:a16="http://schemas.microsoft.com/office/drawing/2014/main" val="2634424614"/>
                    </a:ext>
                  </a:extLst>
                </a:gridCol>
                <a:gridCol w="3080068">
                  <a:extLst>
                    <a:ext uri="{9D8B030D-6E8A-4147-A177-3AD203B41FA5}">
                      <a16:colId xmlns:a16="http://schemas.microsoft.com/office/drawing/2014/main" val="2867992078"/>
                    </a:ext>
                  </a:extLst>
                </a:gridCol>
              </a:tblGrid>
              <a:tr h="440526">
                <a:tc>
                  <a:txBody>
                    <a:bodyP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Key Customers</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Typical Order Unit Price ($/unit)</a:t>
                      </a:r>
                    </a:p>
                    <a:p>
                      <a:pPr algn="ctr"/>
                      <a:r>
                        <a:rPr lang="en-US" sz="1200" b="1" dirty="0">
                          <a:latin typeface="Verdana" panose="020B0604030504040204" pitchFamily="34" charset="0"/>
                          <a:ea typeface="Verdana" panose="020B0604030504040204" pitchFamily="34" charset="0"/>
                          <a:cs typeface="Verdana" panose="020B0604030504040204" pitchFamily="34" charset="0"/>
                        </a:rPr>
                        <a:t>Average Weight: 50 kgs</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Typical Order Quantity (kg/year)</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900636031"/>
                  </a:ext>
                </a:extLst>
              </a:tr>
              <a:tr h="3225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General Motors</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t"/>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lnTlToBr w="12700" cmpd="sng">
                      <a:noFill/>
                      <a:prstDash val="solid"/>
                    </a:lnTlToBr>
                    <a:lnBlToTr w="12700" cmpd="sng">
                      <a:noFill/>
                      <a:prstDash val="solid"/>
                    </a:lnBlToTr>
                  </a:tcP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32884923"/>
                  </a:ext>
                </a:extLst>
              </a:tr>
              <a:tr h="3225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Ford Motors</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t"/>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lnTlToBr w="12700" cmpd="sng">
                      <a:noFill/>
                      <a:prstDash val="solid"/>
                    </a:lnTlToBr>
                    <a:lnBlToTr w="12700" cmpd="sng">
                      <a:noFill/>
                      <a:prstDash val="solid"/>
                    </a:lnBlToTr>
                  </a:tcP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85692669"/>
                  </a:ext>
                </a:extLst>
              </a:tr>
              <a:tr h="3225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Toyota</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t"/>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lnTlToBr w="12700" cmpd="sng">
                      <a:noFill/>
                      <a:prstDash val="solid"/>
                    </a:lnTlToBr>
                    <a:lnBlToTr w="12700" cmpd="sng">
                      <a:noFill/>
                      <a:prstDash val="solid"/>
                    </a:lnBlToTr>
                  </a:tcP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23001746"/>
                  </a:ext>
                </a:extLst>
              </a:tr>
              <a:tr h="3225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Hyundai Motors</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t"/>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a:noFill/>
                    </a:lnB>
                    <a:lnTlToBr w="12700" cmpd="sng">
                      <a:noFill/>
                      <a:prstDash val="solid"/>
                    </a:lnTlToBr>
                    <a:lnBlToTr w="12700" cmpd="sng">
                      <a:noFill/>
                      <a:prstDash val="solid"/>
                    </a:lnBlToTr>
                  </a:tcP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44603699"/>
                  </a:ext>
                </a:extLst>
              </a:tr>
              <a:tr h="3225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Tata Motors</a:t>
                      </a:r>
                    </a:p>
                  </a:txBody>
                  <a:tcPr marL="0" marR="0" marT="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14615253"/>
                  </a:ext>
                </a:extLst>
              </a:tr>
            </a:tbl>
          </a:graphicData>
        </a:graphic>
      </p:graphicFrame>
      <p:sp>
        <p:nvSpPr>
          <p:cNvPr id="8" name="TextBox 7">
            <a:extLst>
              <a:ext uri="{FF2B5EF4-FFF2-40B4-BE49-F238E27FC236}">
                <a16:creationId xmlns:a16="http://schemas.microsoft.com/office/drawing/2014/main" id="{1FCF5376-DBB0-4153-B711-7DBB96403970}"/>
              </a:ext>
            </a:extLst>
          </p:cNvPr>
          <p:cNvSpPr txBox="1"/>
          <p:nvPr/>
        </p:nvSpPr>
        <p:spPr>
          <a:xfrm>
            <a:off x="460190" y="4414105"/>
            <a:ext cx="8423829" cy="1015663"/>
          </a:xfrm>
          <a:prstGeom prst="rect">
            <a:avLst/>
          </a:prstGeom>
          <a:noFill/>
        </p:spPr>
        <p:txBody>
          <a:bodyPr wrap="square" numCol="2" rtlCol="0">
            <a:spAutoFit/>
          </a:bodyPr>
          <a:lstStyle/>
          <a:p>
            <a:pPr marL="0" indent="0" algn="l" rtl="0" eaLnBrk="1" fontAlgn="ctr" latinLnBrk="0" hangingPunct="1">
              <a:lnSpc>
                <a:spcPct val="150000"/>
              </a:lnSpc>
              <a:spcBef>
                <a:spcPts val="0"/>
              </a:spcBef>
              <a:spcAft>
                <a:spcPts val="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XXX</a:t>
            </a:r>
          </a:p>
          <a:p>
            <a:pPr marL="0" indent="0" algn="l" rtl="0" eaLnBrk="1" fontAlgn="ctr" latinLnBrk="0" hangingPunct="1">
              <a:lnSpc>
                <a:spcPct val="150000"/>
              </a:lnSpc>
              <a:spcBef>
                <a:spcPts val="0"/>
              </a:spcBef>
              <a:spcAft>
                <a:spcPts val="0"/>
              </a:spcAft>
            </a:pPr>
            <a:r>
              <a:rPr lang="en-US" sz="1000" b="0" i="0" dirty="0">
                <a:latin typeface="Verdana" panose="020B0604030504040204" pitchFamily="34" charset="0"/>
                <a:ea typeface="Verdana" panose="020B0604030504040204" pitchFamily="34" charset="0"/>
              </a:rPr>
              <a:t>XXX</a:t>
            </a:r>
          </a:p>
          <a:p>
            <a:pPr marL="0" indent="0" algn="l" rtl="0" eaLnBrk="1" fontAlgn="ctr" latinLnBrk="0" hangingPunct="1">
              <a:lnSpc>
                <a:spcPct val="150000"/>
              </a:lnSpc>
              <a:spcBef>
                <a:spcPts val="0"/>
              </a:spcBef>
              <a:spcAft>
                <a:spcPts val="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XXX</a:t>
            </a:r>
          </a:p>
          <a:p>
            <a:pPr marL="0" indent="0" algn="l" rtl="0" eaLnBrk="1" fontAlgn="ctr" latinLnBrk="0" hangingPunct="1">
              <a:lnSpc>
                <a:spcPct val="150000"/>
              </a:lnSpc>
              <a:spcBef>
                <a:spcPts val="0"/>
              </a:spcBef>
              <a:spcAft>
                <a:spcPts val="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XXX</a:t>
            </a:r>
            <a:endParaRPr lang="en-US" sz="1000" dirty="0">
              <a:latin typeface="Verdana" panose="020B0604030504040204" pitchFamily="34" charset="0"/>
              <a:ea typeface="Verdana" panose="020B0604030504040204" pitchFamily="34" charset="0"/>
              <a:cs typeface="Verdana" panose="020B0604030504040204" pitchFamily="34" charset="0"/>
            </a:endParaRPr>
          </a:p>
          <a:p>
            <a:pPr marL="0" indent="0" algn="l" rtl="0" eaLnBrk="1" fontAlgn="ctr" latinLnBrk="0" hangingPunct="1">
              <a:lnSpc>
                <a:spcPct val="150000"/>
              </a:lnSpc>
              <a:spcBef>
                <a:spcPts val="0"/>
              </a:spcBef>
              <a:spcAft>
                <a:spcPts val="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XXX</a:t>
            </a:r>
          </a:p>
          <a:p>
            <a:pPr marL="0" indent="0" algn="l" rtl="0" eaLnBrk="1" fontAlgn="ctr" latinLnBrk="0" hangingPunct="1">
              <a:lnSpc>
                <a:spcPct val="150000"/>
              </a:lnSpc>
              <a:spcBef>
                <a:spcPts val="0"/>
              </a:spcBef>
              <a:spcAft>
                <a:spcPts val="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XXX</a:t>
            </a:r>
            <a:endParaRPr lang="en-US" sz="1000" dirty="0">
              <a:latin typeface="Verdana" panose="020B0604030504040204" pitchFamily="34" charset="0"/>
              <a:ea typeface="Verdana" panose="020B0604030504040204" pitchFamily="34" charset="0"/>
              <a:cs typeface="Verdana" panose="020B0604030504040204" pitchFamily="34" charset="0"/>
            </a:endParaRPr>
          </a:p>
          <a:p>
            <a:pPr marL="0" indent="0" algn="l" rtl="0" eaLnBrk="1" fontAlgn="ctr" latinLnBrk="0" hangingPunct="1">
              <a:lnSpc>
                <a:spcPct val="150000"/>
              </a:lnSpc>
              <a:spcBef>
                <a:spcPts val="0"/>
              </a:spcBef>
              <a:spcAft>
                <a:spcPts val="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XXX</a:t>
            </a:r>
          </a:p>
          <a:p>
            <a:pPr marL="0" indent="0" algn="l" rtl="0" eaLnBrk="1" fontAlgn="ctr" latinLnBrk="0" hangingPunct="1">
              <a:lnSpc>
                <a:spcPct val="150000"/>
              </a:lnSpc>
              <a:spcBef>
                <a:spcPts val="0"/>
              </a:spcBef>
              <a:spcAft>
                <a:spcPts val="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XXX</a:t>
            </a:r>
            <a:endParaRPr lang="en-IN" sz="1000" b="0" i="0" u="none" strike="noStrike" dirty="0">
              <a:effectLst/>
              <a:latin typeface="Verdana" panose="020B0604030504040204" pitchFamily="34" charset="0"/>
              <a:ea typeface="Verdana" panose="020B0604030504040204" pitchFamily="34" charset="0"/>
            </a:endParaRPr>
          </a:p>
        </p:txBody>
      </p:sp>
      <p:graphicFrame>
        <p:nvGraphicFramePr>
          <p:cNvPr id="9" name="Table 4">
            <a:extLst>
              <a:ext uri="{FF2B5EF4-FFF2-40B4-BE49-F238E27FC236}">
                <a16:creationId xmlns:a16="http://schemas.microsoft.com/office/drawing/2014/main" id="{F891C79B-3B29-49C3-9CBE-17F7618AC41C}"/>
              </a:ext>
            </a:extLst>
          </p:cNvPr>
          <p:cNvGraphicFramePr>
            <a:graphicFrameLocks noGrp="1"/>
          </p:cNvGraphicFramePr>
          <p:nvPr>
            <p:extLst>
              <p:ext uri="{D42A27DB-BD31-4B8C-83A1-F6EECF244321}">
                <p14:modId xmlns:p14="http://schemas.microsoft.com/office/powerpoint/2010/main" val="3722760079"/>
              </p:ext>
            </p:extLst>
          </p:nvPr>
        </p:nvGraphicFramePr>
        <p:xfrm>
          <a:off x="460190" y="3918647"/>
          <a:ext cx="8423829" cy="279800"/>
        </p:xfrm>
        <a:graphic>
          <a:graphicData uri="http://schemas.openxmlformats.org/drawingml/2006/table">
            <a:tbl>
              <a:tblPr firstRow="1" bandRow="1">
                <a:tableStyleId>{2D5ABB26-0587-4C30-8999-92F81FD0307C}</a:tableStyleId>
              </a:tblPr>
              <a:tblGrid>
                <a:gridCol w="8423829">
                  <a:extLst>
                    <a:ext uri="{9D8B030D-6E8A-4147-A177-3AD203B41FA5}">
                      <a16:colId xmlns:a16="http://schemas.microsoft.com/office/drawing/2014/main" val="3387659982"/>
                    </a:ext>
                  </a:extLst>
                </a:gridCol>
              </a:tblGrid>
              <a:tr h="279800">
                <a:tc>
                  <a:txBody>
                    <a:bodyP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Surface Treatment Equipment Used For Nitriding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755189562"/>
                  </a:ext>
                </a:extLst>
              </a:tr>
            </a:tbl>
          </a:graphicData>
        </a:graphic>
      </p:graphicFrame>
      <p:sp>
        <p:nvSpPr>
          <p:cNvPr id="11" name="TextBox 10">
            <a:extLst>
              <a:ext uri="{FF2B5EF4-FFF2-40B4-BE49-F238E27FC236}">
                <a16:creationId xmlns:a16="http://schemas.microsoft.com/office/drawing/2014/main" id="{DE088C1E-5C17-46D0-86A7-11A65228882D}"/>
              </a:ext>
            </a:extLst>
          </p:cNvPr>
          <p:cNvSpPr txBox="1"/>
          <p:nvPr/>
        </p:nvSpPr>
        <p:spPr>
          <a:xfrm>
            <a:off x="4524795" y="2988152"/>
            <a:ext cx="4359224"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a:t>
            </a:r>
          </a:p>
        </p:txBody>
      </p:sp>
      <p:sp>
        <p:nvSpPr>
          <p:cNvPr id="3" name="TextBox 2">
            <a:extLst>
              <a:ext uri="{FF2B5EF4-FFF2-40B4-BE49-F238E27FC236}">
                <a16:creationId xmlns:a16="http://schemas.microsoft.com/office/drawing/2014/main" id="{66A481A3-AC2C-4DAE-B263-95A36ADCE2F8}"/>
              </a:ext>
            </a:extLst>
          </p:cNvPr>
          <p:cNvSpPr txBox="1"/>
          <p:nvPr/>
        </p:nvSpPr>
        <p:spPr>
          <a:xfrm>
            <a:off x="95250" y="6158386"/>
            <a:ext cx="8982075" cy="230832"/>
          </a:xfrm>
          <a:prstGeom prst="rect">
            <a:avLst/>
          </a:prstGeom>
          <a:noFill/>
        </p:spPr>
        <p:txBody>
          <a:bodyPr wrap="square" rtlCol="0">
            <a:spAutoFit/>
          </a:bodyPr>
          <a:lstStyle/>
          <a:p>
            <a:r>
              <a:rPr lang="en-US" sz="900" b="1" i="1" dirty="0">
                <a:latin typeface="Verdana" panose="020B0604030504040204" pitchFamily="34" charset="0"/>
                <a:ea typeface="Verdana" panose="020B0604030504040204" pitchFamily="34" charset="0"/>
                <a:cs typeface="Verdana" panose="020B0604030504040204" pitchFamily="34" charset="0"/>
              </a:rPr>
              <a:t>Note: </a:t>
            </a:r>
            <a:r>
              <a:rPr lang="en-US" sz="900" i="1" dirty="0">
                <a:latin typeface="Verdana" panose="020B0604030504040204" pitchFamily="34" charset="0"/>
                <a:ea typeface="Verdana" panose="020B0604030504040204" pitchFamily="34" charset="0"/>
                <a:cs typeface="Verdana" panose="020B0604030504040204" pitchFamily="34" charset="0"/>
              </a:rPr>
              <a:t>XXX</a:t>
            </a:r>
          </a:p>
        </p:txBody>
      </p:sp>
      <p:sp>
        <p:nvSpPr>
          <p:cNvPr id="12" name="TextBox 11">
            <a:extLst>
              <a:ext uri="{FF2B5EF4-FFF2-40B4-BE49-F238E27FC236}">
                <a16:creationId xmlns:a16="http://schemas.microsoft.com/office/drawing/2014/main" id="{9B4CB2B4-2F72-4247-95DC-5601B91149EE}"/>
              </a:ext>
            </a:extLst>
          </p:cNvPr>
          <p:cNvSpPr txBox="1"/>
          <p:nvPr/>
        </p:nvSpPr>
        <p:spPr>
          <a:xfrm>
            <a:off x="95250" y="5923822"/>
            <a:ext cx="8982075" cy="230832"/>
          </a:xfrm>
          <a:prstGeom prst="rect">
            <a:avLst/>
          </a:prstGeom>
          <a:noFill/>
        </p:spPr>
        <p:txBody>
          <a:bodyPr wrap="square" rtlCol="0">
            <a:spAutoFit/>
          </a:bodyPr>
          <a:lstStyle/>
          <a:p>
            <a:r>
              <a:rPr lang="en-US" sz="900" b="1" i="1" dirty="0">
                <a:latin typeface="Verdana" panose="020B0604030504040204" pitchFamily="34" charset="0"/>
                <a:ea typeface="Verdana" panose="020B0604030504040204" pitchFamily="34" charset="0"/>
                <a:cs typeface="Verdana" panose="020B0604030504040204" pitchFamily="34" charset="0"/>
              </a:rPr>
              <a:t>Note:</a:t>
            </a:r>
            <a:r>
              <a:rPr lang="en-US" sz="900" i="1" dirty="0">
                <a:latin typeface="Verdana" panose="020B0604030504040204" pitchFamily="34" charset="0"/>
                <a:ea typeface="Verdana" panose="020B0604030504040204" pitchFamily="34" charset="0"/>
                <a:cs typeface="Verdana" panose="020B0604030504040204" pitchFamily="34" charset="0"/>
              </a:rPr>
              <a:t> Most of the key customers are automotive companies and HEF Groupe claims to cater all the major players in the automotive industry globally.</a:t>
            </a:r>
          </a:p>
        </p:txBody>
      </p:sp>
      <p:sp>
        <p:nvSpPr>
          <p:cNvPr id="14" name="TextBox 13">
            <a:extLst>
              <a:ext uri="{FF2B5EF4-FFF2-40B4-BE49-F238E27FC236}">
                <a16:creationId xmlns:a16="http://schemas.microsoft.com/office/drawing/2014/main" id="{FEFB942A-969C-4A45-9311-27D7DC977B45}"/>
              </a:ext>
            </a:extLst>
          </p:cNvPr>
          <p:cNvSpPr txBox="1"/>
          <p:nvPr/>
        </p:nvSpPr>
        <p:spPr>
          <a:xfrm>
            <a:off x="408430" y="3213302"/>
            <a:ext cx="8423829" cy="646331"/>
          </a:xfrm>
          <a:prstGeom prst="rect">
            <a:avLst/>
          </a:prstGeom>
          <a:noFill/>
        </p:spPr>
        <p:txBody>
          <a:bodyPr wrap="square">
            <a:spAutoFit/>
          </a:bodyPr>
          <a:lstStyle/>
          <a:p>
            <a:pPr marL="171450" indent="-171450">
              <a:buFont typeface="Arial" panose="020B0604020202020204" pitchFamily="34" charset="0"/>
              <a:buChar char="•"/>
            </a:pPr>
            <a:r>
              <a:rPr lang="en-US" sz="900" b="1" i="1" dirty="0">
                <a:latin typeface="Verdana" panose="020B0604030504040204" pitchFamily="34" charset="0"/>
                <a:ea typeface="Verdana" panose="020B0604030504040204" pitchFamily="34" charset="0"/>
                <a:cs typeface="Verdana" panose="020B0604030504040204" pitchFamily="34" charset="0"/>
              </a:rPr>
              <a:t>XXX</a:t>
            </a:r>
          </a:p>
          <a:p>
            <a:pPr marL="171450" indent="-171450">
              <a:buFont typeface="Arial" panose="020B0604020202020204" pitchFamily="34" charset="0"/>
              <a:buChar char="•"/>
            </a:pPr>
            <a:r>
              <a:rPr lang="en-US" sz="900" b="1" i="1" dirty="0">
                <a:latin typeface="Verdana" panose="020B0604030504040204" pitchFamily="34" charset="0"/>
                <a:ea typeface="Verdana" panose="020B0604030504040204" pitchFamily="34" charset="0"/>
                <a:cs typeface="Verdana" panose="020B0604030504040204" pitchFamily="34" charset="0"/>
              </a:rPr>
              <a:t>XXX</a:t>
            </a:r>
          </a:p>
          <a:p>
            <a:pPr marL="171450" indent="-171450">
              <a:buFont typeface="Arial" panose="020B0604020202020204" pitchFamily="34" charset="0"/>
              <a:buChar char="•"/>
            </a:pPr>
            <a:r>
              <a:rPr lang="en-US" sz="900" b="1" i="1" dirty="0">
                <a:latin typeface="Verdana" panose="020B0604030504040204" pitchFamily="34" charset="0"/>
                <a:ea typeface="Verdana" panose="020B0604030504040204" pitchFamily="34" charset="0"/>
                <a:cs typeface="Verdana" panose="020B0604030504040204" pitchFamily="34" charset="0"/>
              </a:rPr>
              <a:t>XXX</a:t>
            </a:r>
          </a:p>
          <a:p>
            <a:pPr marL="171450" indent="-171450">
              <a:buFont typeface="Arial" panose="020B0604020202020204" pitchFamily="34" charset="0"/>
              <a:buChar char="•"/>
            </a:pPr>
            <a:r>
              <a:rPr lang="en-US" sz="900" b="1" i="1" dirty="0">
                <a:latin typeface="Verdana" panose="020B0604030504040204" pitchFamily="34" charset="0"/>
                <a:ea typeface="Verdana" panose="020B0604030504040204" pitchFamily="34" charset="0"/>
                <a:cs typeface="Verdana" panose="020B0604030504040204" pitchFamily="34" charset="0"/>
              </a:rPr>
              <a:t>XXX</a:t>
            </a:r>
          </a:p>
        </p:txBody>
      </p:sp>
    </p:spTree>
    <p:extLst>
      <p:ext uri="{BB962C8B-B14F-4D97-AF65-F5344CB8AC3E}">
        <p14:creationId xmlns:p14="http://schemas.microsoft.com/office/powerpoint/2010/main" val="546892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408432" y="210066"/>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408432" y="255786"/>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Nitriding Business</a:t>
            </a:r>
          </a:p>
        </p:txBody>
      </p:sp>
      <p:sp>
        <p:nvSpPr>
          <p:cNvPr id="20" name="TextBox 19">
            <a:extLst>
              <a:ext uri="{FF2B5EF4-FFF2-40B4-BE49-F238E27FC236}">
                <a16:creationId xmlns:a16="http://schemas.microsoft.com/office/drawing/2014/main" id="{8F5C6271-CD34-4C47-8F9A-FEB2D292DE4D}"/>
              </a:ext>
            </a:extLst>
          </p:cNvPr>
          <p:cNvSpPr txBox="1"/>
          <p:nvPr/>
        </p:nvSpPr>
        <p:spPr>
          <a:xfrm>
            <a:off x="4742693" y="6414217"/>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a:t>
            </a:r>
          </a:p>
        </p:txBody>
      </p:sp>
      <p:graphicFrame>
        <p:nvGraphicFramePr>
          <p:cNvPr id="4" name="Table 3">
            <a:extLst>
              <a:ext uri="{FF2B5EF4-FFF2-40B4-BE49-F238E27FC236}">
                <a16:creationId xmlns:a16="http://schemas.microsoft.com/office/drawing/2014/main" id="{CA9CE0AD-D0BF-4AF5-A214-BD08F7033C5B}"/>
              </a:ext>
            </a:extLst>
          </p:cNvPr>
          <p:cNvGraphicFramePr>
            <a:graphicFrameLocks noGrp="1"/>
          </p:cNvGraphicFramePr>
          <p:nvPr>
            <p:extLst>
              <p:ext uri="{D42A27DB-BD31-4B8C-83A1-F6EECF244321}">
                <p14:modId xmlns:p14="http://schemas.microsoft.com/office/powerpoint/2010/main" val="2994570752"/>
              </p:ext>
            </p:extLst>
          </p:nvPr>
        </p:nvGraphicFramePr>
        <p:xfrm>
          <a:off x="408432" y="787294"/>
          <a:ext cx="8485401" cy="5580311"/>
        </p:xfrm>
        <a:graphic>
          <a:graphicData uri="http://schemas.openxmlformats.org/drawingml/2006/table">
            <a:tbl>
              <a:tblPr>
                <a:tableStyleId>{2D5ABB26-0587-4C30-8999-92F81FD0307C}</a:tableStyleId>
              </a:tblPr>
              <a:tblGrid>
                <a:gridCol w="2573376">
                  <a:extLst>
                    <a:ext uri="{9D8B030D-6E8A-4147-A177-3AD203B41FA5}">
                      <a16:colId xmlns:a16="http://schemas.microsoft.com/office/drawing/2014/main" val="2267834532"/>
                    </a:ext>
                  </a:extLst>
                </a:gridCol>
                <a:gridCol w="2544349">
                  <a:extLst>
                    <a:ext uri="{9D8B030D-6E8A-4147-A177-3AD203B41FA5}">
                      <a16:colId xmlns:a16="http://schemas.microsoft.com/office/drawing/2014/main" val="843471830"/>
                    </a:ext>
                  </a:extLst>
                </a:gridCol>
                <a:gridCol w="3367676">
                  <a:extLst>
                    <a:ext uri="{9D8B030D-6E8A-4147-A177-3AD203B41FA5}">
                      <a16:colId xmlns:a16="http://schemas.microsoft.com/office/drawing/2014/main" val="1379976384"/>
                    </a:ext>
                  </a:extLst>
                </a:gridCol>
              </a:tblGrid>
              <a:tr h="444661">
                <a:tc gridSpan="3">
                  <a:txBody>
                    <a:bodyPr/>
                    <a:lstStyle/>
                    <a:p>
                      <a:pPr algn="ctr" fontAlgn="ctr"/>
                      <a:r>
                        <a:rPr lang="en-US" sz="1200" b="1"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Technology Superiority</a:t>
                      </a:r>
                      <a:endParaRPr lang="en-US" sz="12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hMerge="1">
                  <a:txBody>
                    <a:bodyPr/>
                    <a:lstStyle/>
                    <a:p>
                      <a:pPr algn="l" fontAlgn="ctr"/>
                      <a:endParaRPr lang="en-US" sz="1000" b="0" i="0" u="none" strike="noStrike" dirty="0">
                        <a:solidFill>
                          <a:srgbClr val="000000"/>
                        </a:solidFill>
                        <a:effectLst/>
                        <a:latin typeface="Calibri" panose="020F0502020204030204" pitchFamily="34" charset="0"/>
                      </a:endParaRPr>
                    </a:p>
                  </a:txBody>
                  <a:tcPr marL="0" marR="0" marT="0" marB="0" anchor="ctr"/>
                </a:tc>
                <a:tc hMerge="1">
                  <a:txBody>
                    <a:bodyPr/>
                    <a:lstStyle/>
                    <a:p>
                      <a:pPr algn="l" fontAlgn="ctr"/>
                      <a:endParaRPr lang="en-US" sz="10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261837245"/>
                  </a:ext>
                </a:extLst>
              </a:tr>
              <a:tr h="693305">
                <a:tc rowSpan="4">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XXX</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00000"/>
                        </a:lnSpc>
                        <a:spcBef>
                          <a:spcPts val="300"/>
                        </a:spcBef>
                        <a:spcAft>
                          <a:spcPts val="30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00000"/>
                        </a:lnSpc>
                        <a:spcBef>
                          <a:spcPts val="300"/>
                        </a:spcBef>
                        <a:spcAft>
                          <a:spcPts val="300"/>
                        </a:spcAft>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384559"/>
                  </a:ext>
                </a:extLst>
              </a:tr>
              <a:tr h="2310432">
                <a:tc vMerge="1">
                  <a:txBody>
                    <a:bodyPr/>
                    <a:lstStyle/>
                    <a:p>
                      <a:endParaRPr lang="en-US"/>
                    </a:p>
                  </a:txBody>
                  <a:tcPr/>
                </a:tc>
                <a:tc>
                  <a:txBody>
                    <a:bodyPr/>
                    <a:lstStyle/>
                    <a:p>
                      <a:pPr algn="ctr" fontAlgn="ctr">
                        <a:lnSpc>
                          <a:spcPct val="100000"/>
                        </a:lnSpc>
                        <a:spcBef>
                          <a:spcPts val="300"/>
                        </a:spcBef>
                        <a:spcAft>
                          <a:spcPts val="300"/>
                        </a:spcAft>
                      </a:pP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7554550"/>
                  </a:ext>
                </a:extLst>
              </a:tr>
              <a:tr h="745301">
                <a:tc vMerge="1">
                  <a:txBody>
                    <a:bodyPr/>
                    <a:lstStyle/>
                    <a:p>
                      <a:endParaRPr lang="en-US"/>
                    </a:p>
                  </a:txBody>
                  <a:tcPr/>
                </a:tc>
                <a:tc>
                  <a:txBody>
                    <a:bodyPr/>
                    <a:lstStyle/>
                    <a:p>
                      <a:pPr algn="ctr" fontAlgn="ctr">
                        <a:lnSpc>
                          <a:spcPct val="100000"/>
                        </a:lnSpc>
                        <a:spcBef>
                          <a:spcPts val="300"/>
                        </a:spcBef>
                        <a:spcAft>
                          <a:spcPts val="300"/>
                        </a:spcAft>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00000"/>
                        </a:lnSpc>
                        <a:spcBef>
                          <a:spcPts val="300"/>
                        </a:spcBef>
                        <a:spcAft>
                          <a:spcPts val="300"/>
                        </a:spcAft>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3581926"/>
                  </a:ext>
                </a:extLst>
              </a:tr>
              <a:tr h="1386612">
                <a:tc vMerge="1">
                  <a:txBody>
                    <a:bodyPr/>
                    <a:lstStyle/>
                    <a:p>
                      <a:endParaRPr lang="en-US"/>
                    </a:p>
                  </a:txBody>
                  <a:tcPr/>
                </a:tc>
                <a:tc>
                  <a:txBody>
                    <a:bodyPr/>
                    <a:lstStyle/>
                    <a:p>
                      <a:pPr algn="ctr" fontAlgn="ctr">
                        <a:lnSpc>
                          <a:spcPct val="100000"/>
                        </a:lnSpc>
                        <a:spcBef>
                          <a:spcPts val="300"/>
                        </a:spcBef>
                        <a:spcAft>
                          <a:spcPts val="300"/>
                        </a:spcAft>
                      </a:pPr>
                      <a:r>
                        <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00000"/>
                        </a:lnSpc>
                        <a:spcBef>
                          <a:spcPts val="300"/>
                        </a:spcBef>
                        <a:spcAft>
                          <a:spcPts val="300"/>
                        </a:spcAft>
                      </a:pPr>
                      <a:r>
                        <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980859"/>
                  </a:ext>
                </a:extLst>
              </a:tr>
            </a:tbl>
          </a:graphicData>
        </a:graphic>
      </p:graphicFrame>
    </p:spTree>
    <p:extLst>
      <p:ext uri="{BB962C8B-B14F-4D97-AF65-F5344CB8AC3E}">
        <p14:creationId xmlns:p14="http://schemas.microsoft.com/office/powerpoint/2010/main" val="3749371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16992" y="182634"/>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16992" y="228354"/>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Nitriding Business</a:t>
            </a:r>
          </a:p>
        </p:txBody>
      </p:sp>
      <p:graphicFrame>
        <p:nvGraphicFramePr>
          <p:cNvPr id="2" name="Table 1">
            <a:extLst>
              <a:ext uri="{FF2B5EF4-FFF2-40B4-BE49-F238E27FC236}">
                <a16:creationId xmlns:a16="http://schemas.microsoft.com/office/drawing/2014/main" id="{D4A6AC65-3678-475F-ABF9-6B98D8EC7BD8}"/>
              </a:ext>
            </a:extLst>
          </p:cNvPr>
          <p:cNvGraphicFramePr>
            <a:graphicFrameLocks noGrp="1"/>
          </p:cNvGraphicFramePr>
          <p:nvPr>
            <p:extLst>
              <p:ext uri="{D42A27DB-BD31-4B8C-83A1-F6EECF244321}">
                <p14:modId xmlns:p14="http://schemas.microsoft.com/office/powerpoint/2010/main" val="1823669566"/>
              </p:ext>
            </p:extLst>
          </p:nvPr>
        </p:nvGraphicFramePr>
        <p:xfrm>
          <a:off x="316992" y="716980"/>
          <a:ext cx="8430194" cy="5474419"/>
        </p:xfrm>
        <a:graphic>
          <a:graphicData uri="http://schemas.openxmlformats.org/drawingml/2006/table">
            <a:tbl>
              <a:tblPr>
                <a:tableStyleId>{2D5ABB26-0587-4C30-8999-92F81FD0307C}</a:tableStyleId>
              </a:tblPr>
              <a:tblGrid>
                <a:gridCol w="2432987">
                  <a:extLst>
                    <a:ext uri="{9D8B030D-6E8A-4147-A177-3AD203B41FA5}">
                      <a16:colId xmlns:a16="http://schemas.microsoft.com/office/drawing/2014/main" val="1281733983"/>
                    </a:ext>
                  </a:extLst>
                </a:gridCol>
                <a:gridCol w="2302988">
                  <a:extLst>
                    <a:ext uri="{9D8B030D-6E8A-4147-A177-3AD203B41FA5}">
                      <a16:colId xmlns:a16="http://schemas.microsoft.com/office/drawing/2014/main" val="3117877078"/>
                    </a:ext>
                  </a:extLst>
                </a:gridCol>
                <a:gridCol w="3694219">
                  <a:extLst>
                    <a:ext uri="{9D8B030D-6E8A-4147-A177-3AD203B41FA5}">
                      <a16:colId xmlns:a16="http://schemas.microsoft.com/office/drawing/2014/main" val="1968681693"/>
                    </a:ext>
                  </a:extLst>
                </a:gridCol>
              </a:tblGrid>
              <a:tr h="192800">
                <a:tc gridSpan="3">
                  <a:txBody>
                    <a:bodyPr/>
                    <a:lstStyle/>
                    <a:p>
                      <a:pPr algn="ctr" fontAlgn="ctr"/>
                      <a:r>
                        <a:rPr lang="en-US" sz="1200" b="1" u="none" strike="noStrike" dirty="0">
                          <a:effectLst/>
                          <a:latin typeface="Verdana" panose="020B0604030504040204" pitchFamily="34" charset="0"/>
                          <a:ea typeface="Verdana" panose="020B0604030504040204" pitchFamily="34" charset="0"/>
                          <a:cs typeface="Verdana" panose="020B0604030504040204" pitchFamily="34" charset="0"/>
                        </a:rPr>
                        <a:t>Production Capacity and Factory Scale</a:t>
                      </a:r>
                      <a:endParaRPr lang="en-US" sz="12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60000"/>
                        <a:lumOff val="4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67246084"/>
                  </a:ext>
                </a:extLst>
              </a:tr>
              <a:tr h="160667">
                <a:tc rowSpan="8">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XXX</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45025843"/>
                  </a:ext>
                </a:extLst>
              </a:tr>
              <a:tr h="803335">
                <a:tc vMerge="1">
                  <a:txBody>
                    <a:bodyPr/>
                    <a:lstStyle/>
                    <a:p>
                      <a:endParaRPr lang="en-US"/>
                    </a:p>
                  </a:txBody>
                  <a:tcP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indent="0" algn="ctr" fontAlgn="ctr">
                        <a:buFont typeface="Arial" panose="020B0604020202020204" pitchFamily="34" charset="0"/>
                        <a:buNone/>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48107648"/>
                  </a:ext>
                </a:extLst>
              </a:tr>
              <a:tr h="1767335">
                <a:tc vMerge="1">
                  <a:txBody>
                    <a:bodyPr/>
                    <a:lstStyle/>
                    <a:p>
                      <a:endParaRPr lang="en-US"/>
                    </a:p>
                  </a:txBody>
                  <a:tcP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indent="0" algn="ctr" fontAlgn="ctr">
                        <a:buFont typeface="Arial" panose="020B0604020202020204" pitchFamily="34" charset="0"/>
                        <a:buNone/>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75777158"/>
                  </a:ext>
                </a:extLst>
              </a:tr>
              <a:tr h="943614">
                <a:tc vMerge="1">
                  <a:txBody>
                    <a:bodyPr/>
                    <a:lstStyle/>
                    <a:p>
                      <a:endParaRPr lang="en-US"/>
                    </a:p>
                  </a:txBody>
                  <a:tcP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indent="0" algn="ctr" fontAlgn="ctr">
                        <a:buFont typeface="Arial" panose="020B0604020202020204" pitchFamily="34" charset="0"/>
                        <a:buNone/>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54985334"/>
                  </a:ext>
                </a:extLst>
              </a:tr>
              <a:tr h="964000">
                <a:tc vMerge="1">
                  <a:txBody>
                    <a:bodyPr/>
                    <a:lstStyle/>
                    <a:p>
                      <a:endParaRPr lang="en-US"/>
                    </a:p>
                  </a:txBody>
                  <a:tcP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21941837"/>
                  </a:ext>
                </a:extLst>
              </a:tr>
              <a:tr h="321334">
                <a:tc vMerge="1">
                  <a:txBody>
                    <a:bodyPr/>
                    <a:lstStyle/>
                    <a:p>
                      <a:endParaRPr lang="en-US"/>
                    </a:p>
                  </a:txBody>
                  <a:tcP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0459994"/>
                  </a:ext>
                </a:extLst>
              </a:tr>
              <a:tr h="160667">
                <a:tc vMerge="1">
                  <a:txBody>
                    <a:bodyPr/>
                    <a:lstStyle/>
                    <a:p>
                      <a:endParaRPr lang="en-US"/>
                    </a:p>
                  </a:txBody>
                  <a:tcP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50599450"/>
                  </a:ext>
                </a:extLst>
              </a:tr>
              <a:tr h="160667">
                <a:tc vMerge="1">
                  <a:txBody>
                    <a:bodyPr/>
                    <a:lstStyle/>
                    <a:p>
                      <a:endParaRPr lang="en-US"/>
                    </a:p>
                  </a:txBody>
                  <a:tcPr/>
                </a:tc>
                <a:tc>
                  <a:txBody>
                    <a:bodyPr/>
                    <a:lstStyle/>
                    <a:p>
                      <a:pPr algn="ctr" fontAlgn="ct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fontAlgn="b"/>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3944188"/>
                  </a:ext>
                </a:extLst>
              </a:tr>
            </a:tbl>
          </a:graphicData>
        </a:graphic>
      </p:graphicFrame>
      <p:sp>
        <p:nvSpPr>
          <p:cNvPr id="20" name="TextBox 19">
            <a:extLst>
              <a:ext uri="{FF2B5EF4-FFF2-40B4-BE49-F238E27FC236}">
                <a16:creationId xmlns:a16="http://schemas.microsoft.com/office/drawing/2014/main" id="{8F5C6271-CD34-4C47-8F9A-FEB2D292DE4D}"/>
              </a:ext>
            </a:extLst>
          </p:cNvPr>
          <p:cNvSpPr txBox="1"/>
          <p:nvPr/>
        </p:nvSpPr>
        <p:spPr>
          <a:xfrm>
            <a:off x="4960622" y="6433769"/>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a:t>
            </a:r>
          </a:p>
        </p:txBody>
      </p:sp>
      <p:sp>
        <p:nvSpPr>
          <p:cNvPr id="3" name="TextBox 2">
            <a:extLst>
              <a:ext uri="{FF2B5EF4-FFF2-40B4-BE49-F238E27FC236}">
                <a16:creationId xmlns:a16="http://schemas.microsoft.com/office/drawing/2014/main" id="{DABF2C9C-C217-4585-9CFC-2A94CA38B072}"/>
              </a:ext>
            </a:extLst>
          </p:cNvPr>
          <p:cNvSpPr txBox="1"/>
          <p:nvPr/>
        </p:nvSpPr>
        <p:spPr>
          <a:xfrm>
            <a:off x="316992" y="6238011"/>
            <a:ext cx="8430194" cy="369332"/>
          </a:xfrm>
          <a:prstGeom prst="rect">
            <a:avLst/>
          </a:prstGeom>
          <a:noFill/>
        </p:spPr>
        <p:txBody>
          <a:bodyPr wrap="square" rtlCol="0">
            <a:spAutoFit/>
          </a:bodyPr>
          <a:lstStyle/>
          <a:p>
            <a:r>
              <a:rPr lang="en-US" sz="900" b="1" i="1" dirty="0">
                <a:latin typeface="Verdana" panose="020B0604030504040204" pitchFamily="34" charset="0"/>
                <a:ea typeface="Verdana" panose="020B0604030504040204" pitchFamily="34" charset="0"/>
                <a:cs typeface="Verdana" panose="020B0604030504040204" pitchFamily="34" charset="0"/>
              </a:rPr>
              <a:t>Note:</a:t>
            </a:r>
            <a:r>
              <a:rPr lang="en-US" sz="900" i="1" dirty="0">
                <a:latin typeface="Verdana" panose="020B0604030504040204" pitchFamily="34" charset="0"/>
                <a:ea typeface="Verdana" panose="020B0604030504040204" pitchFamily="34" charset="0"/>
                <a:cs typeface="Verdana" panose="020B0604030504040204" pitchFamily="34" charset="0"/>
              </a:rPr>
              <a:t> TechSci conducted several interview with HEF Group, the respondents mentioned that furnace type does not vary regionally or factory wise. The type of furnace to be used depends on customer requirement and size of the components being processed. </a:t>
            </a:r>
          </a:p>
        </p:txBody>
      </p:sp>
    </p:spTree>
    <p:extLst>
      <p:ext uri="{BB962C8B-B14F-4D97-AF65-F5344CB8AC3E}">
        <p14:creationId xmlns:p14="http://schemas.microsoft.com/office/powerpoint/2010/main" val="2760328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5ED1D05C-CD9F-475B-9CDF-F380CA37246F}"/>
              </a:ext>
            </a:extLst>
          </p:cNvPr>
          <p:cNvSpPr/>
          <p:nvPr/>
        </p:nvSpPr>
        <p:spPr>
          <a:xfrm>
            <a:off x="320040" y="193564"/>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24ACDDF-35A9-4BE4-A96E-41CFB924C835}"/>
              </a:ext>
            </a:extLst>
          </p:cNvPr>
          <p:cNvSpPr txBox="1"/>
          <p:nvPr/>
        </p:nvSpPr>
        <p:spPr>
          <a:xfrm>
            <a:off x="320040" y="239284"/>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Nitriding Business</a:t>
            </a:r>
          </a:p>
        </p:txBody>
      </p:sp>
      <p:sp>
        <p:nvSpPr>
          <p:cNvPr id="8" name="TextBox 7">
            <a:extLst>
              <a:ext uri="{FF2B5EF4-FFF2-40B4-BE49-F238E27FC236}">
                <a16:creationId xmlns:a16="http://schemas.microsoft.com/office/drawing/2014/main" id="{BC5577FC-F294-48D8-9F0A-FB24B786ABAA}"/>
              </a:ext>
            </a:extLst>
          </p:cNvPr>
          <p:cNvSpPr txBox="1"/>
          <p:nvPr/>
        </p:nvSpPr>
        <p:spPr>
          <a:xfrm>
            <a:off x="5037420" y="6445872"/>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HEF Groupe Company Website</a:t>
            </a:r>
          </a:p>
        </p:txBody>
      </p:sp>
      <p:sp>
        <p:nvSpPr>
          <p:cNvPr id="2" name="Rectangle: Rounded Corners 1">
            <a:extLst>
              <a:ext uri="{FF2B5EF4-FFF2-40B4-BE49-F238E27FC236}">
                <a16:creationId xmlns:a16="http://schemas.microsoft.com/office/drawing/2014/main" id="{729C3ECD-8C99-42E9-9F47-41DE1FEC562A}"/>
              </a:ext>
            </a:extLst>
          </p:cNvPr>
          <p:cNvSpPr/>
          <p:nvPr/>
        </p:nvSpPr>
        <p:spPr>
          <a:xfrm>
            <a:off x="2376577" y="691723"/>
            <a:ext cx="4390845" cy="465826"/>
          </a:xfrm>
          <a:prstGeom prst="round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rPr>
              <a:t>HEF Groupe</a:t>
            </a:r>
          </a:p>
        </p:txBody>
      </p:sp>
      <p:cxnSp>
        <p:nvCxnSpPr>
          <p:cNvPr id="4" name="Straight Arrow Connector 3">
            <a:extLst>
              <a:ext uri="{FF2B5EF4-FFF2-40B4-BE49-F238E27FC236}">
                <a16:creationId xmlns:a16="http://schemas.microsoft.com/office/drawing/2014/main" id="{911322C9-2244-4FBA-8E9F-BA5254D14A2D}"/>
              </a:ext>
            </a:extLst>
          </p:cNvPr>
          <p:cNvCxnSpPr/>
          <p:nvPr/>
        </p:nvCxnSpPr>
        <p:spPr>
          <a:xfrm flipH="1">
            <a:off x="4571999" y="1157549"/>
            <a:ext cx="1" cy="654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F27469D-B695-4F22-AD10-0FF7F60556D3}"/>
              </a:ext>
            </a:extLst>
          </p:cNvPr>
          <p:cNvCxnSpPr>
            <a:cxnSpLocks/>
          </p:cNvCxnSpPr>
          <p:nvPr/>
        </p:nvCxnSpPr>
        <p:spPr>
          <a:xfrm>
            <a:off x="958614" y="1794300"/>
            <a:ext cx="72979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3A82B2-50D8-4E13-B34F-5BA2DD9EDCE4}"/>
              </a:ext>
            </a:extLst>
          </p:cNvPr>
          <p:cNvCxnSpPr/>
          <p:nvPr/>
        </p:nvCxnSpPr>
        <p:spPr>
          <a:xfrm>
            <a:off x="3192490" y="1802927"/>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969FD66-B82D-42C7-AD80-3F7921C943E8}"/>
              </a:ext>
            </a:extLst>
          </p:cNvPr>
          <p:cNvCxnSpPr/>
          <p:nvPr/>
        </p:nvCxnSpPr>
        <p:spPr>
          <a:xfrm>
            <a:off x="6538475" y="1801649"/>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CA25BEC-46EF-4800-9F16-2100A71AB29D}"/>
              </a:ext>
            </a:extLst>
          </p:cNvPr>
          <p:cNvCxnSpPr/>
          <p:nvPr/>
        </p:nvCxnSpPr>
        <p:spPr>
          <a:xfrm>
            <a:off x="958615" y="1802927"/>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FC835B2-B662-4E7A-9C68-8538D933CF79}"/>
              </a:ext>
            </a:extLst>
          </p:cNvPr>
          <p:cNvCxnSpPr/>
          <p:nvPr/>
        </p:nvCxnSpPr>
        <p:spPr>
          <a:xfrm>
            <a:off x="5235995" y="1810595"/>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5D9A9F5E-244D-44F9-9A52-BB0B4F9AF4D9}"/>
              </a:ext>
            </a:extLst>
          </p:cNvPr>
          <p:cNvSpPr/>
          <p:nvPr/>
        </p:nvSpPr>
        <p:spPr>
          <a:xfrm>
            <a:off x="215659" y="2422898"/>
            <a:ext cx="1485911"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
        <p:nvSpPr>
          <p:cNvPr id="67" name="Rectangle: Rounded Corners 66">
            <a:extLst>
              <a:ext uri="{FF2B5EF4-FFF2-40B4-BE49-F238E27FC236}">
                <a16:creationId xmlns:a16="http://schemas.microsoft.com/office/drawing/2014/main" id="{ACAD2D28-34C1-4FEB-A235-6E0F346F9590}"/>
              </a:ext>
            </a:extLst>
          </p:cNvPr>
          <p:cNvSpPr/>
          <p:nvPr/>
        </p:nvSpPr>
        <p:spPr>
          <a:xfrm>
            <a:off x="2274592" y="2397191"/>
            <a:ext cx="1787244"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
        <p:nvSpPr>
          <p:cNvPr id="68" name="Rectangle: Rounded Corners 67">
            <a:extLst>
              <a:ext uri="{FF2B5EF4-FFF2-40B4-BE49-F238E27FC236}">
                <a16:creationId xmlns:a16="http://schemas.microsoft.com/office/drawing/2014/main" id="{9AA6B72B-FAB4-441B-A7E3-0E1FF4B2D0FF}"/>
              </a:ext>
            </a:extLst>
          </p:cNvPr>
          <p:cNvSpPr/>
          <p:nvPr/>
        </p:nvSpPr>
        <p:spPr>
          <a:xfrm>
            <a:off x="4715851" y="2388245"/>
            <a:ext cx="1130050"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
        <p:nvSpPr>
          <p:cNvPr id="69" name="Rectangle: Rounded Corners 68">
            <a:extLst>
              <a:ext uri="{FF2B5EF4-FFF2-40B4-BE49-F238E27FC236}">
                <a16:creationId xmlns:a16="http://schemas.microsoft.com/office/drawing/2014/main" id="{70C91677-0D9A-4E21-B101-17278C8047FC}"/>
              </a:ext>
            </a:extLst>
          </p:cNvPr>
          <p:cNvSpPr/>
          <p:nvPr/>
        </p:nvSpPr>
        <p:spPr>
          <a:xfrm>
            <a:off x="6131957" y="2388245"/>
            <a:ext cx="852820"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
        <p:nvSpPr>
          <p:cNvPr id="70" name="Rectangle 69">
            <a:extLst>
              <a:ext uri="{FF2B5EF4-FFF2-40B4-BE49-F238E27FC236}">
                <a16:creationId xmlns:a16="http://schemas.microsoft.com/office/drawing/2014/main" id="{A55A9B33-10FB-46F9-B7E6-A6A82A5ECB2D}"/>
              </a:ext>
            </a:extLst>
          </p:cNvPr>
          <p:cNvSpPr/>
          <p:nvPr/>
        </p:nvSpPr>
        <p:spPr>
          <a:xfrm>
            <a:off x="1337953" y="3563175"/>
            <a:ext cx="1466490" cy="49384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71" name="Straight Arrow Connector 70">
            <a:extLst>
              <a:ext uri="{FF2B5EF4-FFF2-40B4-BE49-F238E27FC236}">
                <a16:creationId xmlns:a16="http://schemas.microsoft.com/office/drawing/2014/main" id="{99FB7145-7262-416A-A906-B7E0CF9B1061}"/>
              </a:ext>
            </a:extLst>
          </p:cNvPr>
          <p:cNvCxnSpPr>
            <a:cxnSpLocks/>
          </p:cNvCxnSpPr>
          <p:nvPr/>
        </p:nvCxnSpPr>
        <p:spPr>
          <a:xfrm>
            <a:off x="2054162" y="3140021"/>
            <a:ext cx="0" cy="401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C69CA73-F681-4F5F-BCE5-20F5D475DE80}"/>
              </a:ext>
            </a:extLst>
          </p:cNvPr>
          <p:cNvCxnSpPr>
            <a:cxnSpLocks/>
          </p:cNvCxnSpPr>
          <p:nvPr/>
        </p:nvCxnSpPr>
        <p:spPr>
          <a:xfrm>
            <a:off x="2071198" y="4060847"/>
            <a:ext cx="0" cy="24493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82301FD-51BA-4BF1-91E7-2C67C523B354}"/>
              </a:ext>
            </a:extLst>
          </p:cNvPr>
          <p:cNvCxnSpPr>
            <a:cxnSpLocks/>
          </p:cNvCxnSpPr>
          <p:nvPr/>
        </p:nvCxnSpPr>
        <p:spPr>
          <a:xfrm>
            <a:off x="2071198" y="4365190"/>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333FE326-8B68-4EEF-BBD5-52AABDCDD875}"/>
              </a:ext>
            </a:extLst>
          </p:cNvPr>
          <p:cNvSpPr/>
          <p:nvPr/>
        </p:nvSpPr>
        <p:spPr>
          <a:xfrm>
            <a:off x="2477987" y="4239358"/>
            <a:ext cx="2728905" cy="25166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75" name="Straight Arrow Connector 74">
            <a:extLst>
              <a:ext uri="{FF2B5EF4-FFF2-40B4-BE49-F238E27FC236}">
                <a16:creationId xmlns:a16="http://schemas.microsoft.com/office/drawing/2014/main" id="{AC96C4D6-6843-4041-A59A-4F4E1376198B}"/>
              </a:ext>
            </a:extLst>
          </p:cNvPr>
          <p:cNvCxnSpPr>
            <a:cxnSpLocks/>
          </p:cNvCxnSpPr>
          <p:nvPr/>
        </p:nvCxnSpPr>
        <p:spPr>
          <a:xfrm>
            <a:off x="2076143" y="4917640"/>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2C660AC0-78B5-410D-9977-C7A9A58CFAF8}"/>
              </a:ext>
            </a:extLst>
          </p:cNvPr>
          <p:cNvSpPr/>
          <p:nvPr/>
        </p:nvSpPr>
        <p:spPr>
          <a:xfrm>
            <a:off x="2490075" y="4629882"/>
            <a:ext cx="2728905" cy="627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77" name="Straight Arrow Connector 76">
            <a:extLst>
              <a:ext uri="{FF2B5EF4-FFF2-40B4-BE49-F238E27FC236}">
                <a16:creationId xmlns:a16="http://schemas.microsoft.com/office/drawing/2014/main" id="{A0E42996-787B-4505-8618-D719FC5BF286}"/>
              </a:ext>
            </a:extLst>
          </p:cNvPr>
          <p:cNvCxnSpPr>
            <a:cxnSpLocks/>
          </p:cNvCxnSpPr>
          <p:nvPr/>
        </p:nvCxnSpPr>
        <p:spPr>
          <a:xfrm>
            <a:off x="2076143" y="5645960"/>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43698458-D09E-43AA-B42C-4869E326FDF5}"/>
              </a:ext>
            </a:extLst>
          </p:cNvPr>
          <p:cNvSpPr/>
          <p:nvPr/>
        </p:nvSpPr>
        <p:spPr>
          <a:xfrm>
            <a:off x="2490075" y="5448099"/>
            <a:ext cx="2728905" cy="39572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79" name="Straight Arrow Connector 78">
            <a:extLst>
              <a:ext uri="{FF2B5EF4-FFF2-40B4-BE49-F238E27FC236}">
                <a16:creationId xmlns:a16="http://schemas.microsoft.com/office/drawing/2014/main" id="{61036FB5-D833-4A63-AFD0-364E2C6195A5}"/>
              </a:ext>
            </a:extLst>
          </p:cNvPr>
          <p:cNvCxnSpPr>
            <a:cxnSpLocks/>
          </p:cNvCxnSpPr>
          <p:nvPr/>
        </p:nvCxnSpPr>
        <p:spPr>
          <a:xfrm>
            <a:off x="2076143" y="6165882"/>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4F5A0AC0-948F-4376-ADF0-CA7D7BAB97E4}"/>
              </a:ext>
            </a:extLst>
          </p:cNvPr>
          <p:cNvSpPr/>
          <p:nvPr/>
        </p:nvSpPr>
        <p:spPr>
          <a:xfrm>
            <a:off x="2490075" y="6069621"/>
            <a:ext cx="2728905" cy="19786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81" name="Straight Arrow Connector 80">
            <a:extLst>
              <a:ext uri="{FF2B5EF4-FFF2-40B4-BE49-F238E27FC236}">
                <a16:creationId xmlns:a16="http://schemas.microsoft.com/office/drawing/2014/main" id="{BB3C67CB-0B5A-4DCE-AF63-14F9E5CB669A}"/>
              </a:ext>
            </a:extLst>
          </p:cNvPr>
          <p:cNvCxnSpPr>
            <a:cxnSpLocks/>
          </p:cNvCxnSpPr>
          <p:nvPr/>
        </p:nvCxnSpPr>
        <p:spPr>
          <a:xfrm>
            <a:off x="2076143" y="6510178"/>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D35D45F8-AFFF-452C-99AE-11CA308F1E2A}"/>
              </a:ext>
            </a:extLst>
          </p:cNvPr>
          <p:cNvSpPr/>
          <p:nvPr/>
        </p:nvSpPr>
        <p:spPr>
          <a:xfrm>
            <a:off x="2490075" y="6413917"/>
            <a:ext cx="2728905" cy="19786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15" name="Straight Connector 14">
            <a:extLst>
              <a:ext uri="{FF2B5EF4-FFF2-40B4-BE49-F238E27FC236}">
                <a16:creationId xmlns:a16="http://schemas.microsoft.com/office/drawing/2014/main" id="{1225C0A7-0055-4B46-B268-F7F377542ED8}"/>
              </a:ext>
            </a:extLst>
          </p:cNvPr>
          <p:cNvCxnSpPr/>
          <p:nvPr/>
        </p:nvCxnSpPr>
        <p:spPr>
          <a:xfrm>
            <a:off x="958614" y="2821310"/>
            <a:ext cx="0" cy="318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9320401-A48B-406C-9424-606E54A0A9C4}"/>
              </a:ext>
            </a:extLst>
          </p:cNvPr>
          <p:cNvCxnSpPr/>
          <p:nvPr/>
        </p:nvCxnSpPr>
        <p:spPr>
          <a:xfrm>
            <a:off x="3192490" y="2790720"/>
            <a:ext cx="0" cy="350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801E840-D1DA-4510-89DF-C4D364B096BC}"/>
              </a:ext>
            </a:extLst>
          </p:cNvPr>
          <p:cNvCxnSpPr/>
          <p:nvPr/>
        </p:nvCxnSpPr>
        <p:spPr>
          <a:xfrm>
            <a:off x="958614" y="3140021"/>
            <a:ext cx="2233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CC15F5F-38B1-4DA6-A4EE-77E371001B5A}"/>
              </a:ext>
            </a:extLst>
          </p:cNvPr>
          <p:cNvCxnSpPr/>
          <p:nvPr/>
        </p:nvCxnSpPr>
        <p:spPr>
          <a:xfrm>
            <a:off x="8252629" y="1797128"/>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9D1F7E7A-C656-48E6-BD13-F45A2EE7079F}"/>
              </a:ext>
            </a:extLst>
          </p:cNvPr>
          <p:cNvSpPr/>
          <p:nvPr/>
        </p:nvSpPr>
        <p:spPr>
          <a:xfrm>
            <a:off x="7473568" y="2394764"/>
            <a:ext cx="1558121"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Tree>
    <p:extLst>
      <p:ext uri="{BB962C8B-B14F-4D97-AF65-F5344CB8AC3E}">
        <p14:creationId xmlns:p14="http://schemas.microsoft.com/office/powerpoint/2010/main" val="3939712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71856" y="191778"/>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71856" y="237498"/>
            <a:ext cx="6684264" cy="276999"/>
          </a:xfrm>
          <a:prstGeom prst="rect">
            <a:avLst/>
          </a:prstGeom>
          <a:noFill/>
        </p:spPr>
        <p:txBody>
          <a:bodyPr wrap="square" rtlCol="0">
            <a:spAutoFit/>
          </a:bodyPr>
          <a:lstStyle/>
          <a:p>
            <a:r>
              <a:rPr lang="en-US" sz="1200" b="1">
                <a:latin typeface="Verdana" panose="020B0604030504040204" pitchFamily="34" charset="0"/>
                <a:ea typeface="Verdana" panose="020B0604030504040204" pitchFamily="34" charset="0"/>
                <a:cs typeface="Verdana" panose="020B0604030504040204" pitchFamily="34" charset="0"/>
              </a:rPr>
              <a:t>HEF Group </a:t>
            </a:r>
            <a:r>
              <a:rPr lang="en-US" sz="1200" b="1" dirty="0">
                <a:latin typeface="Verdana" panose="020B0604030504040204" pitchFamily="34" charset="0"/>
                <a:ea typeface="Verdana" panose="020B0604030504040204" pitchFamily="34" charset="0"/>
                <a:cs typeface="Verdana" panose="020B0604030504040204" pitchFamily="34" charset="0"/>
              </a:rPr>
              <a:t>– Nitriding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71856" y="869258"/>
            <a:ext cx="8491723"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677999" y="992302"/>
            <a:ext cx="7867481" cy="342663"/>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9" name="TextBox 8">
            <a:extLst>
              <a:ext uri="{FF2B5EF4-FFF2-40B4-BE49-F238E27FC236}">
                <a16:creationId xmlns:a16="http://schemas.microsoft.com/office/drawing/2014/main" id="{398F47A3-A890-4E84-BAA2-A18B18381E64}"/>
              </a:ext>
            </a:extLst>
          </p:cNvPr>
          <p:cNvSpPr txBox="1"/>
          <p:nvPr/>
        </p:nvSpPr>
        <p:spPr>
          <a:xfrm>
            <a:off x="695934" y="1457396"/>
            <a:ext cx="7849547" cy="1523174"/>
          </a:xfrm>
          <a:prstGeom prst="rect">
            <a:avLst/>
          </a:prstGeom>
          <a:noFill/>
        </p:spPr>
        <p:txBody>
          <a:bodyPr wrap="square" rtlCol="0">
            <a:spAutoFit/>
          </a:bodyPr>
          <a:lstStyle/>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 </a:t>
            </a:r>
          </a:p>
        </p:txBody>
      </p:sp>
      <p:graphicFrame>
        <p:nvGraphicFramePr>
          <p:cNvPr id="12" name="Table 13">
            <a:extLst>
              <a:ext uri="{FF2B5EF4-FFF2-40B4-BE49-F238E27FC236}">
                <a16:creationId xmlns:a16="http://schemas.microsoft.com/office/drawing/2014/main" id="{0580AE33-D9E4-47BF-AA4A-BB9042E4FE0A}"/>
              </a:ext>
            </a:extLst>
          </p:cNvPr>
          <p:cNvGraphicFramePr>
            <a:graphicFrameLocks noGrp="1"/>
          </p:cNvGraphicFramePr>
          <p:nvPr>
            <p:extLst>
              <p:ext uri="{D42A27DB-BD31-4B8C-83A1-F6EECF244321}">
                <p14:modId xmlns:p14="http://schemas.microsoft.com/office/powerpoint/2010/main" val="2039855110"/>
              </p:ext>
            </p:extLst>
          </p:nvPr>
        </p:nvGraphicFramePr>
        <p:xfrm>
          <a:off x="624548" y="3645651"/>
          <a:ext cx="7920933" cy="2396942"/>
        </p:xfrm>
        <a:graphic>
          <a:graphicData uri="http://schemas.openxmlformats.org/drawingml/2006/table">
            <a:tbl>
              <a:tblPr firstRow="1" bandRow="1">
                <a:tableStyleId>{5940675A-B579-460E-94D1-54222C63F5DA}</a:tableStyleId>
              </a:tblPr>
              <a:tblGrid>
                <a:gridCol w="1492587">
                  <a:extLst>
                    <a:ext uri="{9D8B030D-6E8A-4147-A177-3AD203B41FA5}">
                      <a16:colId xmlns:a16="http://schemas.microsoft.com/office/drawing/2014/main" val="2925044667"/>
                    </a:ext>
                  </a:extLst>
                </a:gridCol>
                <a:gridCol w="1211570">
                  <a:extLst>
                    <a:ext uri="{9D8B030D-6E8A-4147-A177-3AD203B41FA5}">
                      <a16:colId xmlns:a16="http://schemas.microsoft.com/office/drawing/2014/main" val="3402759276"/>
                    </a:ext>
                  </a:extLst>
                </a:gridCol>
                <a:gridCol w="1262580">
                  <a:extLst>
                    <a:ext uri="{9D8B030D-6E8A-4147-A177-3AD203B41FA5}">
                      <a16:colId xmlns:a16="http://schemas.microsoft.com/office/drawing/2014/main" val="340915293"/>
                    </a:ext>
                  </a:extLst>
                </a:gridCol>
                <a:gridCol w="1408203">
                  <a:extLst>
                    <a:ext uri="{9D8B030D-6E8A-4147-A177-3AD203B41FA5}">
                      <a16:colId xmlns:a16="http://schemas.microsoft.com/office/drawing/2014/main" val="1731316805"/>
                    </a:ext>
                  </a:extLst>
                </a:gridCol>
                <a:gridCol w="1193045">
                  <a:extLst>
                    <a:ext uri="{9D8B030D-6E8A-4147-A177-3AD203B41FA5}">
                      <a16:colId xmlns:a16="http://schemas.microsoft.com/office/drawing/2014/main" val="1058706820"/>
                    </a:ext>
                  </a:extLst>
                </a:gridCol>
                <a:gridCol w="1352948">
                  <a:extLst>
                    <a:ext uri="{9D8B030D-6E8A-4147-A177-3AD203B41FA5}">
                      <a16:colId xmlns:a16="http://schemas.microsoft.com/office/drawing/2014/main" val="2413569029"/>
                    </a:ext>
                  </a:extLst>
                </a:gridCol>
              </a:tblGrid>
              <a:tr h="354923">
                <a:tc>
                  <a:txBody>
                    <a:bodyPr/>
                    <a:lstStyle/>
                    <a:p>
                      <a:endParaRPr lang="en-US" sz="8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c>
                  <a:txBody>
                    <a:bodyPr/>
                    <a:lstStyle/>
                    <a:p>
                      <a:r>
                        <a:rPr lang="en-US" sz="800" b="1" dirty="0">
                          <a:solidFill>
                            <a:schemeClr val="tx1"/>
                          </a:solidFill>
                          <a:latin typeface="Verdana" panose="020B0604030504040204" pitchFamily="34" charset="0"/>
                          <a:ea typeface="Verdana" panose="020B0604030504040204" pitchFamily="34" charset="0"/>
                          <a:cs typeface="Verdana" panose="020B0604030504040204" pitchFamily="34" charset="0"/>
                        </a:rPr>
                        <a:t>ARCOR V</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c>
                  <a:txBody>
                    <a:bodyPr/>
                    <a:lstStyle/>
                    <a:p>
                      <a:r>
                        <a:rPr lang="en-US" sz="800" b="1" dirty="0">
                          <a:solidFill>
                            <a:schemeClr val="tx1"/>
                          </a:solidFill>
                          <a:latin typeface="Verdana" panose="020B0604030504040204" pitchFamily="34" charset="0"/>
                          <a:ea typeface="Verdana" panose="020B0604030504040204" pitchFamily="34" charset="0"/>
                          <a:cs typeface="Verdana" panose="020B0604030504040204" pitchFamily="34" charset="0"/>
                        </a:rPr>
                        <a:t>ARCOR 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c>
                  <a:txBody>
                    <a:bodyPr/>
                    <a:lstStyle/>
                    <a:p>
                      <a:r>
                        <a:rPr lang="en-US" sz="800" b="1" dirty="0">
                          <a:solidFill>
                            <a:schemeClr val="tx1"/>
                          </a:solidFill>
                          <a:latin typeface="Verdana" panose="020B0604030504040204" pitchFamily="34" charset="0"/>
                          <a:ea typeface="Verdana" panose="020B0604030504040204" pitchFamily="34" charset="0"/>
                          <a:cs typeface="Verdana" panose="020B0604030504040204" pitchFamily="34" charset="0"/>
                        </a:rPr>
                        <a:t>ARCOR DT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c>
                  <a:txBody>
                    <a:bodyPr/>
                    <a:lstStyle/>
                    <a:p>
                      <a:r>
                        <a:rPr lang="en-US" sz="800" b="1"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ARCOR L</a:t>
                      </a:r>
                      <a:endParaRPr lang="en-US" sz="8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c>
                  <a:txBody>
                    <a:bodyPr/>
                    <a:lstStyle/>
                    <a:p>
                      <a:r>
                        <a:rPr lang="en-US" sz="800" b="1"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ARCOR CS</a:t>
                      </a:r>
                      <a:endParaRPr lang="en-US" sz="8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976725888"/>
                  </a:ext>
                </a:extLst>
              </a:tr>
              <a:tr h="379232">
                <a:tc>
                  <a:txBody>
                    <a:bodyPr/>
                    <a:lstStyle/>
                    <a:p>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19479254"/>
                  </a:ext>
                </a:extLst>
              </a:tr>
              <a:tr h="3792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55752"/>
                  </a:ext>
                </a:extLst>
              </a:tr>
              <a:tr h="3792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4480479"/>
                  </a:ext>
                </a:extLst>
              </a:tr>
              <a:tr h="3792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57296951"/>
                  </a:ext>
                </a:extLst>
              </a:tr>
              <a:tr h="525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89931503"/>
                  </a:ext>
                </a:extLst>
              </a:tr>
            </a:tbl>
          </a:graphicData>
        </a:graphic>
      </p:graphicFrame>
      <p:sp>
        <p:nvSpPr>
          <p:cNvPr id="14" name="TextBox 13">
            <a:extLst>
              <a:ext uri="{FF2B5EF4-FFF2-40B4-BE49-F238E27FC236}">
                <a16:creationId xmlns:a16="http://schemas.microsoft.com/office/drawing/2014/main" id="{D598272C-0BEB-4A9E-B98A-433766D2C0D1}"/>
              </a:ext>
            </a:extLst>
          </p:cNvPr>
          <p:cNvSpPr txBox="1"/>
          <p:nvPr/>
        </p:nvSpPr>
        <p:spPr>
          <a:xfrm>
            <a:off x="3977640" y="6405258"/>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sp>
        <p:nvSpPr>
          <p:cNvPr id="23" name="Rectangle: Rounded Corners 22">
            <a:extLst>
              <a:ext uri="{FF2B5EF4-FFF2-40B4-BE49-F238E27FC236}">
                <a16:creationId xmlns:a16="http://schemas.microsoft.com/office/drawing/2014/main" id="{ECFBF351-4E06-4807-A745-DCD143AA646B}"/>
              </a:ext>
            </a:extLst>
          </p:cNvPr>
          <p:cNvSpPr/>
          <p:nvPr/>
        </p:nvSpPr>
        <p:spPr>
          <a:xfrm>
            <a:off x="678000" y="3151806"/>
            <a:ext cx="7867481" cy="37141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100" b="1" dirty="0">
                <a:solidFill>
                  <a:schemeClr val="tx1"/>
                </a:solidFill>
                <a:latin typeface="Verdana" panose="020B0604030504040204" pitchFamily="34" charset="0"/>
                <a:ea typeface="Verdana" panose="020B0604030504040204" pitchFamily="34" charset="0"/>
                <a:cs typeface="Verdana" panose="020B0604030504040204" pitchFamily="34" charset="0"/>
              </a:rPr>
              <a:t>Comparison Of New ARCOR Treatment To Previous ARCOR Treatments</a:t>
            </a:r>
          </a:p>
        </p:txBody>
      </p:sp>
    </p:spTree>
    <p:extLst>
      <p:ext uri="{BB962C8B-B14F-4D97-AF65-F5344CB8AC3E}">
        <p14:creationId xmlns:p14="http://schemas.microsoft.com/office/powerpoint/2010/main" val="1271791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408432" y="200922"/>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408432" y="246642"/>
            <a:ext cx="6684264" cy="276999"/>
          </a:xfrm>
          <a:prstGeom prst="rect">
            <a:avLst/>
          </a:prstGeom>
          <a:noFill/>
        </p:spPr>
        <p:txBody>
          <a:bodyPr wrap="square" rtlCol="0">
            <a:spAutoFit/>
          </a:bodyPr>
          <a:lstStyle/>
          <a:p>
            <a:r>
              <a:rPr lang="en-US" sz="1200" b="1">
                <a:latin typeface="Verdana" panose="020B0604030504040204" pitchFamily="34" charset="0"/>
                <a:ea typeface="Verdana" panose="020B0604030504040204" pitchFamily="34" charset="0"/>
                <a:cs typeface="Verdana" panose="020B0604030504040204" pitchFamily="34" charset="0"/>
              </a:rPr>
              <a:t>HEF Group </a:t>
            </a:r>
            <a:r>
              <a:rPr lang="en-US" sz="1200" b="1" dirty="0">
                <a:latin typeface="Verdana" panose="020B0604030504040204" pitchFamily="34" charset="0"/>
                <a:ea typeface="Verdana" panose="020B0604030504040204" pitchFamily="34" charset="0"/>
                <a:cs typeface="Verdana" panose="020B0604030504040204" pitchFamily="34" charset="0"/>
              </a:rPr>
              <a:t>– Nitriding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408430" y="707414"/>
            <a:ext cx="8455149" cy="570698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571500" y="839680"/>
            <a:ext cx="8097012" cy="344328"/>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 Contd. </a:t>
            </a:r>
          </a:p>
        </p:txBody>
      </p:sp>
      <p:sp>
        <p:nvSpPr>
          <p:cNvPr id="9" name="TextBox 8">
            <a:extLst>
              <a:ext uri="{FF2B5EF4-FFF2-40B4-BE49-F238E27FC236}">
                <a16:creationId xmlns:a16="http://schemas.microsoft.com/office/drawing/2014/main" id="{398F47A3-A890-4E84-BAA2-A18B18381E64}"/>
              </a:ext>
            </a:extLst>
          </p:cNvPr>
          <p:cNvSpPr txBox="1"/>
          <p:nvPr/>
        </p:nvSpPr>
        <p:spPr>
          <a:xfrm>
            <a:off x="571500" y="1289022"/>
            <a:ext cx="8097012" cy="1830950"/>
          </a:xfrm>
          <a:prstGeom prst="rect">
            <a:avLst/>
          </a:prstGeom>
          <a:noFill/>
        </p:spPr>
        <p:txBody>
          <a:bodyPr wrap="square" rtlCol="0">
            <a:spAutoFit/>
          </a:bodyPr>
          <a:lstStyle/>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 </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 </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p:txBody>
      </p:sp>
      <p:graphicFrame>
        <p:nvGraphicFramePr>
          <p:cNvPr id="12" name="Table 13">
            <a:extLst>
              <a:ext uri="{FF2B5EF4-FFF2-40B4-BE49-F238E27FC236}">
                <a16:creationId xmlns:a16="http://schemas.microsoft.com/office/drawing/2014/main" id="{0580AE33-D9E4-47BF-AA4A-BB9042E4FE0A}"/>
              </a:ext>
            </a:extLst>
          </p:cNvPr>
          <p:cNvGraphicFramePr>
            <a:graphicFrameLocks noGrp="1"/>
          </p:cNvGraphicFramePr>
          <p:nvPr>
            <p:extLst>
              <p:ext uri="{D42A27DB-BD31-4B8C-83A1-F6EECF244321}">
                <p14:modId xmlns:p14="http://schemas.microsoft.com/office/powerpoint/2010/main" val="463183388"/>
              </p:ext>
            </p:extLst>
          </p:nvPr>
        </p:nvGraphicFramePr>
        <p:xfrm>
          <a:off x="571500" y="3723189"/>
          <a:ext cx="8097012" cy="2454623"/>
        </p:xfrm>
        <a:graphic>
          <a:graphicData uri="http://schemas.openxmlformats.org/drawingml/2006/table">
            <a:tbl>
              <a:tblPr firstRow="1" bandRow="1">
                <a:tableStyleId>{5940675A-B579-460E-94D1-54222C63F5DA}</a:tableStyleId>
              </a:tblPr>
              <a:tblGrid>
                <a:gridCol w="2006600">
                  <a:extLst>
                    <a:ext uri="{9D8B030D-6E8A-4147-A177-3AD203B41FA5}">
                      <a16:colId xmlns:a16="http://schemas.microsoft.com/office/drawing/2014/main" val="2925044667"/>
                    </a:ext>
                  </a:extLst>
                </a:gridCol>
                <a:gridCol w="6090412">
                  <a:extLst>
                    <a:ext uri="{9D8B030D-6E8A-4147-A177-3AD203B41FA5}">
                      <a16:colId xmlns:a16="http://schemas.microsoft.com/office/drawing/2014/main" val="3402759276"/>
                    </a:ext>
                  </a:extLst>
                </a:gridCol>
              </a:tblGrid>
              <a:tr h="191945">
                <a:tc>
                  <a:txBody>
                    <a:bodyPr/>
                    <a:lstStyle/>
                    <a:p>
                      <a:r>
                        <a:rPr lang="en-US" sz="800" b="1" dirty="0">
                          <a:solidFill>
                            <a:schemeClr val="tx1"/>
                          </a:solidFill>
                          <a:latin typeface="Verdana" panose="020B0604030504040204" pitchFamily="34" charset="0"/>
                          <a:ea typeface="Verdana" panose="020B0604030504040204" pitchFamily="34" charset="0"/>
                          <a:cs typeface="Verdana" panose="020B0604030504040204" pitchFamily="34" charset="0"/>
                        </a:rPr>
                        <a:t>Advantages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c>
                  <a:txBody>
                    <a:bodyPr/>
                    <a:lstStyle/>
                    <a:p>
                      <a:r>
                        <a:rPr lang="en-US" sz="800" b="1" dirty="0">
                          <a:solidFill>
                            <a:schemeClr val="tx1"/>
                          </a:solidFill>
                          <a:latin typeface="Verdana" panose="020B0604030504040204" pitchFamily="34" charset="0"/>
                          <a:ea typeface="Verdana" panose="020B0604030504040204" pitchFamily="34" charset="0"/>
                          <a:cs typeface="Verdana" panose="020B0604030504040204" pitchFamily="34" charset="0"/>
                        </a:rPr>
                        <a:t>Details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976725888"/>
                  </a:ext>
                </a:extLst>
              </a:tr>
              <a:tr h="301629">
                <a:tc>
                  <a:txBody>
                    <a:bodyPr/>
                    <a:lstStyle/>
                    <a:p>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19479254"/>
                  </a:ext>
                </a:extLst>
              </a:tr>
              <a:tr h="3016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55752"/>
                  </a:ext>
                </a:extLst>
              </a:tr>
              <a:tr h="3016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4480479"/>
                  </a:ext>
                </a:extLst>
              </a:tr>
              <a:tr h="3016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57296951"/>
                  </a:ext>
                </a:extLst>
              </a:tr>
              <a:tr h="2181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89931503"/>
                  </a:ext>
                </a:extLst>
              </a:tr>
              <a:tr h="1968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7204677"/>
                  </a:ext>
                </a:extLst>
              </a:tr>
              <a:tr h="3016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1179102"/>
                  </a:ext>
                </a:extLst>
              </a:tr>
              <a:tr h="3016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253525"/>
                  </a:ext>
                </a:extLst>
              </a:tr>
            </a:tbl>
          </a:graphicData>
        </a:graphic>
      </p:graphicFrame>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sp>
        <p:nvSpPr>
          <p:cNvPr id="17" name="Rectangle: Rounded Corners 16">
            <a:extLst>
              <a:ext uri="{FF2B5EF4-FFF2-40B4-BE49-F238E27FC236}">
                <a16:creationId xmlns:a16="http://schemas.microsoft.com/office/drawing/2014/main" id="{4938FE74-EFB9-45B5-9F98-2DAE167D2AB0}"/>
              </a:ext>
            </a:extLst>
          </p:cNvPr>
          <p:cNvSpPr/>
          <p:nvPr/>
        </p:nvSpPr>
        <p:spPr>
          <a:xfrm>
            <a:off x="571499" y="3297849"/>
            <a:ext cx="8097011" cy="32335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Advantages of CLIN Treatment</a:t>
            </a:r>
          </a:p>
        </p:txBody>
      </p:sp>
    </p:spTree>
    <p:extLst>
      <p:ext uri="{BB962C8B-B14F-4D97-AF65-F5344CB8AC3E}">
        <p14:creationId xmlns:p14="http://schemas.microsoft.com/office/powerpoint/2010/main" val="4225174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F80E6A-569A-42FD-8235-864F9899B8BC}"/>
              </a:ext>
            </a:extLst>
          </p:cNvPr>
          <p:cNvSpPr txBox="1"/>
          <p:nvPr/>
        </p:nvSpPr>
        <p:spPr>
          <a:xfrm>
            <a:off x="156679" y="639207"/>
            <a:ext cx="8489672" cy="1443152"/>
          </a:xfrm>
          <a:prstGeom prst="rect">
            <a:avLst/>
          </a:prstGeom>
          <a:noFill/>
        </p:spPr>
        <p:txBody>
          <a:bodyPr wrap="square" rtlCol="0" anchor="t">
            <a:spAutoFit/>
          </a:bodyPr>
          <a:lstStyle/>
          <a:p>
            <a:pPr>
              <a:lnSpc>
                <a:spcPct val="150000"/>
              </a:lnSpc>
            </a:pPr>
            <a:r>
              <a:rPr lang="en-IN" sz="1200" dirty="0">
                <a:latin typeface="Arial" panose="020B0604020202020204" pitchFamily="34" charset="0"/>
                <a:cs typeface="Arial" panose="020B0604020202020204" pitchFamily="34" charset="0"/>
              </a:rPr>
              <a:t>The recommended methodology for this study was based on exhaustive Secondary Research followed by extensive Primary Research. TechSci Research deployed a dedicated team who worked dedicatedly for the Client to meet research objectives.</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 Secondary Search</a:t>
            </a:r>
          </a:p>
          <a:p>
            <a:pPr marL="171450" indent="-171450">
              <a:lnSpc>
                <a:spcPct val="150000"/>
              </a:lnSpc>
              <a:buFont typeface="Arial" panose="020B0604020202020204" pitchFamily="34" charset="0"/>
              <a:buChar char="•"/>
              <a:defRPr/>
            </a:pP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team conducted exhaustive secondary research </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to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collect the information on required set of data /information. </a:t>
            </a:r>
            <a:endParaRPr lang="en-IN" sz="120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0F2EC0C3-6E3E-4717-B23E-5FD820D23C48}"/>
              </a:ext>
            </a:extLst>
          </p:cNvPr>
          <p:cNvSpPr>
            <a:spLocks noGrp="1"/>
          </p:cNvSpPr>
          <p:nvPr>
            <p:ph type="body" sz="quarter" idx="14"/>
          </p:nvPr>
        </p:nvSpPr>
        <p:spPr>
          <a:xfrm>
            <a:off x="156679" y="220077"/>
            <a:ext cx="7863840" cy="457200"/>
          </a:xfrm>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Research Methodology</a:t>
            </a:r>
          </a:p>
        </p:txBody>
      </p:sp>
      <p:sp>
        <p:nvSpPr>
          <p:cNvPr id="4" name="object 49">
            <a:extLst>
              <a:ext uri="{FF2B5EF4-FFF2-40B4-BE49-F238E27FC236}">
                <a16:creationId xmlns:a16="http://schemas.microsoft.com/office/drawing/2014/main" id="{7691A60E-F142-45E9-9349-5A9400AE234A}"/>
              </a:ext>
            </a:extLst>
          </p:cNvPr>
          <p:cNvSpPr txBox="1"/>
          <p:nvPr/>
        </p:nvSpPr>
        <p:spPr>
          <a:xfrm>
            <a:off x="198946" y="2099022"/>
            <a:ext cx="8228906" cy="1436740"/>
          </a:xfrm>
          <a:prstGeom prst="rect">
            <a:avLst/>
          </a:prstGeom>
        </p:spPr>
        <p:txBody>
          <a:bodyPr vert="horz" wrap="square" lIns="0" tIns="85090" rIns="0" bIns="0" rtlCol="0">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Phase-II: Formulating Questionnaire &amp; Developing List of Respondents</a:t>
            </a:r>
          </a:p>
          <a:p>
            <a:pPr marL="171450" lvl="0" indent="-171450" algn="just">
              <a:lnSpc>
                <a:spcPct val="150000"/>
              </a:lnSpc>
              <a:buFont typeface="Arial" panose="020B0604020202020204" pitchFamily="34" charset="0"/>
              <a:buChar char="•"/>
              <a:defRPr/>
            </a:pP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Post Secondary Search, </a:t>
            </a:r>
            <a:r>
              <a:rPr lang="en-US" sz="1200" spc="-5" dirty="0" err="1">
                <a:solidFill>
                  <a:prstClr val="black"/>
                </a:solidFill>
                <a:latin typeface="Arial" panose="020B0604020202020204" pitchFamily="34" charset="0"/>
                <a:ea typeface="Verdana" panose="020B0604030504040204" pitchFamily="34" charset="0"/>
                <a:cs typeface="Arial" panose="020B0604020202020204" pitchFamily="34" charset="0"/>
              </a:rPr>
              <a:t>TechSci</a:t>
            </a:r>
            <a:r>
              <a:rPr lang="en-US" sz="1200" spc="-5" dirty="0">
                <a:solidFill>
                  <a:prstClr val="black"/>
                </a:solidFill>
                <a:latin typeface="Arial" panose="020B0604020202020204" pitchFamily="34" charset="0"/>
                <a:ea typeface="Verdana" panose="020B0604030504040204" pitchFamily="34" charset="0"/>
                <a:cs typeface="Arial" panose="020B0604020202020204" pitchFamily="34" charset="0"/>
              </a:rPr>
              <a:t> prepared a list of target individuals in target group and related companies  across different functions and levels in different geographies. In-addition, </a:t>
            </a:r>
            <a:r>
              <a:rPr lang="en-US" sz="1200" spc="-5" dirty="0" err="1">
                <a:solidFill>
                  <a:prstClr val="black"/>
                </a:solidFill>
                <a:latin typeface="Arial" panose="020B0604020202020204" pitchFamily="34" charset="0"/>
                <a:ea typeface="Verdana" panose="020B0604030504040204" pitchFamily="34" charset="0"/>
                <a:cs typeface="Arial" panose="020B0604020202020204" pitchFamily="34" charset="0"/>
              </a:rPr>
              <a:t>TechSci</a:t>
            </a:r>
            <a:r>
              <a:rPr lang="en-US" sz="1200" spc="-5" dirty="0">
                <a:solidFill>
                  <a:prstClr val="black"/>
                </a:solidFill>
                <a:latin typeface="Arial" panose="020B0604020202020204" pitchFamily="34" charset="0"/>
                <a:ea typeface="Verdana" panose="020B0604030504040204" pitchFamily="34" charset="0"/>
                <a:cs typeface="Arial" panose="020B0604020202020204" pitchFamily="34" charset="0"/>
              </a:rPr>
              <a:t> also identified  individuals in competitors and customers </a:t>
            </a:r>
          </a:p>
          <a:p>
            <a:pPr marL="171450" lvl="0" indent="-171450" algn="just">
              <a:lnSpc>
                <a:spcPct val="150000"/>
              </a:lnSpc>
              <a:buFont typeface="Arial" panose="020B0604020202020204" pitchFamily="34" charset="0"/>
              <a:buChar char="•"/>
              <a:defRPr/>
            </a:pP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TechSci team formulated  guidelines to ask specific questions related with the project objectives.</a:t>
            </a:r>
          </a:p>
        </p:txBody>
      </p:sp>
      <p:sp>
        <p:nvSpPr>
          <p:cNvPr id="7" name="TextBox 6">
            <a:extLst>
              <a:ext uri="{FF2B5EF4-FFF2-40B4-BE49-F238E27FC236}">
                <a16:creationId xmlns:a16="http://schemas.microsoft.com/office/drawing/2014/main" id="{1957240E-AD15-4816-BFAA-04A9436A9E2D}"/>
              </a:ext>
            </a:extLst>
          </p:cNvPr>
          <p:cNvSpPr txBox="1"/>
          <p:nvPr/>
        </p:nvSpPr>
        <p:spPr>
          <a:xfrm>
            <a:off x="156679" y="3512859"/>
            <a:ext cx="8386005" cy="1720151"/>
          </a:xfrm>
          <a:prstGeom prst="rect">
            <a:avLst/>
          </a:prstGeom>
          <a:noFill/>
        </p:spPr>
        <p:txBody>
          <a:bodyPr wrap="square" rtlCol="0" anchor="t">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Phase-III</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a:t>
            </a: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Extensive Primary Search </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endParaRP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2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TechSci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Research executed primary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surveys targeting identified individuals in </a:t>
            </a:r>
            <a:r>
              <a:rPr lang="en-US" sz="1200" spc="-10" dirty="0">
                <a:solidFill>
                  <a:prstClr val="black"/>
                </a:solidFill>
                <a:latin typeface="Arial" panose="020B0604020202020204" pitchFamily="34" charset="0"/>
                <a:ea typeface="Verdana" panose="020B0604030504040204" pitchFamily="34" charset="0"/>
                <a:cs typeface="Arial" panose="020B0604020202020204" pitchFamily="34" charset="0"/>
              </a:rPr>
              <a:t>these target companies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including their competitors and customers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through </a:t>
            </a:r>
            <a:r>
              <a:rPr kumimoji="0" lang="en-US" sz="1200" b="0" i="0" u="none" strike="noStrike" kern="1200" cap="none" spc="-2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Telephonic </a:t>
            </a:r>
            <a:r>
              <a:rPr kumimoji="0" lang="en-US" sz="1200" b="0" i="0" u="none" strike="noStrike" kern="1200" cap="none" spc="-1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methodology. </a:t>
            </a:r>
            <a:r>
              <a:rPr kumimoji="0" lang="en-US" sz="1200" b="0" i="0" u="none" strike="noStrike" kern="1200" cap="none" spc="-2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TechSci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Research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performed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periodical checks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on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data collected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through </a:t>
            </a:r>
            <a:r>
              <a:rPr lang="en-US" sz="1200" spc="-10" dirty="0">
                <a:solidFill>
                  <a:prstClr val="black"/>
                </a:solidFill>
                <a:latin typeface="Arial" panose="020B0604020202020204" pitchFamily="34" charset="0"/>
                <a:ea typeface="Verdana" panose="020B0604030504040204" pitchFamily="34" charset="0"/>
                <a:cs typeface="Arial" panose="020B0604020202020204" pitchFamily="34" charset="0"/>
              </a:rPr>
              <a:t>telephonic</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surveys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with logic checks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and analyze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survey results.</a:t>
            </a:r>
          </a:p>
          <a:p>
            <a:pPr algn="just">
              <a:lnSpc>
                <a:spcPct val="150000"/>
              </a:lnSpc>
            </a:pPr>
            <a:r>
              <a:rPr lang="en-US" sz="1200" b="1" spc="-5" dirty="0">
                <a:solidFill>
                  <a:prstClr val="black"/>
                </a:solidFill>
                <a:latin typeface="Arial" panose="020B0604020202020204" pitchFamily="34" charset="0"/>
                <a:ea typeface="Verdana" panose="020B0604030504040204" pitchFamily="34" charset="0"/>
                <a:cs typeface="Arial" panose="020B0604020202020204" pitchFamily="34" charset="0"/>
              </a:rPr>
              <a:t>Phase IV:</a:t>
            </a:r>
          </a:p>
          <a:p>
            <a:pPr algn="just">
              <a:lnSpc>
                <a:spcPct val="150000"/>
              </a:lnSpc>
            </a:pPr>
            <a:r>
              <a:rPr lang="en-US" sz="1200" spc="-25" dirty="0" err="1">
                <a:solidFill>
                  <a:prstClr val="black"/>
                </a:solidFill>
                <a:latin typeface="Arial" panose="020B0604020202020204" pitchFamily="34" charset="0"/>
                <a:ea typeface="Verdana" panose="020B0604030504040204" pitchFamily="34" charset="0"/>
                <a:cs typeface="Arial" panose="020B0604020202020204" pitchFamily="34" charset="0"/>
              </a:rPr>
              <a:t>TechSci</a:t>
            </a:r>
            <a:r>
              <a:rPr lang="en-US" sz="1200" spc="-25" dirty="0">
                <a:solidFill>
                  <a:prstClr val="black"/>
                </a:solidFill>
                <a:latin typeface="Arial" panose="020B0604020202020204" pitchFamily="34" charset="0"/>
                <a:ea typeface="Verdana" panose="020B0604030504040204" pitchFamily="34" charset="0"/>
                <a:cs typeface="Arial" panose="020B0604020202020204" pitchFamily="34" charset="0"/>
              </a:rPr>
              <a:t> delivered the final comprehensive project report in detailed PDF format.</a:t>
            </a:r>
          </a:p>
        </p:txBody>
      </p:sp>
      <p:sp>
        <p:nvSpPr>
          <p:cNvPr id="8" name="object 9">
            <a:extLst>
              <a:ext uri="{FF2B5EF4-FFF2-40B4-BE49-F238E27FC236}">
                <a16:creationId xmlns:a16="http://schemas.microsoft.com/office/drawing/2014/main" id="{20456004-0132-4118-8D44-ECD6166D946B}"/>
              </a:ext>
            </a:extLst>
          </p:cNvPr>
          <p:cNvSpPr/>
          <p:nvPr/>
        </p:nvSpPr>
        <p:spPr>
          <a:xfrm>
            <a:off x="561197" y="5446500"/>
            <a:ext cx="1097292" cy="856475"/>
          </a:xfrm>
          <a:prstGeom prst="rect">
            <a:avLst/>
          </a:prstGeom>
          <a:blipFill>
            <a:blip r:embed="rId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object 10">
            <a:extLst>
              <a:ext uri="{FF2B5EF4-FFF2-40B4-BE49-F238E27FC236}">
                <a16:creationId xmlns:a16="http://schemas.microsoft.com/office/drawing/2014/main" id="{4794CC71-5B60-48CE-8BE7-9363E0299DF6}"/>
              </a:ext>
            </a:extLst>
          </p:cNvPr>
          <p:cNvSpPr/>
          <p:nvPr/>
        </p:nvSpPr>
        <p:spPr>
          <a:xfrm>
            <a:off x="611488" y="5583659"/>
            <a:ext cx="995159" cy="617219"/>
          </a:xfrm>
          <a:prstGeom prst="rect">
            <a:avLst/>
          </a:prstGeom>
          <a:blipFill>
            <a:blip r:embed="rId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object 11">
            <a:extLst>
              <a:ext uri="{FF2B5EF4-FFF2-40B4-BE49-F238E27FC236}">
                <a16:creationId xmlns:a16="http://schemas.microsoft.com/office/drawing/2014/main" id="{06486040-6838-4124-BCED-52A0A888449B}"/>
              </a:ext>
            </a:extLst>
          </p:cNvPr>
          <p:cNvSpPr/>
          <p:nvPr/>
        </p:nvSpPr>
        <p:spPr>
          <a:xfrm>
            <a:off x="652636" y="5499839"/>
            <a:ext cx="995680" cy="754380"/>
          </a:xfrm>
          <a:custGeom>
            <a:avLst/>
            <a:gdLst/>
            <a:ahLst/>
            <a:cxnLst/>
            <a:rect l="l" t="t" r="r" b="b"/>
            <a:pathLst>
              <a:path w="995680" h="754379">
                <a:moveTo>
                  <a:pt x="0" y="754379"/>
                </a:moveTo>
                <a:lnTo>
                  <a:pt x="995171" y="754379"/>
                </a:lnTo>
                <a:lnTo>
                  <a:pt x="995171" y="0"/>
                </a:lnTo>
                <a:lnTo>
                  <a:pt x="0" y="0"/>
                </a:lnTo>
                <a:lnTo>
                  <a:pt x="0" y="754379"/>
                </a:lnTo>
                <a:close/>
              </a:path>
            </a:pathLst>
          </a:custGeom>
          <a:solidFill>
            <a:srgbClr val="C5DFB4"/>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bject 12">
            <a:extLst>
              <a:ext uri="{FF2B5EF4-FFF2-40B4-BE49-F238E27FC236}">
                <a16:creationId xmlns:a16="http://schemas.microsoft.com/office/drawing/2014/main" id="{952AD63B-AF30-4A5B-9763-B7ACC6BA93B7}"/>
              </a:ext>
            </a:extLst>
          </p:cNvPr>
          <p:cNvSpPr txBox="1"/>
          <p:nvPr/>
        </p:nvSpPr>
        <p:spPr>
          <a:xfrm>
            <a:off x="652636" y="5658437"/>
            <a:ext cx="995680" cy="436880"/>
          </a:xfrm>
          <a:prstGeom prst="rect">
            <a:avLst/>
          </a:prstGeom>
        </p:spPr>
        <p:txBody>
          <a:bodyPr vert="horz" wrap="square" lIns="0" tIns="12700" rIns="0" bIns="0" rtlCol="0">
            <a:spAutoFit/>
          </a:bodyPr>
          <a:lstStyle/>
          <a:p>
            <a:pPr marL="118745" marR="112395" lvl="0" indent="635" algn="ctr"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3A3838"/>
                </a:solidFill>
                <a:effectLst/>
                <a:uLnTx/>
                <a:uFillTx/>
                <a:latin typeface="Verdana"/>
                <a:ea typeface="+mn-ea"/>
                <a:cs typeface="Verdana"/>
              </a:rPr>
              <a:t>Target  Audience  </a:t>
            </a:r>
            <a:r>
              <a:rPr kumimoji="0" sz="900" b="0" i="0" u="none" strike="noStrike" kern="1200" cap="none" spc="-10" normalizeH="0" baseline="0" noProof="0" dirty="0">
                <a:ln>
                  <a:noFill/>
                </a:ln>
                <a:solidFill>
                  <a:srgbClr val="3A3838"/>
                </a:solidFill>
                <a:effectLst/>
                <a:uLnTx/>
                <a:uFillTx/>
                <a:latin typeface="Verdana"/>
                <a:ea typeface="+mn-ea"/>
                <a:cs typeface="Verdana"/>
              </a:rPr>
              <a:t>I</a:t>
            </a:r>
            <a:r>
              <a:rPr kumimoji="0" sz="900" b="0" i="0" u="none" strike="noStrike" kern="1200" cap="none" spc="0" normalizeH="0" baseline="0" noProof="0" dirty="0">
                <a:ln>
                  <a:noFill/>
                </a:ln>
                <a:solidFill>
                  <a:srgbClr val="3A3838"/>
                </a:solidFill>
                <a:effectLst/>
                <a:uLnTx/>
                <a:uFillTx/>
                <a:latin typeface="Verdana"/>
                <a:ea typeface="+mn-ea"/>
                <a:cs typeface="Verdana"/>
              </a:rPr>
              <a:t>de</a:t>
            </a:r>
            <a:r>
              <a:rPr kumimoji="0" sz="900" b="0" i="0" u="none" strike="noStrike" kern="1200" cap="none" spc="-10" normalizeH="0" baseline="0" noProof="0" dirty="0">
                <a:ln>
                  <a:noFill/>
                </a:ln>
                <a:solidFill>
                  <a:srgbClr val="3A3838"/>
                </a:solidFill>
                <a:effectLst/>
                <a:uLnTx/>
                <a:uFillTx/>
                <a:latin typeface="Verdana"/>
                <a:ea typeface="+mn-ea"/>
                <a:cs typeface="Verdana"/>
              </a:rPr>
              <a:t>n</a:t>
            </a:r>
            <a:r>
              <a:rPr kumimoji="0" sz="900" b="0" i="0" u="none" strike="noStrike" kern="1200" cap="none" spc="0" normalizeH="0" baseline="0" noProof="0" dirty="0">
                <a:ln>
                  <a:noFill/>
                </a:ln>
                <a:solidFill>
                  <a:srgbClr val="3A3838"/>
                </a:solidFill>
                <a:effectLst/>
                <a:uLnTx/>
                <a:uFillTx/>
                <a:latin typeface="Verdana"/>
                <a:ea typeface="+mn-ea"/>
                <a:cs typeface="Verdana"/>
              </a:rPr>
              <a:t>ti</a:t>
            </a:r>
            <a:r>
              <a:rPr kumimoji="0" sz="900" b="0" i="0" u="none" strike="noStrike" kern="1200" cap="none" spc="-5" normalizeH="0" baseline="0" noProof="0" dirty="0">
                <a:ln>
                  <a:noFill/>
                </a:ln>
                <a:solidFill>
                  <a:srgbClr val="3A3838"/>
                </a:solidFill>
                <a:effectLst/>
                <a:uLnTx/>
                <a:uFillTx/>
                <a:latin typeface="Verdana"/>
                <a:ea typeface="+mn-ea"/>
                <a:cs typeface="Verdana"/>
              </a:rPr>
              <a:t>f</a:t>
            </a:r>
            <a:r>
              <a:rPr kumimoji="0" sz="900" b="0" i="0" u="none" strike="noStrike" kern="1200" cap="none" spc="0" normalizeH="0" baseline="0" noProof="0" dirty="0">
                <a:ln>
                  <a:noFill/>
                </a:ln>
                <a:solidFill>
                  <a:srgbClr val="3A3838"/>
                </a:solidFill>
                <a:effectLst/>
                <a:uLnTx/>
                <a:uFillTx/>
                <a:latin typeface="Verdana"/>
                <a:ea typeface="+mn-ea"/>
                <a:cs typeface="Verdana"/>
              </a:rPr>
              <a:t>ication</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12" name="object 13">
            <a:extLst>
              <a:ext uri="{FF2B5EF4-FFF2-40B4-BE49-F238E27FC236}">
                <a16:creationId xmlns:a16="http://schemas.microsoft.com/office/drawing/2014/main" id="{6D07A508-528A-427D-B426-86FF521302CE}"/>
              </a:ext>
            </a:extLst>
          </p:cNvPr>
          <p:cNvSpPr/>
          <p:nvPr/>
        </p:nvSpPr>
        <p:spPr>
          <a:xfrm>
            <a:off x="1884029" y="5446500"/>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object 14">
            <a:extLst>
              <a:ext uri="{FF2B5EF4-FFF2-40B4-BE49-F238E27FC236}">
                <a16:creationId xmlns:a16="http://schemas.microsoft.com/office/drawing/2014/main" id="{081B3934-F84D-4E31-A1FE-396FDD26CAD3}"/>
              </a:ext>
            </a:extLst>
          </p:cNvPr>
          <p:cNvSpPr/>
          <p:nvPr/>
        </p:nvSpPr>
        <p:spPr>
          <a:xfrm>
            <a:off x="1914508" y="5583659"/>
            <a:ext cx="1080528" cy="617219"/>
          </a:xfrm>
          <a:prstGeom prst="rect">
            <a:avLst/>
          </a:prstGeom>
          <a:blipFill>
            <a:blip r:embed="rId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bject 15">
            <a:extLst>
              <a:ext uri="{FF2B5EF4-FFF2-40B4-BE49-F238E27FC236}">
                <a16:creationId xmlns:a16="http://schemas.microsoft.com/office/drawing/2014/main" id="{62EFF36A-984C-4B56-85C5-C9351E0D7030}"/>
              </a:ext>
            </a:extLst>
          </p:cNvPr>
          <p:cNvSpPr/>
          <p:nvPr/>
        </p:nvSpPr>
        <p:spPr>
          <a:xfrm>
            <a:off x="1975468" y="5499839"/>
            <a:ext cx="996950" cy="754380"/>
          </a:xfrm>
          <a:custGeom>
            <a:avLst/>
            <a:gdLst/>
            <a:ahLst/>
            <a:cxnLst/>
            <a:rect l="l" t="t" r="r" b="b"/>
            <a:pathLst>
              <a:path w="996950" h="754379">
                <a:moveTo>
                  <a:pt x="0" y="754379"/>
                </a:moveTo>
                <a:lnTo>
                  <a:pt x="996695" y="754379"/>
                </a:lnTo>
                <a:lnTo>
                  <a:pt x="996695" y="0"/>
                </a:lnTo>
                <a:lnTo>
                  <a:pt x="0" y="0"/>
                </a:lnTo>
                <a:lnTo>
                  <a:pt x="0" y="754379"/>
                </a:lnTo>
                <a:close/>
              </a:path>
            </a:pathLst>
          </a:custGeom>
          <a:solidFill>
            <a:srgbClr val="A9D18E"/>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object 16">
            <a:extLst>
              <a:ext uri="{FF2B5EF4-FFF2-40B4-BE49-F238E27FC236}">
                <a16:creationId xmlns:a16="http://schemas.microsoft.com/office/drawing/2014/main" id="{43281A29-1D56-4C88-A3D1-E7E91A53A87B}"/>
              </a:ext>
            </a:extLst>
          </p:cNvPr>
          <p:cNvSpPr txBox="1"/>
          <p:nvPr/>
        </p:nvSpPr>
        <p:spPr>
          <a:xfrm>
            <a:off x="2061574" y="5658437"/>
            <a:ext cx="823594" cy="436880"/>
          </a:xfrm>
          <a:prstGeom prst="rect">
            <a:avLst/>
          </a:prstGeom>
        </p:spPr>
        <p:txBody>
          <a:bodyPr vert="horz" wrap="square" lIns="0" tIns="12700" rIns="0" bIns="0" rtlCol="0">
            <a:spAutoFit/>
          </a:bodyPr>
          <a:lstStyle/>
          <a:p>
            <a:pPr marL="86995" marR="5080" lvl="0" indent="-74930" algn="l"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3A3838"/>
                </a:solidFill>
                <a:effectLst/>
                <a:uLnTx/>
                <a:uFillTx/>
                <a:latin typeface="Verdana"/>
                <a:ea typeface="+mn-ea"/>
                <a:cs typeface="Verdana"/>
              </a:rPr>
              <a:t>Q</a:t>
            </a:r>
            <a:r>
              <a:rPr kumimoji="0" sz="900" b="0" i="0" u="none" strike="noStrike" kern="1200" cap="none" spc="-10" normalizeH="0" baseline="0" noProof="0" dirty="0">
                <a:ln>
                  <a:noFill/>
                </a:ln>
                <a:solidFill>
                  <a:srgbClr val="3A3838"/>
                </a:solidFill>
                <a:effectLst/>
                <a:uLnTx/>
                <a:uFillTx/>
                <a:latin typeface="Verdana"/>
                <a:ea typeface="+mn-ea"/>
                <a:cs typeface="Verdana"/>
              </a:rPr>
              <a:t>u</a:t>
            </a:r>
            <a:r>
              <a:rPr kumimoji="0" sz="900" b="0" i="0" u="none" strike="noStrike" kern="1200" cap="none" spc="0" normalizeH="0" baseline="0" noProof="0" dirty="0">
                <a:ln>
                  <a:noFill/>
                </a:ln>
                <a:solidFill>
                  <a:srgbClr val="3A3838"/>
                </a:solidFill>
                <a:effectLst/>
                <a:uLnTx/>
                <a:uFillTx/>
                <a:latin typeface="Verdana"/>
                <a:ea typeface="+mn-ea"/>
                <a:cs typeface="Verdana"/>
              </a:rPr>
              <a:t>estio</a:t>
            </a:r>
            <a:r>
              <a:rPr kumimoji="0" sz="900" b="0" i="0" u="none" strike="noStrike" kern="1200" cap="none" spc="-10" normalizeH="0" baseline="0" noProof="0" dirty="0">
                <a:ln>
                  <a:noFill/>
                </a:ln>
                <a:solidFill>
                  <a:srgbClr val="3A3838"/>
                </a:solidFill>
                <a:effectLst/>
                <a:uLnTx/>
                <a:uFillTx/>
                <a:latin typeface="Verdana"/>
                <a:ea typeface="+mn-ea"/>
                <a:cs typeface="Verdana"/>
              </a:rPr>
              <a:t>nn</a:t>
            </a:r>
            <a:r>
              <a:rPr kumimoji="0" sz="900" b="0" i="0" u="none" strike="noStrike" kern="1200" cap="none" spc="0" normalizeH="0" baseline="0" noProof="0" dirty="0">
                <a:ln>
                  <a:noFill/>
                </a:ln>
                <a:solidFill>
                  <a:srgbClr val="3A3838"/>
                </a:solidFill>
                <a:effectLst/>
                <a:uLnTx/>
                <a:uFillTx/>
                <a:latin typeface="Verdana"/>
                <a:ea typeface="+mn-ea"/>
                <a:cs typeface="Verdana"/>
              </a:rPr>
              <a:t>aire  Design </a:t>
            </a:r>
            <a:r>
              <a:rPr kumimoji="0" sz="900" b="0" i="0" u="none" strike="noStrike" kern="1200" cap="none" spc="-5" normalizeH="0" baseline="0" noProof="0" dirty="0">
                <a:ln>
                  <a:noFill/>
                </a:ln>
                <a:solidFill>
                  <a:srgbClr val="3A3838"/>
                </a:solidFill>
                <a:effectLst/>
                <a:uLnTx/>
                <a:uFillTx/>
                <a:latin typeface="Verdana"/>
                <a:ea typeface="+mn-ea"/>
                <a:cs typeface="Verdana"/>
              </a:rPr>
              <a:t>and  Finalization</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16" name="object 17">
            <a:extLst>
              <a:ext uri="{FF2B5EF4-FFF2-40B4-BE49-F238E27FC236}">
                <a16:creationId xmlns:a16="http://schemas.microsoft.com/office/drawing/2014/main" id="{16B2619D-A150-47BD-95B8-CD90AAC1E960}"/>
              </a:ext>
            </a:extLst>
          </p:cNvPr>
          <p:cNvSpPr/>
          <p:nvPr/>
        </p:nvSpPr>
        <p:spPr>
          <a:xfrm>
            <a:off x="3208385" y="5446500"/>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object 18">
            <a:extLst>
              <a:ext uri="{FF2B5EF4-FFF2-40B4-BE49-F238E27FC236}">
                <a16:creationId xmlns:a16="http://schemas.microsoft.com/office/drawing/2014/main" id="{EE50F071-8770-4FC5-8D48-EDEDA9B1AE3F}"/>
              </a:ext>
            </a:extLst>
          </p:cNvPr>
          <p:cNvSpPr/>
          <p:nvPr/>
        </p:nvSpPr>
        <p:spPr>
          <a:xfrm>
            <a:off x="3357736" y="5583659"/>
            <a:ext cx="836676" cy="617219"/>
          </a:xfrm>
          <a:prstGeom prst="rect">
            <a:avLst/>
          </a:prstGeom>
          <a:blipFill>
            <a:blip r:embed="rId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object 19">
            <a:extLst>
              <a:ext uri="{FF2B5EF4-FFF2-40B4-BE49-F238E27FC236}">
                <a16:creationId xmlns:a16="http://schemas.microsoft.com/office/drawing/2014/main" id="{0BDBC415-A326-410C-90EB-18580B4C3F3D}"/>
              </a:ext>
            </a:extLst>
          </p:cNvPr>
          <p:cNvSpPr/>
          <p:nvPr/>
        </p:nvSpPr>
        <p:spPr>
          <a:xfrm>
            <a:off x="3299824" y="5499839"/>
            <a:ext cx="996950" cy="754380"/>
          </a:xfrm>
          <a:custGeom>
            <a:avLst/>
            <a:gdLst/>
            <a:ahLst/>
            <a:cxnLst/>
            <a:rect l="l" t="t" r="r" b="b"/>
            <a:pathLst>
              <a:path w="996950" h="754379">
                <a:moveTo>
                  <a:pt x="0" y="754379"/>
                </a:moveTo>
                <a:lnTo>
                  <a:pt x="996696" y="754379"/>
                </a:lnTo>
                <a:lnTo>
                  <a:pt x="996696" y="0"/>
                </a:lnTo>
                <a:lnTo>
                  <a:pt x="0" y="0"/>
                </a:lnTo>
                <a:lnTo>
                  <a:pt x="0" y="754379"/>
                </a:lnTo>
                <a:close/>
              </a:path>
            </a:pathLst>
          </a:custGeom>
          <a:solidFill>
            <a:srgbClr val="53823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bject 20">
            <a:extLst>
              <a:ext uri="{FF2B5EF4-FFF2-40B4-BE49-F238E27FC236}">
                <a16:creationId xmlns:a16="http://schemas.microsoft.com/office/drawing/2014/main" id="{642376AB-FA33-4B73-BE57-C05711D36F24}"/>
              </a:ext>
            </a:extLst>
          </p:cNvPr>
          <p:cNvSpPr txBox="1"/>
          <p:nvPr/>
        </p:nvSpPr>
        <p:spPr>
          <a:xfrm>
            <a:off x="3505946" y="5658437"/>
            <a:ext cx="583565" cy="289823"/>
          </a:xfrm>
          <a:prstGeom prst="rect">
            <a:avLst/>
          </a:prstGeom>
        </p:spPr>
        <p:txBody>
          <a:bodyPr vert="horz" wrap="square" lIns="0" tIns="12700" rIns="0" bIns="0" rtlCol="0">
            <a:spAutoFit/>
          </a:bodyPr>
          <a:lstStyle/>
          <a:p>
            <a:pPr marL="12065" marR="5080" lvl="0" indent="-1270" algn="ctr"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Verdana"/>
                <a:ea typeface="+mn-ea"/>
                <a:cs typeface="Verdana"/>
              </a:rPr>
              <a:t>Survey  Ex</a:t>
            </a:r>
            <a:r>
              <a:rPr kumimoji="0" sz="900" b="0" i="0" u="none" strike="noStrike" kern="1200" cap="none" spc="0" normalizeH="0" baseline="0" noProof="0" dirty="0">
                <a:ln>
                  <a:noFill/>
                </a:ln>
                <a:solidFill>
                  <a:srgbClr val="FFFFFF"/>
                </a:solidFill>
                <a:effectLst/>
                <a:uLnTx/>
                <a:uFillTx/>
                <a:latin typeface="Verdana"/>
                <a:ea typeface="+mn-ea"/>
                <a:cs typeface="Verdana"/>
              </a:rPr>
              <a:t>ec</a:t>
            </a:r>
            <a:r>
              <a:rPr kumimoji="0" sz="900" b="0" i="0" u="none" strike="noStrike" kern="1200" cap="none" spc="-10" normalizeH="0" baseline="0" noProof="0" dirty="0">
                <a:ln>
                  <a:noFill/>
                </a:ln>
                <a:solidFill>
                  <a:srgbClr val="FFFFFF"/>
                </a:solidFill>
                <a:effectLst/>
                <a:uLnTx/>
                <a:uFillTx/>
                <a:latin typeface="Verdana"/>
                <a:ea typeface="+mn-ea"/>
                <a:cs typeface="Verdana"/>
              </a:rPr>
              <a:t>u</a:t>
            </a:r>
            <a:r>
              <a:rPr kumimoji="0" sz="900" b="0" i="0" u="none" strike="noStrike" kern="1200" cap="none" spc="0" normalizeH="0" baseline="0" noProof="0" dirty="0">
                <a:ln>
                  <a:noFill/>
                </a:ln>
                <a:solidFill>
                  <a:srgbClr val="FFFFFF"/>
                </a:solidFill>
                <a:effectLst/>
                <a:uLnTx/>
                <a:uFillTx/>
                <a:latin typeface="Verdana"/>
                <a:ea typeface="+mn-ea"/>
                <a:cs typeface="Verdana"/>
              </a:rPr>
              <a:t>tion</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20" name="object 21">
            <a:extLst>
              <a:ext uri="{FF2B5EF4-FFF2-40B4-BE49-F238E27FC236}">
                <a16:creationId xmlns:a16="http://schemas.microsoft.com/office/drawing/2014/main" id="{F73F6040-FBB1-4BE3-BC39-FE1BC0EE0E17}"/>
              </a:ext>
            </a:extLst>
          </p:cNvPr>
          <p:cNvSpPr/>
          <p:nvPr/>
        </p:nvSpPr>
        <p:spPr>
          <a:xfrm>
            <a:off x="4532741" y="5446500"/>
            <a:ext cx="1097292" cy="856475"/>
          </a:xfrm>
          <a:prstGeom prst="rect">
            <a:avLst/>
          </a:prstGeom>
          <a:blipFill>
            <a:blip r:embed="rId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bject 22">
            <a:extLst>
              <a:ext uri="{FF2B5EF4-FFF2-40B4-BE49-F238E27FC236}">
                <a16:creationId xmlns:a16="http://schemas.microsoft.com/office/drawing/2014/main" id="{94ABC1B6-BD23-442B-A9D1-448B4658E3FC}"/>
              </a:ext>
            </a:extLst>
          </p:cNvPr>
          <p:cNvSpPr/>
          <p:nvPr/>
        </p:nvSpPr>
        <p:spPr>
          <a:xfrm>
            <a:off x="4560172" y="5583659"/>
            <a:ext cx="1083564" cy="617219"/>
          </a:xfrm>
          <a:prstGeom prst="rect">
            <a:avLst/>
          </a:prstGeom>
          <a:blipFill>
            <a:blip r:embed="rId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object 23">
            <a:extLst>
              <a:ext uri="{FF2B5EF4-FFF2-40B4-BE49-F238E27FC236}">
                <a16:creationId xmlns:a16="http://schemas.microsoft.com/office/drawing/2014/main" id="{A11A9B62-AF92-4DDF-9884-E23440592B22}"/>
              </a:ext>
            </a:extLst>
          </p:cNvPr>
          <p:cNvSpPr/>
          <p:nvPr/>
        </p:nvSpPr>
        <p:spPr>
          <a:xfrm>
            <a:off x="4624180" y="5499839"/>
            <a:ext cx="995680" cy="754380"/>
          </a:xfrm>
          <a:custGeom>
            <a:avLst/>
            <a:gdLst/>
            <a:ahLst/>
            <a:cxnLst/>
            <a:rect l="l" t="t" r="r" b="b"/>
            <a:pathLst>
              <a:path w="995679" h="754379">
                <a:moveTo>
                  <a:pt x="0" y="754379"/>
                </a:moveTo>
                <a:lnTo>
                  <a:pt x="995172" y="754379"/>
                </a:lnTo>
                <a:lnTo>
                  <a:pt x="995172" y="0"/>
                </a:lnTo>
                <a:lnTo>
                  <a:pt x="0" y="0"/>
                </a:lnTo>
                <a:lnTo>
                  <a:pt x="0" y="754379"/>
                </a:lnTo>
                <a:close/>
              </a:path>
            </a:pathLst>
          </a:custGeom>
          <a:solidFill>
            <a:srgbClr val="385622"/>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object 24">
            <a:extLst>
              <a:ext uri="{FF2B5EF4-FFF2-40B4-BE49-F238E27FC236}">
                <a16:creationId xmlns:a16="http://schemas.microsoft.com/office/drawing/2014/main" id="{E8B0148D-C006-4FCC-896D-D9101C9FC6C4}"/>
              </a:ext>
            </a:extLst>
          </p:cNvPr>
          <p:cNvSpPr txBox="1"/>
          <p:nvPr/>
        </p:nvSpPr>
        <p:spPr>
          <a:xfrm>
            <a:off x="4708128" y="5658437"/>
            <a:ext cx="828040" cy="436880"/>
          </a:xfrm>
          <a:prstGeom prst="rect">
            <a:avLst/>
          </a:prstGeom>
        </p:spPr>
        <p:txBody>
          <a:bodyPr vert="horz" wrap="square" lIns="0" tIns="12700" rIns="0" bIns="0" rtlCol="0">
            <a:spAutoFit/>
          </a:bodyPr>
          <a:lstStyle/>
          <a:p>
            <a:pPr marL="12700" marR="5080" lvl="0" indent="0" algn="ctr"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0" normalizeH="0" baseline="0" noProof="0" dirty="0">
                <a:ln>
                  <a:noFill/>
                </a:ln>
                <a:solidFill>
                  <a:srgbClr val="FFFFFF"/>
                </a:solidFill>
                <a:effectLst/>
                <a:uLnTx/>
                <a:uFillTx/>
                <a:latin typeface="Verdana"/>
                <a:ea typeface="+mn-ea"/>
                <a:cs typeface="Verdana"/>
              </a:rPr>
              <a:t>Data</a:t>
            </a:r>
            <a:r>
              <a:rPr kumimoji="0" sz="900" b="0" i="0" u="none" strike="noStrike" kern="1200" cap="none" spc="-110" normalizeH="0" baseline="0" noProof="0" dirty="0">
                <a:ln>
                  <a:noFill/>
                </a:ln>
                <a:solidFill>
                  <a:srgbClr val="FFFFFF"/>
                </a:solidFill>
                <a:effectLst/>
                <a:uLnTx/>
                <a:uFillTx/>
                <a:latin typeface="Verdana"/>
                <a:ea typeface="+mn-ea"/>
                <a:cs typeface="Verdana"/>
              </a:rPr>
              <a:t> </a:t>
            </a:r>
            <a:r>
              <a:rPr kumimoji="0" sz="900" b="0" i="0" u="none" strike="noStrike" kern="1200" cap="none" spc="-5" normalizeH="0" baseline="0" noProof="0" dirty="0">
                <a:ln>
                  <a:noFill/>
                </a:ln>
                <a:solidFill>
                  <a:srgbClr val="FFFFFF"/>
                </a:solidFill>
                <a:effectLst/>
                <a:uLnTx/>
                <a:uFillTx/>
                <a:latin typeface="Verdana"/>
                <a:ea typeface="+mn-ea"/>
                <a:cs typeface="Verdana"/>
              </a:rPr>
              <a:t>Cleaning  and    Validation</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24" name="object 25">
            <a:extLst>
              <a:ext uri="{FF2B5EF4-FFF2-40B4-BE49-F238E27FC236}">
                <a16:creationId xmlns:a16="http://schemas.microsoft.com/office/drawing/2014/main" id="{C452674B-DB25-47F8-B107-6D99B68DC10E}"/>
              </a:ext>
            </a:extLst>
          </p:cNvPr>
          <p:cNvSpPr/>
          <p:nvPr/>
        </p:nvSpPr>
        <p:spPr>
          <a:xfrm>
            <a:off x="5855572" y="5446500"/>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object 26">
            <a:extLst>
              <a:ext uri="{FF2B5EF4-FFF2-40B4-BE49-F238E27FC236}">
                <a16:creationId xmlns:a16="http://schemas.microsoft.com/office/drawing/2014/main" id="{60568DD8-3881-4FFD-ACEE-A58F6F6EF4C0}"/>
              </a:ext>
            </a:extLst>
          </p:cNvPr>
          <p:cNvSpPr/>
          <p:nvPr/>
        </p:nvSpPr>
        <p:spPr>
          <a:xfrm>
            <a:off x="6052168" y="5652239"/>
            <a:ext cx="717803" cy="480059"/>
          </a:xfrm>
          <a:prstGeom prst="rect">
            <a:avLst/>
          </a:prstGeom>
          <a:blipFill>
            <a:blip r:embed="rId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object 27">
            <a:extLst>
              <a:ext uri="{FF2B5EF4-FFF2-40B4-BE49-F238E27FC236}">
                <a16:creationId xmlns:a16="http://schemas.microsoft.com/office/drawing/2014/main" id="{3FF792BD-7157-465B-A76D-E999BF671F73}"/>
              </a:ext>
            </a:extLst>
          </p:cNvPr>
          <p:cNvSpPr/>
          <p:nvPr/>
        </p:nvSpPr>
        <p:spPr>
          <a:xfrm>
            <a:off x="5947013" y="5499839"/>
            <a:ext cx="996950" cy="754380"/>
          </a:xfrm>
          <a:custGeom>
            <a:avLst/>
            <a:gdLst/>
            <a:ahLst/>
            <a:cxnLst/>
            <a:rect l="l" t="t" r="r" b="b"/>
            <a:pathLst>
              <a:path w="996950" h="754379">
                <a:moveTo>
                  <a:pt x="0" y="754379"/>
                </a:moveTo>
                <a:lnTo>
                  <a:pt x="996696" y="754379"/>
                </a:lnTo>
                <a:lnTo>
                  <a:pt x="996696" y="0"/>
                </a:lnTo>
                <a:lnTo>
                  <a:pt x="0" y="0"/>
                </a:lnTo>
                <a:lnTo>
                  <a:pt x="0" y="754379"/>
                </a:lnTo>
                <a:close/>
              </a:path>
            </a:pathLst>
          </a:custGeom>
          <a:solidFill>
            <a:srgbClr val="2E549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object 28">
            <a:extLst>
              <a:ext uri="{FF2B5EF4-FFF2-40B4-BE49-F238E27FC236}">
                <a16:creationId xmlns:a16="http://schemas.microsoft.com/office/drawing/2014/main" id="{963AF7E0-9492-4BB6-991A-C0A23AB83A45}"/>
              </a:ext>
            </a:extLst>
          </p:cNvPr>
          <p:cNvSpPr txBox="1"/>
          <p:nvPr/>
        </p:nvSpPr>
        <p:spPr>
          <a:xfrm>
            <a:off x="6158849" y="5728155"/>
            <a:ext cx="494030" cy="299720"/>
          </a:xfrm>
          <a:prstGeom prst="rect">
            <a:avLst/>
          </a:prstGeom>
        </p:spPr>
        <p:txBody>
          <a:bodyPr vert="horz" wrap="square" lIns="0" tIns="12700" rIns="0" bIns="0" rtlCol="0">
            <a:spAutoFit/>
          </a:bodyPr>
          <a:lstStyle/>
          <a:p>
            <a:pPr marL="12700" marR="5080" lvl="0" indent="33020" algn="l"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Verdana"/>
                <a:ea typeface="+mn-ea"/>
                <a:cs typeface="Verdana"/>
              </a:rPr>
              <a:t>Survey  A</a:t>
            </a:r>
            <a:r>
              <a:rPr kumimoji="0" sz="900" b="0" i="0" u="none" strike="noStrike" kern="1200" cap="none" spc="-10" normalizeH="0" baseline="0" noProof="0" dirty="0">
                <a:ln>
                  <a:noFill/>
                </a:ln>
                <a:solidFill>
                  <a:srgbClr val="FFFFFF"/>
                </a:solidFill>
                <a:effectLst/>
                <a:uLnTx/>
                <a:uFillTx/>
                <a:latin typeface="Verdana"/>
                <a:ea typeface="+mn-ea"/>
                <a:cs typeface="Verdana"/>
              </a:rPr>
              <a:t>n</a:t>
            </a:r>
            <a:r>
              <a:rPr kumimoji="0" sz="900" b="0" i="0" u="none" strike="noStrike" kern="1200" cap="none" spc="0" normalizeH="0" baseline="0" noProof="0" dirty="0">
                <a:ln>
                  <a:noFill/>
                </a:ln>
                <a:solidFill>
                  <a:srgbClr val="FFFFFF"/>
                </a:solidFill>
                <a:effectLst/>
                <a:uLnTx/>
                <a:uFillTx/>
                <a:latin typeface="Verdana"/>
                <a:ea typeface="+mn-ea"/>
                <a:cs typeface="Verdana"/>
              </a:rPr>
              <a:t>al</a:t>
            </a:r>
            <a:r>
              <a:rPr kumimoji="0" sz="900" b="0" i="0" u="none" strike="noStrike" kern="1200" cap="none" spc="-5" normalizeH="0" baseline="0" noProof="0" dirty="0">
                <a:ln>
                  <a:noFill/>
                </a:ln>
                <a:solidFill>
                  <a:srgbClr val="FFFFFF"/>
                </a:solidFill>
                <a:effectLst/>
                <a:uLnTx/>
                <a:uFillTx/>
                <a:latin typeface="Verdana"/>
                <a:ea typeface="+mn-ea"/>
                <a:cs typeface="Verdana"/>
              </a:rPr>
              <a:t>y</a:t>
            </a:r>
            <a:r>
              <a:rPr kumimoji="0" sz="900" b="0" i="0" u="none" strike="noStrike" kern="1200" cap="none" spc="0" normalizeH="0" baseline="0" noProof="0" dirty="0">
                <a:ln>
                  <a:noFill/>
                </a:ln>
                <a:solidFill>
                  <a:srgbClr val="FFFFFF"/>
                </a:solidFill>
                <a:effectLst/>
                <a:uLnTx/>
                <a:uFillTx/>
                <a:latin typeface="Verdana"/>
                <a:ea typeface="+mn-ea"/>
                <a:cs typeface="Verdana"/>
              </a:rPr>
              <a:t>sis</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28" name="object 29">
            <a:extLst>
              <a:ext uri="{FF2B5EF4-FFF2-40B4-BE49-F238E27FC236}">
                <a16:creationId xmlns:a16="http://schemas.microsoft.com/office/drawing/2014/main" id="{87B81D86-5187-44D5-A848-81BD509D8CD4}"/>
              </a:ext>
            </a:extLst>
          </p:cNvPr>
          <p:cNvSpPr/>
          <p:nvPr/>
        </p:nvSpPr>
        <p:spPr>
          <a:xfrm>
            <a:off x="7179929" y="5446500"/>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object 30">
            <a:extLst>
              <a:ext uri="{FF2B5EF4-FFF2-40B4-BE49-F238E27FC236}">
                <a16:creationId xmlns:a16="http://schemas.microsoft.com/office/drawing/2014/main" id="{85EF017D-2406-4530-8290-5A960F31286D}"/>
              </a:ext>
            </a:extLst>
          </p:cNvPr>
          <p:cNvSpPr/>
          <p:nvPr/>
        </p:nvSpPr>
        <p:spPr>
          <a:xfrm>
            <a:off x="7329281" y="5720820"/>
            <a:ext cx="798588" cy="342900"/>
          </a:xfrm>
          <a:prstGeom prst="rect">
            <a:avLst/>
          </a:prstGeom>
          <a:blipFill>
            <a:blip r:embed="rId9"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object 31">
            <a:extLst>
              <a:ext uri="{FF2B5EF4-FFF2-40B4-BE49-F238E27FC236}">
                <a16:creationId xmlns:a16="http://schemas.microsoft.com/office/drawing/2014/main" id="{44B6DAD0-2077-45C5-AD89-9DB02ACBADD1}"/>
              </a:ext>
            </a:extLst>
          </p:cNvPr>
          <p:cNvSpPr/>
          <p:nvPr/>
        </p:nvSpPr>
        <p:spPr>
          <a:xfrm>
            <a:off x="7271369" y="5499839"/>
            <a:ext cx="996950" cy="754380"/>
          </a:xfrm>
          <a:custGeom>
            <a:avLst/>
            <a:gdLst/>
            <a:ahLst/>
            <a:cxnLst/>
            <a:rect l="l" t="t" r="r" b="b"/>
            <a:pathLst>
              <a:path w="996950" h="754379">
                <a:moveTo>
                  <a:pt x="0" y="754379"/>
                </a:moveTo>
                <a:lnTo>
                  <a:pt x="996696" y="754379"/>
                </a:lnTo>
                <a:lnTo>
                  <a:pt x="996696" y="0"/>
                </a:lnTo>
                <a:lnTo>
                  <a:pt x="0" y="0"/>
                </a:lnTo>
                <a:lnTo>
                  <a:pt x="0" y="754379"/>
                </a:lnTo>
                <a:close/>
              </a:path>
            </a:pathLst>
          </a:custGeom>
          <a:solidFill>
            <a:srgbClr val="1F3863"/>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object 32">
            <a:extLst>
              <a:ext uri="{FF2B5EF4-FFF2-40B4-BE49-F238E27FC236}">
                <a16:creationId xmlns:a16="http://schemas.microsoft.com/office/drawing/2014/main" id="{CD147BB3-B586-46E8-B7DA-009439D333C5}"/>
              </a:ext>
            </a:extLst>
          </p:cNvPr>
          <p:cNvSpPr txBox="1"/>
          <p:nvPr/>
        </p:nvSpPr>
        <p:spPr>
          <a:xfrm>
            <a:off x="7271369" y="5795597"/>
            <a:ext cx="996950" cy="162560"/>
          </a:xfrm>
          <a:prstGeom prst="rect">
            <a:avLst/>
          </a:prstGeom>
        </p:spPr>
        <p:txBody>
          <a:bodyPr vert="horz" wrap="square" lIns="0" tIns="12700" rIns="0" bIns="0" rtlCol="0">
            <a:spAutoFit/>
          </a:bodyPr>
          <a:lstStyle/>
          <a:p>
            <a:pPr marL="219075" marR="0" lvl="0" indent="0" algn="l"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Verdana"/>
                <a:ea typeface="+mn-ea"/>
                <a:cs typeface="Verdana"/>
              </a:rPr>
              <a:t>Reporting</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32" name="object 33">
            <a:extLst>
              <a:ext uri="{FF2B5EF4-FFF2-40B4-BE49-F238E27FC236}">
                <a16:creationId xmlns:a16="http://schemas.microsoft.com/office/drawing/2014/main" id="{CBB0DA1C-77B7-46DB-940E-4B77015F6CAB}"/>
              </a:ext>
            </a:extLst>
          </p:cNvPr>
          <p:cNvSpPr/>
          <p:nvPr/>
        </p:nvSpPr>
        <p:spPr>
          <a:xfrm>
            <a:off x="1579229" y="5675100"/>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object 34">
            <a:extLst>
              <a:ext uri="{FF2B5EF4-FFF2-40B4-BE49-F238E27FC236}">
                <a16:creationId xmlns:a16="http://schemas.microsoft.com/office/drawing/2014/main" id="{7D7514A2-CFE5-4BCE-8C91-330CFF2F2398}"/>
              </a:ext>
            </a:extLst>
          </p:cNvPr>
          <p:cNvSpPr/>
          <p:nvPr/>
        </p:nvSpPr>
        <p:spPr>
          <a:xfrm>
            <a:off x="1647809" y="5772636"/>
            <a:ext cx="327660" cy="208915"/>
          </a:xfrm>
          <a:custGeom>
            <a:avLst/>
            <a:gdLst/>
            <a:ahLst/>
            <a:cxnLst/>
            <a:rect l="l" t="t" r="r" b="b"/>
            <a:pathLst>
              <a:path w="327660" h="208914">
                <a:moveTo>
                  <a:pt x="223265" y="0"/>
                </a:moveTo>
                <a:lnTo>
                  <a:pt x="0" y="0"/>
                </a:lnTo>
                <a:lnTo>
                  <a:pt x="104393" y="104393"/>
                </a:lnTo>
                <a:lnTo>
                  <a:pt x="0" y="208787"/>
                </a:lnTo>
                <a:lnTo>
                  <a:pt x="223265" y="208787"/>
                </a:lnTo>
                <a:lnTo>
                  <a:pt x="327659"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object 35">
            <a:extLst>
              <a:ext uri="{FF2B5EF4-FFF2-40B4-BE49-F238E27FC236}">
                <a16:creationId xmlns:a16="http://schemas.microsoft.com/office/drawing/2014/main" id="{30D04BEF-B54B-4CFB-BF8E-28E9EDF69055}"/>
              </a:ext>
            </a:extLst>
          </p:cNvPr>
          <p:cNvSpPr/>
          <p:nvPr/>
        </p:nvSpPr>
        <p:spPr>
          <a:xfrm>
            <a:off x="1647809" y="5772636"/>
            <a:ext cx="327660" cy="208915"/>
          </a:xfrm>
          <a:custGeom>
            <a:avLst/>
            <a:gdLst/>
            <a:ahLst/>
            <a:cxnLst/>
            <a:rect l="l" t="t" r="r" b="b"/>
            <a:pathLst>
              <a:path w="327660" h="208914">
                <a:moveTo>
                  <a:pt x="0" y="0"/>
                </a:moveTo>
                <a:lnTo>
                  <a:pt x="223265" y="0"/>
                </a:lnTo>
                <a:lnTo>
                  <a:pt x="327659" y="104393"/>
                </a:lnTo>
                <a:lnTo>
                  <a:pt x="223265" y="208787"/>
                </a:lnTo>
                <a:lnTo>
                  <a:pt x="0" y="208787"/>
                </a:lnTo>
                <a:lnTo>
                  <a:pt x="104393" y="104393"/>
                </a:lnTo>
                <a:lnTo>
                  <a:pt x="0" y="0"/>
                </a:lnTo>
                <a:close/>
              </a:path>
            </a:pathLst>
          </a:custGeom>
          <a:ln w="12191">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object 36">
            <a:extLst>
              <a:ext uri="{FF2B5EF4-FFF2-40B4-BE49-F238E27FC236}">
                <a16:creationId xmlns:a16="http://schemas.microsoft.com/office/drawing/2014/main" id="{C7DBEB70-1408-46BF-B1A9-8ED2C671E594}"/>
              </a:ext>
            </a:extLst>
          </p:cNvPr>
          <p:cNvSpPr/>
          <p:nvPr/>
        </p:nvSpPr>
        <p:spPr>
          <a:xfrm>
            <a:off x="2903585" y="5675100"/>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object 37">
            <a:extLst>
              <a:ext uri="{FF2B5EF4-FFF2-40B4-BE49-F238E27FC236}">
                <a16:creationId xmlns:a16="http://schemas.microsoft.com/office/drawing/2014/main" id="{38335692-C855-436B-9CD1-FD1B10795262}"/>
              </a:ext>
            </a:extLst>
          </p:cNvPr>
          <p:cNvSpPr/>
          <p:nvPr/>
        </p:nvSpPr>
        <p:spPr>
          <a:xfrm>
            <a:off x="2972164" y="5772636"/>
            <a:ext cx="327660" cy="208915"/>
          </a:xfrm>
          <a:custGeom>
            <a:avLst/>
            <a:gdLst/>
            <a:ahLst/>
            <a:cxnLst/>
            <a:rect l="l" t="t" r="r" b="b"/>
            <a:pathLst>
              <a:path w="327660" h="208914">
                <a:moveTo>
                  <a:pt x="223266" y="0"/>
                </a:moveTo>
                <a:lnTo>
                  <a:pt x="0" y="0"/>
                </a:lnTo>
                <a:lnTo>
                  <a:pt x="104393" y="104393"/>
                </a:lnTo>
                <a:lnTo>
                  <a:pt x="0" y="208787"/>
                </a:lnTo>
                <a:lnTo>
                  <a:pt x="223266" y="208787"/>
                </a:lnTo>
                <a:lnTo>
                  <a:pt x="327660" y="104393"/>
                </a:lnTo>
                <a:lnTo>
                  <a:pt x="223266"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object 38">
            <a:extLst>
              <a:ext uri="{FF2B5EF4-FFF2-40B4-BE49-F238E27FC236}">
                <a16:creationId xmlns:a16="http://schemas.microsoft.com/office/drawing/2014/main" id="{536E083F-A2DA-4C35-A13A-28D8AD1CA244}"/>
              </a:ext>
            </a:extLst>
          </p:cNvPr>
          <p:cNvSpPr/>
          <p:nvPr/>
        </p:nvSpPr>
        <p:spPr>
          <a:xfrm>
            <a:off x="2972164" y="5772636"/>
            <a:ext cx="327660" cy="208915"/>
          </a:xfrm>
          <a:custGeom>
            <a:avLst/>
            <a:gdLst/>
            <a:ahLst/>
            <a:cxnLst/>
            <a:rect l="l" t="t" r="r" b="b"/>
            <a:pathLst>
              <a:path w="327660" h="208914">
                <a:moveTo>
                  <a:pt x="0" y="0"/>
                </a:moveTo>
                <a:lnTo>
                  <a:pt x="223266" y="0"/>
                </a:lnTo>
                <a:lnTo>
                  <a:pt x="327660" y="104393"/>
                </a:lnTo>
                <a:lnTo>
                  <a:pt x="223266" y="208787"/>
                </a:lnTo>
                <a:lnTo>
                  <a:pt x="0" y="208787"/>
                </a:lnTo>
                <a:lnTo>
                  <a:pt x="104393" y="104393"/>
                </a:lnTo>
                <a:lnTo>
                  <a:pt x="0" y="0"/>
                </a:lnTo>
                <a:close/>
              </a:path>
            </a:pathLst>
          </a:custGeom>
          <a:ln w="12191">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object 39">
            <a:extLst>
              <a:ext uri="{FF2B5EF4-FFF2-40B4-BE49-F238E27FC236}">
                <a16:creationId xmlns:a16="http://schemas.microsoft.com/office/drawing/2014/main" id="{09BCBA8D-46AA-44AF-9530-284CF1BE8E92}"/>
              </a:ext>
            </a:extLst>
          </p:cNvPr>
          <p:cNvSpPr/>
          <p:nvPr/>
        </p:nvSpPr>
        <p:spPr>
          <a:xfrm>
            <a:off x="4227941" y="5675100"/>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object 40">
            <a:extLst>
              <a:ext uri="{FF2B5EF4-FFF2-40B4-BE49-F238E27FC236}">
                <a16:creationId xmlns:a16="http://schemas.microsoft.com/office/drawing/2014/main" id="{13B85807-3063-429E-B036-9FCEFF43D9A3}"/>
              </a:ext>
            </a:extLst>
          </p:cNvPr>
          <p:cNvSpPr/>
          <p:nvPr/>
        </p:nvSpPr>
        <p:spPr>
          <a:xfrm>
            <a:off x="4296521" y="5772636"/>
            <a:ext cx="327660" cy="208915"/>
          </a:xfrm>
          <a:custGeom>
            <a:avLst/>
            <a:gdLst/>
            <a:ahLst/>
            <a:cxnLst/>
            <a:rect l="l" t="t" r="r" b="b"/>
            <a:pathLst>
              <a:path w="327660" h="208914">
                <a:moveTo>
                  <a:pt x="223265" y="0"/>
                </a:moveTo>
                <a:lnTo>
                  <a:pt x="0" y="0"/>
                </a:lnTo>
                <a:lnTo>
                  <a:pt x="104393" y="104393"/>
                </a:lnTo>
                <a:lnTo>
                  <a:pt x="0" y="208787"/>
                </a:lnTo>
                <a:lnTo>
                  <a:pt x="223265" y="208787"/>
                </a:lnTo>
                <a:lnTo>
                  <a:pt x="327659"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object 41">
            <a:extLst>
              <a:ext uri="{FF2B5EF4-FFF2-40B4-BE49-F238E27FC236}">
                <a16:creationId xmlns:a16="http://schemas.microsoft.com/office/drawing/2014/main" id="{DF24883E-6F19-4891-BAF3-65304C7FC1E4}"/>
              </a:ext>
            </a:extLst>
          </p:cNvPr>
          <p:cNvSpPr/>
          <p:nvPr/>
        </p:nvSpPr>
        <p:spPr>
          <a:xfrm>
            <a:off x="4296521" y="5772636"/>
            <a:ext cx="327660" cy="208915"/>
          </a:xfrm>
          <a:custGeom>
            <a:avLst/>
            <a:gdLst/>
            <a:ahLst/>
            <a:cxnLst/>
            <a:rect l="l" t="t" r="r" b="b"/>
            <a:pathLst>
              <a:path w="327660" h="208914">
                <a:moveTo>
                  <a:pt x="0" y="0"/>
                </a:moveTo>
                <a:lnTo>
                  <a:pt x="223265" y="0"/>
                </a:lnTo>
                <a:lnTo>
                  <a:pt x="327659" y="104393"/>
                </a:lnTo>
                <a:lnTo>
                  <a:pt x="223265" y="208787"/>
                </a:lnTo>
                <a:lnTo>
                  <a:pt x="0" y="208787"/>
                </a:lnTo>
                <a:lnTo>
                  <a:pt x="104393" y="104393"/>
                </a:lnTo>
                <a:lnTo>
                  <a:pt x="0" y="0"/>
                </a:lnTo>
                <a:close/>
              </a:path>
            </a:pathLst>
          </a:custGeom>
          <a:ln w="12192">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object 42">
            <a:extLst>
              <a:ext uri="{FF2B5EF4-FFF2-40B4-BE49-F238E27FC236}">
                <a16:creationId xmlns:a16="http://schemas.microsoft.com/office/drawing/2014/main" id="{CF0AD4EB-4996-4E85-8C80-0533A494D9F0}"/>
              </a:ext>
            </a:extLst>
          </p:cNvPr>
          <p:cNvSpPr/>
          <p:nvPr/>
        </p:nvSpPr>
        <p:spPr>
          <a:xfrm>
            <a:off x="5550772" y="5675100"/>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object 43">
            <a:extLst>
              <a:ext uri="{FF2B5EF4-FFF2-40B4-BE49-F238E27FC236}">
                <a16:creationId xmlns:a16="http://schemas.microsoft.com/office/drawing/2014/main" id="{A3311DF6-3FD6-4F51-8230-2B3149C8F269}"/>
              </a:ext>
            </a:extLst>
          </p:cNvPr>
          <p:cNvSpPr/>
          <p:nvPr/>
        </p:nvSpPr>
        <p:spPr>
          <a:xfrm>
            <a:off x="5619353" y="5772636"/>
            <a:ext cx="327660" cy="208915"/>
          </a:xfrm>
          <a:custGeom>
            <a:avLst/>
            <a:gdLst/>
            <a:ahLst/>
            <a:cxnLst/>
            <a:rect l="l" t="t" r="r" b="b"/>
            <a:pathLst>
              <a:path w="327660" h="208914">
                <a:moveTo>
                  <a:pt x="223265" y="0"/>
                </a:moveTo>
                <a:lnTo>
                  <a:pt x="0" y="0"/>
                </a:lnTo>
                <a:lnTo>
                  <a:pt x="104394" y="104393"/>
                </a:lnTo>
                <a:lnTo>
                  <a:pt x="0" y="208787"/>
                </a:lnTo>
                <a:lnTo>
                  <a:pt x="223265" y="208787"/>
                </a:lnTo>
                <a:lnTo>
                  <a:pt x="327660"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object 44">
            <a:extLst>
              <a:ext uri="{FF2B5EF4-FFF2-40B4-BE49-F238E27FC236}">
                <a16:creationId xmlns:a16="http://schemas.microsoft.com/office/drawing/2014/main" id="{77DCCF38-280F-4F37-85CE-2DF385562BE5}"/>
              </a:ext>
            </a:extLst>
          </p:cNvPr>
          <p:cNvSpPr/>
          <p:nvPr/>
        </p:nvSpPr>
        <p:spPr>
          <a:xfrm>
            <a:off x="5619353" y="5772636"/>
            <a:ext cx="327660" cy="208915"/>
          </a:xfrm>
          <a:custGeom>
            <a:avLst/>
            <a:gdLst/>
            <a:ahLst/>
            <a:cxnLst/>
            <a:rect l="l" t="t" r="r" b="b"/>
            <a:pathLst>
              <a:path w="327660" h="208914">
                <a:moveTo>
                  <a:pt x="0" y="0"/>
                </a:moveTo>
                <a:lnTo>
                  <a:pt x="223265" y="0"/>
                </a:lnTo>
                <a:lnTo>
                  <a:pt x="327660" y="104393"/>
                </a:lnTo>
                <a:lnTo>
                  <a:pt x="223265" y="208787"/>
                </a:lnTo>
                <a:lnTo>
                  <a:pt x="0" y="208787"/>
                </a:lnTo>
                <a:lnTo>
                  <a:pt x="104394" y="104393"/>
                </a:lnTo>
                <a:lnTo>
                  <a:pt x="0" y="0"/>
                </a:lnTo>
                <a:close/>
              </a:path>
            </a:pathLst>
          </a:custGeom>
          <a:ln w="12191">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object 45">
            <a:extLst>
              <a:ext uri="{FF2B5EF4-FFF2-40B4-BE49-F238E27FC236}">
                <a16:creationId xmlns:a16="http://schemas.microsoft.com/office/drawing/2014/main" id="{73EE1128-7E7B-4419-9A36-782F8CFAF750}"/>
              </a:ext>
            </a:extLst>
          </p:cNvPr>
          <p:cNvSpPr/>
          <p:nvPr/>
        </p:nvSpPr>
        <p:spPr>
          <a:xfrm>
            <a:off x="6875129" y="5675100"/>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object 46">
            <a:extLst>
              <a:ext uri="{FF2B5EF4-FFF2-40B4-BE49-F238E27FC236}">
                <a16:creationId xmlns:a16="http://schemas.microsoft.com/office/drawing/2014/main" id="{6D9A51C5-E117-4D5D-85FE-C966AF9A1262}"/>
              </a:ext>
            </a:extLst>
          </p:cNvPr>
          <p:cNvSpPr/>
          <p:nvPr/>
        </p:nvSpPr>
        <p:spPr>
          <a:xfrm>
            <a:off x="6943708" y="5772636"/>
            <a:ext cx="327660" cy="208915"/>
          </a:xfrm>
          <a:custGeom>
            <a:avLst/>
            <a:gdLst/>
            <a:ahLst/>
            <a:cxnLst/>
            <a:rect l="l" t="t" r="r" b="b"/>
            <a:pathLst>
              <a:path w="327659" h="208914">
                <a:moveTo>
                  <a:pt x="223265" y="0"/>
                </a:moveTo>
                <a:lnTo>
                  <a:pt x="0" y="0"/>
                </a:lnTo>
                <a:lnTo>
                  <a:pt x="104394" y="104393"/>
                </a:lnTo>
                <a:lnTo>
                  <a:pt x="0" y="208787"/>
                </a:lnTo>
                <a:lnTo>
                  <a:pt x="223265" y="208787"/>
                </a:lnTo>
                <a:lnTo>
                  <a:pt x="327659"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object 47">
            <a:extLst>
              <a:ext uri="{FF2B5EF4-FFF2-40B4-BE49-F238E27FC236}">
                <a16:creationId xmlns:a16="http://schemas.microsoft.com/office/drawing/2014/main" id="{89963DCA-C740-40C8-B131-3E771A6117BC}"/>
              </a:ext>
            </a:extLst>
          </p:cNvPr>
          <p:cNvSpPr/>
          <p:nvPr/>
        </p:nvSpPr>
        <p:spPr>
          <a:xfrm>
            <a:off x="6943708" y="5772636"/>
            <a:ext cx="327660" cy="208915"/>
          </a:xfrm>
          <a:custGeom>
            <a:avLst/>
            <a:gdLst/>
            <a:ahLst/>
            <a:cxnLst/>
            <a:rect l="l" t="t" r="r" b="b"/>
            <a:pathLst>
              <a:path w="327659" h="208914">
                <a:moveTo>
                  <a:pt x="0" y="0"/>
                </a:moveTo>
                <a:lnTo>
                  <a:pt x="223265" y="0"/>
                </a:lnTo>
                <a:lnTo>
                  <a:pt x="327659" y="104393"/>
                </a:lnTo>
                <a:lnTo>
                  <a:pt x="223265" y="208787"/>
                </a:lnTo>
                <a:lnTo>
                  <a:pt x="0" y="208787"/>
                </a:lnTo>
                <a:lnTo>
                  <a:pt x="104394" y="104393"/>
                </a:lnTo>
                <a:lnTo>
                  <a:pt x="0" y="0"/>
                </a:lnTo>
                <a:close/>
              </a:path>
            </a:pathLst>
          </a:custGeom>
          <a:ln w="12192">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23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81000" y="246642"/>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81000" y="292362"/>
            <a:ext cx="6684264" cy="276999"/>
          </a:xfrm>
          <a:prstGeom prst="rect">
            <a:avLst/>
          </a:prstGeom>
          <a:noFill/>
        </p:spPr>
        <p:txBody>
          <a:bodyPr wrap="square" rtlCol="0">
            <a:spAutoFit/>
          </a:bodyPr>
          <a:lstStyle/>
          <a:p>
            <a:r>
              <a:rPr lang="en-US" sz="1200" b="1">
                <a:latin typeface="Verdana" panose="020B0604030504040204" pitchFamily="34" charset="0"/>
                <a:ea typeface="Verdana" panose="020B0604030504040204" pitchFamily="34" charset="0"/>
                <a:cs typeface="Verdana" panose="020B0604030504040204" pitchFamily="34" charset="0"/>
              </a:rPr>
              <a:t>HEF Group </a:t>
            </a:r>
            <a:r>
              <a:rPr lang="en-US" sz="1200" b="1" dirty="0">
                <a:latin typeface="Verdana" panose="020B0604030504040204" pitchFamily="34" charset="0"/>
                <a:ea typeface="Verdana" panose="020B0604030504040204" pitchFamily="34" charset="0"/>
                <a:cs typeface="Verdana" panose="020B0604030504040204" pitchFamily="34" charset="0"/>
              </a:rPr>
              <a:t>– Nitriding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408430" y="878402"/>
            <a:ext cx="8455149"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576071" y="1038338"/>
            <a:ext cx="8092439" cy="390411"/>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 Contd. </a:t>
            </a:r>
          </a:p>
        </p:txBody>
      </p:sp>
      <p:sp>
        <p:nvSpPr>
          <p:cNvPr id="9" name="TextBox 8">
            <a:extLst>
              <a:ext uri="{FF2B5EF4-FFF2-40B4-BE49-F238E27FC236}">
                <a16:creationId xmlns:a16="http://schemas.microsoft.com/office/drawing/2014/main" id="{398F47A3-A890-4E84-BAA2-A18B18381E64}"/>
              </a:ext>
            </a:extLst>
          </p:cNvPr>
          <p:cNvSpPr txBox="1"/>
          <p:nvPr/>
        </p:nvSpPr>
        <p:spPr>
          <a:xfrm>
            <a:off x="576072" y="1567608"/>
            <a:ext cx="8092440" cy="4705519"/>
          </a:xfrm>
          <a:prstGeom prst="rect">
            <a:avLst/>
          </a:prstGeom>
          <a:noFill/>
        </p:spPr>
        <p:txBody>
          <a:bodyPr wrap="square" rtlCol="0">
            <a:spAutoFit/>
          </a:bodyPr>
          <a:lstStyle/>
          <a:p>
            <a:pPr>
              <a:lnSpc>
                <a:spcPct val="150000"/>
              </a:lnSpc>
              <a:spcBef>
                <a:spcPts val="600"/>
              </a:spcBef>
            </a:pPr>
            <a:r>
              <a:rPr lang="en-US" sz="1100" b="1" i="1" dirty="0">
                <a:solidFill>
                  <a:schemeClr val="bg1"/>
                </a:solidFill>
                <a:latin typeface="Verdana" panose="020B0604030504040204" pitchFamily="34" charset="0"/>
                <a:ea typeface="Verdana" panose="020B0604030504040204" pitchFamily="34" charset="0"/>
                <a:cs typeface="Verdana" panose="020B0604030504040204" pitchFamily="34" charset="0"/>
              </a:rPr>
              <a:t>Technical Superiority Of HEF Nitriding</a:t>
            </a:r>
          </a:p>
          <a:p>
            <a:pPr marL="171450" indent="-171450">
              <a:lnSpc>
                <a:spcPct val="150000"/>
              </a:lnSpc>
              <a:spcBef>
                <a:spcPts val="600"/>
              </a:spcBef>
              <a:buFont typeface="Arial" panose="020B0604020202020204" pitchFamily="34" charset="0"/>
              <a:buChar char="•"/>
            </a:pP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spTree>
    <p:extLst>
      <p:ext uri="{BB962C8B-B14F-4D97-AF65-F5344CB8AC3E}">
        <p14:creationId xmlns:p14="http://schemas.microsoft.com/office/powerpoint/2010/main" val="3333786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Salt Bath For Heat Treatment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593694" y="974418"/>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9" name="TextBox 8">
            <a:extLst>
              <a:ext uri="{FF2B5EF4-FFF2-40B4-BE49-F238E27FC236}">
                <a16:creationId xmlns:a16="http://schemas.microsoft.com/office/drawing/2014/main" id="{398F47A3-A890-4E84-BAA2-A18B18381E64}"/>
              </a:ext>
            </a:extLst>
          </p:cNvPr>
          <p:cNvSpPr txBox="1"/>
          <p:nvPr/>
        </p:nvSpPr>
        <p:spPr>
          <a:xfrm>
            <a:off x="593694" y="1547256"/>
            <a:ext cx="7730725" cy="4677884"/>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 </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spTree>
    <p:extLst>
      <p:ext uri="{BB962C8B-B14F-4D97-AF65-F5344CB8AC3E}">
        <p14:creationId xmlns:p14="http://schemas.microsoft.com/office/powerpoint/2010/main" val="4164702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Salt Bath For Heat Treatment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593694" y="974418"/>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9" name="TextBox 8">
            <a:extLst>
              <a:ext uri="{FF2B5EF4-FFF2-40B4-BE49-F238E27FC236}">
                <a16:creationId xmlns:a16="http://schemas.microsoft.com/office/drawing/2014/main" id="{398F47A3-A890-4E84-BAA2-A18B18381E64}"/>
              </a:ext>
            </a:extLst>
          </p:cNvPr>
          <p:cNvSpPr txBox="1"/>
          <p:nvPr/>
        </p:nvSpPr>
        <p:spPr>
          <a:xfrm>
            <a:off x="593694" y="1516465"/>
            <a:ext cx="7730725" cy="4908716"/>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b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628650" lvl="1" indent="-171450">
              <a:lnSpc>
                <a:spcPct val="150000"/>
              </a:lnSpc>
              <a:buFont typeface="Wingdings" panose="05000000000000000000" pitchFamily="2" charset="2"/>
              <a:buChar char="Ø"/>
            </a:pPr>
            <a:endPar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spTree>
    <p:extLst>
      <p:ext uri="{BB962C8B-B14F-4D97-AF65-F5344CB8AC3E}">
        <p14:creationId xmlns:p14="http://schemas.microsoft.com/office/powerpoint/2010/main" val="162282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81000" y="246642"/>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81000" y="292362"/>
            <a:ext cx="6684264" cy="276999"/>
          </a:xfrm>
          <a:prstGeom prst="rect">
            <a:avLst/>
          </a:prstGeom>
          <a:noFill/>
        </p:spPr>
        <p:txBody>
          <a:bodyPr wrap="square" rtlCol="0">
            <a:spAutoFit/>
          </a:bodyPr>
          <a:lstStyle/>
          <a:p>
            <a:r>
              <a:rPr lang="en-US" sz="1200" b="1">
                <a:latin typeface="Verdana" panose="020B0604030504040204" pitchFamily="34" charset="0"/>
                <a:ea typeface="Verdana" panose="020B0604030504040204" pitchFamily="34" charset="0"/>
                <a:cs typeface="Verdana" panose="020B0604030504040204" pitchFamily="34" charset="0"/>
              </a:rPr>
              <a:t>HEF Group </a:t>
            </a:r>
            <a:r>
              <a:rPr lang="en-US" sz="1200" b="1" dirty="0">
                <a:latin typeface="Verdana" panose="020B0604030504040204" pitchFamily="34" charset="0"/>
                <a:ea typeface="Verdana" panose="020B0604030504040204" pitchFamily="34" charset="0"/>
                <a:cs typeface="Verdana" panose="020B0604030504040204" pitchFamily="34" charset="0"/>
              </a:rPr>
              <a:t>– Nitriding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408430" y="878402"/>
            <a:ext cx="8455149"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576071" y="1038338"/>
            <a:ext cx="8092439" cy="390411"/>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 Contd. </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sp>
        <p:nvSpPr>
          <p:cNvPr id="2" name="TextBox 1">
            <a:extLst>
              <a:ext uri="{FF2B5EF4-FFF2-40B4-BE49-F238E27FC236}">
                <a16:creationId xmlns:a16="http://schemas.microsoft.com/office/drawing/2014/main" id="{A10DDEE2-30F1-2FE8-F360-085AF6FC335C}"/>
              </a:ext>
            </a:extLst>
          </p:cNvPr>
          <p:cNvSpPr txBox="1"/>
          <p:nvPr/>
        </p:nvSpPr>
        <p:spPr>
          <a:xfrm>
            <a:off x="593694" y="1516465"/>
            <a:ext cx="7730725" cy="4908716"/>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b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628650" lvl="1" indent="-171450">
              <a:lnSpc>
                <a:spcPct val="150000"/>
              </a:lnSpc>
              <a:buFont typeface="Wingdings" panose="05000000000000000000" pitchFamily="2" charset="2"/>
              <a:buChar char="Ø"/>
            </a:pPr>
            <a:endPar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49891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71856" y="228354"/>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71856" y="274074"/>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Nitriding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408430" y="896690"/>
            <a:ext cx="8455149"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576072" y="1056627"/>
            <a:ext cx="7536622" cy="369332"/>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 Contd. </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32690"/>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graphicFrame>
        <p:nvGraphicFramePr>
          <p:cNvPr id="15" name="Table 13">
            <a:extLst>
              <a:ext uri="{FF2B5EF4-FFF2-40B4-BE49-F238E27FC236}">
                <a16:creationId xmlns:a16="http://schemas.microsoft.com/office/drawing/2014/main" id="{220DC4A8-D933-4E8E-873C-B4E2D87D6864}"/>
              </a:ext>
            </a:extLst>
          </p:cNvPr>
          <p:cNvGraphicFramePr>
            <a:graphicFrameLocks noGrp="1"/>
          </p:cNvGraphicFramePr>
          <p:nvPr>
            <p:extLst>
              <p:ext uri="{D42A27DB-BD31-4B8C-83A1-F6EECF244321}">
                <p14:modId xmlns:p14="http://schemas.microsoft.com/office/powerpoint/2010/main" val="4269796453"/>
              </p:ext>
            </p:extLst>
          </p:nvPr>
        </p:nvGraphicFramePr>
        <p:xfrm>
          <a:off x="638558" y="3138994"/>
          <a:ext cx="8097012" cy="2585147"/>
        </p:xfrm>
        <a:graphic>
          <a:graphicData uri="http://schemas.openxmlformats.org/drawingml/2006/table">
            <a:tbl>
              <a:tblPr firstRow="1" bandRow="1">
                <a:tableStyleId>{5940675A-B579-460E-94D1-54222C63F5DA}</a:tableStyleId>
              </a:tblPr>
              <a:tblGrid>
                <a:gridCol w="2250946">
                  <a:extLst>
                    <a:ext uri="{9D8B030D-6E8A-4147-A177-3AD203B41FA5}">
                      <a16:colId xmlns:a16="http://schemas.microsoft.com/office/drawing/2014/main" val="2925044667"/>
                    </a:ext>
                  </a:extLst>
                </a:gridCol>
                <a:gridCol w="5846066">
                  <a:extLst>
                    <a:ext uri="{9D8B030D-6E8A-4147-A177-3AD203B41FA5}">
                      <a16:colId xmlns:a16="http://schemas.microsoft.com/office/drawing/2014/main" val="3402759276"/>
                    </a:ext>
                  </a:extLst>
                </a:gridCol>
              </a:tblGrid>
              <a:tr h="243014">
                <a:tc>
                  <a:txBody>
                    <a:bodyPr/>
                    <a:lstStyle/>
                    <a:p>
                      <a:r>
                        <a:rPr lang="en-US" sz="900" b="1" dirty="0">
                          <a:solidFill>
                            <a:schemeClr val="tx1"/>
                          </a:solidFill>
                          <a:latin typeface="Verdana" panose="020B0604030504040204" pitchFamily="34" charset="0"/>
                          <a:ea typeface="Verdana" panose="020B0604030504040204" pitchFamily="34" charset="0"/>
                          <a:cs typeface="Verdana" panose="020B0604030504040204" pitchFamily="34" charset="0"/>
                        </a:rPr>
                        <a:t>Stages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c>
                  <a:txBody>
                    <a:bodyPr/>
                    <a:lstStyle/>
                    <a:p>
                      <a:r>
                        <a:rPr lang="en-US" sz="900" b="1" dirty="0">
                          <a:solidFill>
                            <a:schemeClr val="tx1"/>
                          </a:solidFill>
                          <a:latin typeface="Verdana" panose="020B0604030504040204" pitchFamily="34" charset="0"/>
                          <a:ea typeface="Verdana" panose="020B0604030504040204" pitchFamily="34" charset="0"/>
                          <a:cs typeface="Verdana" panose="020B0604030504040204" pitchFamily="34" charset="0"/>
                        </a:rPr>
                        <a:t>Significance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976725888"/>
                  </a:ext>
                </a:extLst>
              </a:tr>
              <a:tr h="243014">
                <a:tc>
                  <a:txBody>
                    <a:bodyPr/>
                    <a:lstStyle/>
                    <a:p>
                      <a:r>
                        <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19479254"/>
                  </a:ext>
                </a:extLst>
              </a:tr>
              <a:tr h="381879">
                <a:tc>
                  <a:txBody>
                    <a:bodyPr/>
                    <a:lstStyle/>
                    <a:p>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55752"/>
                  </a:ext>
                </a:extLst>
              </a:tr>
              <a:tr h="243014">
                <a:tc>
                  <a:txBody>
                    <a:bodyPr/>
                    <a:lstStyle/>
                    <a:p>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4480479"/>
                  </a:ext>
                </a:extLst>
              </a:tr>
              <a:tr h="381879">
                <a:tc>
                  <a:txBody>
                    <a:bodyPr/>
                    <a:lstStyle/>
                    <a:p>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57296951"/>
                  </a:ext>
                </a:extLst>
              </a:tr>
              <a:tr h="243014">
                <a:tc>
                  <a:txBody>
                    <a:bodyPr/>
                    <a:lstStyle/>
                    <a:p>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89931503"/>
                  </a:ext>
                </a:extLst>
              </a:tr>
              <a:tr h="243014">
                <a:tc>
                  <a:txBody>
                    <a:bodyPr/>
                    <a:lstStyle/>
                    <a:p>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7204677"/>
                  </a:ext>
                </a:extLst>
              </a:tr>
              <a:tr h="284416">
                <a:tc>
                  <a:txBody>
                    <a:bodyPr/>
                    <a:lstStyle/>
                    <a:p>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1179102"/>
                  </a:ext>
                </a:extLst>
              </a:tr>
              <a:tr h="321903">
                <a:tc>
                  <a:txBody>
                    <a:bodyPr/>
                    <a:lstStyle/>
                    <a:p>
                      <a:r>
                        <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253525"/>
                  </a:ext>
                </a:extLst>
              </a:tr>
            </a:tbl>
          </a:graphicData>
        </a:graphic>
      </p:graphicFrame>
      <p:sp>
        <p:nvSpPr>
          <p:cNvPr id="16" name="TextBox 15">
            <a:extLst>
              <a:ext uri="{FF2B5EF4-FFF2-40B4-BE49-F238E27FC236}">
                <a16:creationId xmlns:a16="http://schemas.microsoft.com/office/drawing/2014/main" id="{B379B5E4-C04D-41B6-A598-4EB10242EA38}"/>
              </a:ext>
            </a:extLst>
          </p:cNvPr>
          <p:cNvSpPr txBox="1"/>
          <p:nvPr/>
        </p:nvSpPr>
        <p:spPr>
          <a:xfrm>
            <a:off x="638558" y="5878708"/>
            <a:ext cx="3238499" cy="246221"/>
          </a:xfrm>
          <a:prstGeom prst="rect">
            <a:avLst/>
          </a:prstGeom>
          <a:noFill/>
        </p:spPr>
        <p:txBody>
          <a:bodyPr wrap="square" rtlCol="0">
            <a:spAutoFit/>
          </a:bodyPr>
          <a:lstStyle/>
          <a:p>
            <a:pPr algn="r"/>
            <a:r>
              <a:rPr lang="en-IN" sz="1000" i="1" dirty="0">
                <a:solidFill>
                  <a:schemeClr val="bg1"/>
                </a:solidFill>
                <a:latin typeface="Arial" panose="020B0604020202020204" pitchFamily="34" charset="0"/>
                <a:ea typeface="Verdana" panose="020B0604030504040204" pitchFamily="34" charset="0"/>
                <a:cs typeface="Arial" panose="020B0604020202020204" pitchFamily="34" charset="0"/>
              </a:rPr>
              <a:t>*</a:t>
            </a:r>
            <a:r>
              <a:rPr lang="en-US" sz="1000" i="1" dirty="0">
                <a:solidFill>
                  <a:schemeClr val="bg1"/>
                </a:solidFill>
                <a:latin typeface="Arial" panose="020B0604020202020204" pitchFamily="34" charset="0"/>
                <a:ea typeface="Verdana" panose="020B0604030504040204" pitchFamily="34" charset="0"/>
                <a:cs typeface="Arial" panose="020B0604020202020204" pitchFamily="34" charset="0"/>
              </a:rPr>
              <a:t>XXX</a:t>
            </a:r>
            <a:endParaRPr lang="en-IN" sz="1000" i="1"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1E0751FA-F579-4CF0-A1B4-0DC58B6D207F}"/>
              </a:ext>
            </a:extLst>
          </p:cNvPr>
          <p:cNvSpPr/>
          <p:nvPr/>
        </p:nvSpPr>
        <p:spPr>
          <a:xfrm>
            <a:off x="638558" y="2552251"/>
            <a:ext cx="7536622" cy="369332"/>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Stages And Significance Of CLIN Treatment </a:t>
            </a:r>
          </a:p>
        </p:txBody>
      </p:sp>
      <p:sp>
        <p:nvSpPr>
          <p:cNvPr id="2" name="TextBox 1">
            <a:extLst>
              <a:ext uri="{FF2B5EF4-FFF2-40B4-BE49-F238E27FC236}">
                <a16:creationId xmlns:a16="http://schemas.microsoft.com/office/drawing/2014/main" id="{03625587-C0DB-0556-22F2-7434CAFBE8E1}"/>
              </a:ext>
            </a:extLst>
          </p:cNvPr>
          <p:cNvSpPr txBox="1"/>
          <p:nvPr/>
        </p:nvSpPr>
        <p:spPr>
          <a:xfrm>
            <a:off x="593694" y="1516465"/>
            <a:ext cx="7730725" cy="98456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p:txBody>
      </p:sp>
    </p:spTree>
    <p:extLst>
      <p:ext uri="{BB962C8B-B14F-4D97-AF65-F5344CB8AC3E}">
        <p14:creationId xmlns:p14="http://schemas.microsoft.com/office/powerpoint/2010/main" val="971983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81000" y="246642"/>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81000" y="292362"/>
            <a:ext cx="6684264" cy="276999"/>
          </a:xfrm>
          <a:prstGeom prst="rect">
            <a:avLst/>
          </a:prstGeom>
          <a:noFill/>
        </p:spPr>
        <p:txBody>
          <a:bodyPr wrap="square" rtlCol="0">
            <a:spAutoFit/>
          </a:bodyPr>
          <a:lstStyle/>
          <a:p>
            <a:r>
              <a:rPr lang="en-US" sz="1200" b="1">
                <a:latin typeface="Verdana" panose="020B0604030504040204" pitchFamily="34" charset="0"/>
                <a:ea typeface="Verdana" panose="020B0604030504040204" pitchFamily="34" charset="0"/>
                <a:cs typeface="Verdana" panose="020B0604030504040204" pitchFamily="34" charset="0"/>
              </a:rPr>
              <a:t>HEF Group </a:t>
            </a:r>
            <a:r>
              <a:rPr lang="en-US" sz="1200" b="1" dirty="0">
                <a:latin typeface="Verdana" panose="020B0604030504040204" pitchFamily="34" charset="0"/>
                <a:ea typeface="Verdana" panose="020B0604030504040204" pitchFamily="34" charset="0"/>
                <a:cs typeface="Verdana" panose="020B0604030504040204" pitchFamily="34" charset="0"/>
              </a:rPr>
              <a:t>– Nitriding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408430" y="878402"/>
            <a:ext cx="8455149"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576072" y="1038339"/>
            <a:ext cx="7536622" cy="369332"/>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 Contd. </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sp>
        <p:nvSpPr>
          <p:cNvPr id="2" name="TextBox 1">
            <a:extLst>
              <a:ext uri="{FF2B5EF4-FFF2-40B4-BE49-F238E27FC236}">
                <a16:creationId xmlns:a16="http://schemas.microsoft.com/office/drawing/2014/main" id="{C8355DE2-F6BD-37F8-F0E0-640E0E00DE72}"/>
              </a:ext>
            </a:extLst>
          </p:cNvPr>
          <p:cNvSpPr txBox="1"/>
          <p:nvPr/>
        </p:nvSpPr>
        <p:spPr>
          <a:xfrm>
            <a:off x="593694" y="1516465"/>
            <a:ext cx="7730725" cy="4908716"/>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b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628650" lvl="1" indent="-171450">
              <a:lnSpc>
                <a:spcPct val="150000"/>
              </a:lnSpc>
              <a:buFont typeface="Wingdings" panose="05000000000000000000" pitchFamily="2" charset="2"/>
              <a:buChar char="Ø"/>
            </a:pPr>
            <a:endPar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0627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408432" y="210066"/>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408432" y="255786"/>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Vacuum Deposition (PVD/PAVCD) Business</a:t>
            </a:r>
          </a:p>
        </p:txBody>
      </p:sp>
      <p:sp>
        <p:nvSpPr>
          <p:cNvPr id="20" name="TextBox 19">
            <a:extLst>
              <a:ext uri="{FF2B5EF4-FFF2-40B4-BE49-F238E27FC236}">
                <a16:creationId xmlns:a16="http://schemas.microsoft.com/office/drawing/2014/main" id="{8F5C6271-CD34-4C47-8F9A-FEB2D292DE4D}"/>
              </a:ext>
            </a:extLst>
          </p:cNvPr>
          <p:cNvSpPr txBox="1"/>
          <p:nvPr/>
        </p:nvSpPr>
        <p:spPr>
          <a:xfrm>
            <a:off x="4237555" y="5644349"/>
            <a:ext cx="467689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a:t>
            </a:r>
          </a:p>
        </p:txBody>
      </p:sp>
      <p:graphicFrame>
        <p:nvGraphicFramePr>
          <p:cNvPr id="2" name="Table 3">
            <a:extLst>
              <a:ext uri="{FF2B5EF4-FFF2-40B4-BE49-F238E27FC236}">
                <a16:creationId xmlns:a16="http://schemas.microsoft.com/office/drawing/2014/main" id="{45F3FD75-BB5F-4D3F-8F01-21059A8AAFF0}"/>
              </a:ext>
            </a:extLst>
          </p:cNvPr>
          <p:cNvGraphicFramePr>
            <a:graphicFrameLocks noGrp="1"/>
          </p:cNvGraphicFramePr>
          <p:nvPr>
            <p:extLst>
              <p:ext uri="{D42A27DB-BD31-4B8C-83A1-F6EECF244321}">
                <p14:modId xmlns:p14="http://schemas.microsoft.com/office/powerpoint/2010/main" val="2767916564"/>
              </p:ext>
            </p:extLst>
          </p:nvPr>
        </p:nvGraphicFramePr>
        <p:xfrm>
          <a:off x="408432" y="944433"/>
          <a:ext cx="8506024" cy="2070055"/>
        </p:xfrm>
        <a:graphic>
          <a:graphicData uri="http://schemas.openxmlformats.org/drawingml/2006/table">
            <a:tbl>
              <a:tblPr firstRow="1" bandRow="1">
                <a:tableStyleId>{2D5ABB26-0587-4C30-8999-92F81FD0307C}</a:tableStyleId>
              </a:tblPr>
              <a:tblGrid>
                <a:gridCol w="2387164">
                  <a:extLst>
                    <a:ext uri="{9D8B030D-6E8A-4147-A177-3AD203B41FA5}">
                      <a16:colId xmlns:a16="http://schemas.microsoft.com/office/drawing/2014/main" val="3530604169"/>
                    </a:ext>
                  </a:extLst>
                </a:gridCol>
                <a:gridCol w="3038792">
                  <a:extLst>
                    <a:ext uri="{9D8B030D-6E8A-4147-A177-3AD203B41FA5}">
                      <a16:colId xmlns:a16="http://schemas.microsoft.com/office/drawing/2014/main" val="2634424614"/>
                    </a:ext>
                  </a:extLst>
                </a:gridCol>
                <a:gridCol w="3080068">
                  <a:extLst>
                    <a:ext uri="{9D8B030D-6E8A-4147-A177-3AD203B41FA5}">
                      <a16:colId xmlns:a16="http://schemas.microsoft.com/office/drawing/2014/main" val="2867992078"/>
                    </a:ext>
                  </a:extLst>
                </a:gridCol>
              </a:tblGrid>
              <a:tr h="440526">
                <a:tc>
                  <a:txBody>
                    <a:bodyP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Key Customers</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Typical Order Unit Price ($/unit)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Verdana" panose="020B0604030504040204" pitchFamily="34" charset="0"/>
                          <a:ea typeface="Verdana" panose="020B0604030504040204" pitchFamily="34" charset="0"/>
                          <a:cs typeface="Verdana" panose="020B0604030504040204" pitchFamily="34" charset="0"/>
                        </a:rPr>
                        <a:t>Average Weight: 50 kgs</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Typical Order Quantity (kg/year)</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900636031"/>
                  </a:ext>
                </a:extLst>
              </a:tr>
              <a:tr h="3225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32884923"/>
                  </a:ext>
                </a:extLst>
              </a:tr>
              <a:tr h="3225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85692669"/>
                  </a:ext>
                </a:extLst>
              </a:tr>
              <a:tr h="3225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23001746"/>
                  </a:ext>
                </a:extLst>
              </a:tr>
              <a:tr h="3225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44603699"/>
                  </a:ext>
                </a:extLst>
              </a:tr>
              <a:tr h="3225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4855"/>
                  </a:ext>
                </a:extLst>
              </a:tr>
            </a:tbl>
          </a:graphicData>
        </a:graphic>
      </p:graphicFrame>
      <p:sp>
        <p:nvSpPr>
          <p:cNvPr id="8" name="TextBox 7">
            <a:extLst>
              <a:ext uri="{FF2B5EF4-FFF2-40B4-BE49-F238E27FC236}">
                <a16:creationId xmlns:a16="http://schemas.microsoft.com/office/drawing/2014/main" id="{1FCF5376-DBB0-4153-B711-7DBB96403970}"/>
              </a:ext>
            </a:extLst>
          </p:cNvPr>
          <p:cNvSpPr txBox="1"/>
          <p:nvPr/>
        </p:nvSpPr>
        <p:spPr>
          <a:xfrm>
            <a:off x="460189" y="4321230"/>
            <a:ext cx="8454265" cy="994183"/>
          </a:xfrm>
          <a:prstGeom prst="rect">
            <a:avLst/>
          </a:prstGeom>
          <a:noFill/>
        </p:spPr>
        <p:txBody>
          <a:bodyPr wrap="square" numCol="2" rtlCol="0">
            <a:spAutoFit/>
          </a:bodyPr>
          <a:lstStyle/>
          <a:p>
            <a:pPr marL="0" indent="0" algn="l" rtl="0" eaLnBrk="1" fontAlgn="ctr" latinLnBrk="0" hangingPunct="1">
              <a:lnSpc>
                <a:spcPct val="150000"/>
              </a:lnSpc>
              <a:spcBef>
                <a:spcPts val="0"/>
              </a:spcBef>
              <a:spcAft>
                <a:spcPts val="0"/>
              </a:spcAft>
            </a:pPr>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XXX</a:t>
            </a:r>
            <a:endParaRPr lang="en-IN" sz="1000" b="0" i="0" u="none" strike="noStrike" dirty="0">
              <a:effectLst/>
              <a:latin typeface="Verdana" panose="020B0604030504040204" pitchFamily="34" charset="0"/>
              <a:ea typeface="Verdana" panose="020B0604030504040204" pitchFamily="34" charset="0"/>
            </a:endParaRPr>
          </a:p>
          <a:p>
            <a:pPr marL="0" marR="0" indent="0" algn="l" rtl="0" eaLnBrk="1" fontAlgn="auto" latinLnBrk="0" hangingPunct="1">
              <a:lnSpc>
                <a:spcPct val="150000"/>
              </a:lnSpc>
              <a:spcBef>
                <a:spcPts val="0"/>
              </a:spcBef>
              <a:spcAft>
                <a:spcPts val="0"/>
              </a:spcAft>
            </a:pPr>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XXX</a:t>
            </a:r>
          </a:p>
          <a:p>
            <a:pPr marL="0" marR="0" indent="0" algn="l" rtl="0" eaLnBrk="1" fontAlgn="auto" latinLnBrk="0" hangingPunct="1">
              <a:lnSpc>
                <a:spcPct val="150000"/>
              </a:lnSpc>
              <a:spcBef>
                <a:spcPts val="0"/>
              </a:spcBef>
              <a:spcAft>
                <a:spcPts val="0"/>
              </a:spcAft>
            </a:pPr>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XXX</a:t>
            </a:r>
          </a:p>
          <a:p>
            <a:pPr marL="0" marR="0" indent="0" algn="l" rtl="0" eaLnBrk="1" fontAlgn="auto" latinLnBrk="0" hangingPunct="1">
              <a:lnSpc>
                <a:spcPct val="150000"/>
              </a:lnSpc>
              <a:spcBef>
                <a:spcPts val="0"/>
              </a:spcBef>
              <a:spcAft>
                <a:spcPts val="0"/>
              </a:spcAft>
            </a:pPr>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XXX</a:t>
            </a:r>
            <a:endParaRPr lang="en-US" sz="10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marL="0" marR="0" indent="0" algn="l" rtl="0" eaLnBrk="1" fontAlgn="auto" latinLnBrk="0" hangingPunct="1">
              <a:lnSpc>
                <a:spcPct val="150000"/>
              </a:lnSpc>
              <a:spcBef>
                <a:spcPts val="0"/>
              </a:spcBef>
              <a:spcAft>
                <a:spcPts val="0"/>
              </a:spcAft>
            </a:pPr>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XXX</a:t>
            </a:r>
          </a:p>
          <a:p>
            <a:pPr marL="0" marR="0" indent="0" algn="l" rtl="0" eaLnBrk="1" fontAlgn="auto" latinLnBrk="0" hangingPunct="1">
              <a:lnSpc>
                <a:spcPct val="150000"/>
              </a:lnSpc>
              <a:spcBef>
                <a:spcPts val="0"/>
              </a:spcBef>
              <a:spcAft>
                <a:spcPts val="0"/>
              </a:spcAft>
            </a:pPr>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XXX</a:t>
            </a:r>
            <a:endParaRPr lang="en-US" sz="10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marL="0" marR="0" indent="0" algn="l" rtl="0" eaLnBrk="1" fontAlgn="auto" latinLnBrk="0" hangingPunct="1">
              <a:lnSpc>
                <a:spcPct val="150000"/>
              </a:lnSpc>
              <a:spcBef>
                <a:spcPts val="0"/>
              </a:spcBef>
              <a:spcAft>
                <a:spcPts val="0"/>
              </a:spcAft>
            </a:pPr>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XXX</a:t>
            </a:r>
          </a:p>
          <a:p>
            <a:pPr marL="0" marR="0" indent="0" algn="l" rtl="0" eaLnBrk="1" fontAlgn="auto" latinLnBrk="0" hangingPunct="1">
              <a:lnSpc>
                <a:spcPct val="150000"/>
              </a:lnSpc>
              <a:spcBef>
                <a:spcPts val="0"/>
              </a:spcBef>
              <a:spcAft>
                <a:spcPts val="0"/>
              </a:spcAft>
            </a:pPr>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XXX</a:t>
            </a:r>
            <a:endParaRPr lang="en-IN" sz="1000" b="0" i="0" u="none" strike="noStrike" dirty="0">
              <a:effectLst/>
              <a:latin typeface="Verdana" panose="020B0604030504040204" pitchFamily="34" charset="0"/>
              <a:ea typeface="Verdana" panose="020B0604030504040204" pitchFamily="34" charset="0"/>
            </a:endParaRPr>
          </a:p>
        </p:txBody>
      </p:sp>
      <p:graphicFrame>
        <p:nvGraphicFramePr>
          <p:cNvPr id="9" name="Table 4">
            <a:extLst>
              <a:ext uri="{FF2B5EF4-FFF2-40B4-BE49-F238E27FC236}">
                <a16:creationId xmlns:a16="http://schemas.microsoft.com/office/drawing/2014/main" id="{F891C79B-3B29-49C3-9CBE-17F7618AC41C}"/>
              </a:ext>
            </a:extLst>
          </p:cNvPr>
          <p:cNvGraphicFramePr>
            <a:graphicFrameLocks noGrp="1"/>
          </p:cNvGraphicFramePr>
          <p:nvPr>
            <p:extLst>
              <p:ext uri="{D42A27DB-BD31-4B8C-83A1-F6EECF244321}">
                <p14:modId xmlns:p14="http://schemas.microsoft.com/office/powerpoint/2010/main" val="2980982698"/>
              </p:ext>
            </p:extLst>
          </p:nvPr>
        </p:nvGraphicFramePr>
        <p:xfrm>
          <a:off x="460190" y="4022785"/>
          <a:ext cx="8454265" cy="279800"/>
        </p:xfrm>
        <a:graphic>
          <a:graphicData uri="http://schemas.openxmlformats.org/drawingml/2006/table">
            <a:tbl>
              <a:tblPr firstRow="1" bandRow="1">
                <a:tableStyleId>{2D5ABB26-0587-4C30-8999-92F81FD0307C}</a:tableStyleId>
              </a:tblPr>
              <a:tblGrid>
                <a:gridCol w="8454265">
                  <a:extLst>
                    <a:ext uri="{9D8B030D-6E8A-4147-A177-3AD203B41FA5}">
                      <a16:colId xmlns:a16="http://schemas.microsoft.com/office/drawing/2014/main" val="3387659982"/>
                    </a:ext>
                  </a:extLst>
                </a:gridCol>
              </a:tblGrid>
              <a:tr h="279800">
                <a:tc>
                  <a:txBody>
                    <a:bodyP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Surface Treatment Equipment Used For Vacuum Deposition (PVD/PAVCD)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755189562"/>
                  </a:ext>
                </a:extLst>
              </a:tr>
            </a:tbl>
          </a:graphicData>
        </a:graphic>
      </p:graphicFrame>
      <p:sp>
        <p:nvSpPr>
          <p:cNvPr id="11" name="TextBox 10">
            <a:extLst>
              <a:ext uri="{FF2B5EF4-FFF2-40B4-BE49-F238E27FC236}">
                <a16:creationId xmlns:a16="http://schemas.microsoft.com/office/drawing/2014/main" id="{EBD758B8-D66E-42B1-B533-0C6C2E57CB0D}"/>
              </a:ext>
            </a:extLst>
          </p:cNvPr>
          <p:cNvSpPr txBox="1"/>
          <p:nvPr/>
        </p:nvSpPr>
        <p:spPr>
          <a:xfrm>
            <a:off x="4265624" y="3044427"/>
            <a:ext cx="4648832"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a:t>
            </a:r>
          </a:p>
        </p:txBody>
      </p:sp>
      <p:sp>
        <p:nvSpPr>
          <p:cNvPr id="15" name="TextBox 14">
            <a:extLst>
              <a:ext uri="{FF2B5EF4-FFF2-40B4-BE49-F238E27FC236}">
                <a16:creationId xmlns:a16="http://schemas.microsoft.com/office/drawing/2014/main" id="{ABB50ADC-185F-456C-AA31-24070AC2D8AA}"/>
              </a:ext>
            </a:extLst>
          </p:cNvPr>
          <p:cNvSpPr txBox="1"/>
          <p:nvPr/>
        </p:nvSpPr>
        <p:spPr>
          <a:xfrm>
            <a:off x="171450" y="6145282"/>
            <a:ext cx="8877300" cy="507831"/>
          </a:xfrm>
          <a:prstGeom prst="rect">
            <a:avLst/>
          </a:prstGeom>
          <a:noFill/>
        </p:spPr>
        <p:txBody>
          <a:bodyPr wrap="square" rtlCol="0">
            <a:spAutoFit/>
          </a:bodyPr>
          <a:lstStyle/>
          <a:p>
            <a:r>
              <a:rPr lang="en-US" sz="900" b="1" i="1" dirty="0">
                <a:latin typeface="Verdana" panose="020B0604030504040204" pitchFamily="34" charset="0"/>
                <a:ea typeface="Verdana" panose="020B0604030504040204" pitchFamily="34" charset="0"/>
                <a:cs typeface="Verdana" panose="020B0604030504040204" pitchFamily="34" charset="0"/>
              </a:rPr>
              <a:t>Note:</a:t>
            </a:r>
            <a:r>
              <a:rPr lang="en-US" sz="900" i="1" dirty="0">
                <a:latin typeface="Verdana" panose="020B0604030504040204" pitchFamily="34" charset="0"/>
                <a:ea typeface="Verdana" panose="020B0604030504040204" pitchFamily="34" charset="0"/>
                <a:cs typeface="Verdana" panose="020B0604030504040204" pitchFamily="34" charset="0"/>
              </a:rPr>
              <a:t> The prices are may vary as they are dependent on several conditions such as furnace dimensions used, the maximum number of pieces that can be treated at one time, operational cost for a full load, the quantity or weight of a full load of treated components, etc. If less than a full load is treated, the total price based upon $/unit is compared with the minimum lot charge, and the greater of the two is applied.</a:t>
            </a:r>
          </a:p>
        </p:txBody>
      </p:sp>
      <p:sp>
        <p:nvSpPr>
          <p:cNvPr id="16" name="TextBox 15">
            <a:extLst>
              <a:ext uri="{FF2B5EF4-FFF2-40B4-BE49-F238E27FC236}">
                <a16:creationId xmlns:a16="http://schemas.microsoft.com/office/drawing/2014/main" id="{3FC6C1A6-FAF0-4601-B746-9CCAD8A2A75D}"/>
              </a:ext>
            </a:extLst>
          </p:cNvPr>
          <p:cNvSpPr txBox="1"/>
          <p:nvPr/>
        </p:nvSpPr>
        <p:spPr>
          <a:xfrm>
            <a:off x="171450" y="5916797"/>
            <a:ext cx="8877300" cy="230832"/>
          </a:xfrm>
          <a:prstGeom prst="rect">
            <a:avLst/>
          </a:prstGeom>
          <a:noFill/>
        </p:spPr>
        <p:txBody>
          <a:bodyPr wrap="square" rtlCol="0">
            <a:spAutoFit/>
          </a:bodyPr>
          <a:lstStyle/>
          <a:p>
            <a:r>
              <a:rPr lang="en-US" sz="900" b="1" i="1" dirty="0">
                <a:latin typeface="Verdana" panose="020B0604030504040204" pitchFamily="34" charset="0"/>
                <a:ea typeface="Verdana" panose="020B0604030504040204" pitchFamily="34" charset="0"/>
                <a:cs typeface="Verdana" panose="020B0604030504040204" pitchFamily="34" charset="0"/>
              </a:rPr>
              <a:t>Note:</a:t>
            </a:r>
            <a:r>
              <a:rPr lang="en-US" sz="900" i="1" dirty="0">
                <a:latin typeface="Verdana" panose="020B0604030504040204" pitchFamily="34" charset="0"/>
                <a:ea typeface="Verdana" panose="020B0604030504040204" pitchFamily="34" charset="0"/>
                <a:cs typeface="Verdana" panose="020B0604030504040204" pitchFamily="34" charset="0"/>
              </a:rPr>
              <a:t> Most of the key customers are automotive companies and HEF Groupe claims to cater all the major players in the automotive industry globally.</a:t>
            </a:r>
          </a:p>
        </p:txBody>
      </p:sp>
      <p:sp>
        <p:nvSpPr>
          <p:cNvPr id="12" name="TextBox 11">
            <a:extLst>
              <a:ext uri="{FF2B5EF4-FFF2-40B4-BE49-F238E27FC236}">
                <a16:creationId xmlns:a16="http://schemas.microsoft.com/office/drawing/2014/main" id="{B79525BD-0BC8-4808-8EBB-2DF9E7E41B3E}"/>
              </a:ext>
            </a:extLst>
          </p:cNvPr>
          <p:cNvSpPr txBox="1"/>
          <p:nvPr/>
        </p:nvSpPr>
        <p:spPr>
          <a:xfrm>
            <a:off x="408433" y="3258234"/>
            <a:ext cx="8506022" cy="646331"/>
          </a:xfrm>
          <a:prstGeom prst="rect">
            <a:avLst/>
          </a:prstGeom>
          <a:noFill/>
        </p:spPr>
        <p:txBody>
          <a:bodyPr wrap="square">
            <a:spAutoFit/>
          </a:bodyPr>
          <a:lstStyle/>
          <a:p>
            <a:pPr marL="171450" indent="-171450">
              <a:buFont typeface="Arial" panose="020B0604020202020204" pitchFamily="34" charset="0"/>
              <a:buChar char="•"/>
            </a:pPr>
            <a:r>
              <a:rPr lang="en-US"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XXX</a:t>
            </a:r>
          </a:p>
          <a:p>
            <a:r>
              <a:rPr lang="en-US" sz="900" b="1" i="1" dirty="0">
                <a:latin typeface="Verdana" panose="020B0604030504040204" pitchFamily="34" charset="0"/>
                <a:ea typeface="Verdana" panose="020B0604030504040204" pitchFamily="34" charset="0"/>
                <a:cs typeface="Verdana" panose="020B0604030504040204" pitchFamily="34" charset="0"/>
              </a:rPr>
              <a:t> </a:t>
            </a:r>
          </a:p>
          <a:p>
            <a:pPr marL="171450" indent="-171450">
              <a:buFont typeface="Arial" panose="020B0604020202020204" pitchFamily="34" charset="0"/>
              <a:buChar char="•"/>
            </a:pPr>
            <a:r>
              <a:rPr lang="en-US"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XXX</a:t>
            </a:r>
          </a:p>
          <a:p>
            <a:pPr marL="171450" indent="-171450">
              <a:buFont typeface="Arial" panose="020B0604020202020204" pitchFamily="34" charset="0"/>
              <a:buChar char="•"/>
            </a:pPr>
            <a:endParaRPr lang="en-US" sz="900" b="1" i="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97390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408432" y="210066"/>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408432" y="255786"/>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Vacuum Deposition (PVD/PAVCD) Business</a:t>
            </a:r>
          </a:p>
        </p:txBody>
      </p:sp>
      <p:sp>
        <p:nvSpPr>
          <p:cNvPr id="20" name="TextBox 19">
            <a:extLst>
              <a:ext uri="{FF2B5EF4-FFF2-40B4-BE49-F238E27FC236}">
                <a16:creationId xmlns:a16="http://schemas.microsoft.com/office/drawing/2014/main" id="{8F5C6271-CD34-4C47-8F9A-FEB2D292DE4D}"/>
              </a:ext>
            </a:extLst>
          </p:cNvPr>
          <p:cNvSpPr txBox="1"/>
          <p:nvPr/>
        </p:nvSpPr>
        <p:spPr>
          <a:xfrm>
            <a:off x="4621923" y="6453225"/>
            <a:ext cx="4194273"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a:t>
            </a:r>
          </a:p>
        </p:txBody>
      </p:sp>
      <p:graphicFrame>
        <p:nvGraphicFramePr>
          <p:cNvPr id="4" name="Table 3">
            <a:extLst>
              <a:ext uri="{FF2B5EF4-FFF2-40B4-BE49-F238E27FC236}">
                <a16:creationId xmlns:a16="http://schemas.microsoft.com/office/drawing/2014/main" id="{CA9CE0AD-D0BF-4AF5-A214-BD08F7033C5B}"/>
              </a:ext>
            </a:extLst>
          </p:cNvPr>
          <p:cNvGraphicFramePr>
            <a:graphicFrameLocks noGrp="1"/>
          </p:cNvGraphicFramePr>
          <p:nvPr>
            <p:extLst>
              <p:ext uri="{D42A27DB-BD31-4B8C-83A1-F6EECF244321}">
                <p14:modId xmlns:p14="http://schemas.microsoft.com/office/powerpoint/2010/main" val="3698938000"/>
              </p:ext>
            </p:extLst>
          </p:nvPr>
        </p:nvGraphicFramePr>
        <p:xfrm>
          <a:off x="368118" y="739439"/>
          <a:ext cx="8407763" cy="5713786"/>
        </p:xfrm>
        <a:graphic>
          <a:graphicData uri="http://schemas.openxmlformats.org/drawingml/2006/table">
            <a:tbl>
              <a:tblPr>
                <a:tableStyleId>{2D5ABB26-0587-4C30-8999-92F81FD0307C}</a:tableStyleId>
              </a:tblPr>
              <a:tblGrid>
                <a:gridCol w="1678244">
                  <a:extLst>
                    <a:ext uri="{9D8B030D-6E8A-4147-A177-3AD203B41FA5}">
                      <a16:colId xmlns:a16="http://schemas.microsoft.com/office/drawing/2014/main" val="2267834532"/>
                    </a:ext>
                  </a:extLst>
                </a:gridCol>
                <a:gridCol w="2578034">
                  <a:extLst>
                    <a:ext uri="{9D8B030D-6E8A-4147-A177-3AD203B41FA5}">
                      <a16:colId xmlns:a16="http://schemas.microsoft.com/office/drawing/2014/main" val="843471830"/>
                    </a:ext>
                  </a:extLst>
                </a:gridCol>
                <a:gridCol w="4151485">
                  <a:extLst>
                    <a:ext uri="{9D8B030D-6E8A-4147-A177-3AD203B41FA5}">
                      <a16:colId xmlns:a16="http://schemas.microsoft.com/office/drawing/2014/main" val="1379976384"/>
                    </a:ext>
                  </a:extLst>
                </a:gridCol>
              </a:tblGrid>
              <a:tr h="291747">
                <a:tc gridSpan="3">
                  <a:txBody>
                    <a:bodyPr/>
                    <a:lstStyle/>
                    <a:p>
                      <a:pPr algn="ctr" fontAlgn="ctr"/>
                      <a:r>
                        <a:rPr lang="en-US" sz="1200" b="1"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Technology Superiority</a:t>
                      </a:r>
                      <a:endParaRPr lang="en-US" sz="12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hMerge="1">
                  <a:txBody>
                    <a:bodyPr/>
                    <a:lstStyle/>
                    <a:p>
                      <a:pPr algn="l" fontAlgn="ctr"/>
                      <a:endParaRPr lang="en-US" sz="1000" b="0" i="0" u="none" strike="noStrike" dirty="0">
                        <a:solidFill>
                          <a:srgbClr val="000000"/>
                        </a:solidFill>
                        <a:effectLst/>
                        <a:latin typeface="Calibri" panose="020F0502020204030204" pitchFamily="34" charset="0"/>
                      </a:endParaRPr>
                    </a:p>
                  </a:txBody>
                  <a:tcPr marL="0" marR="0" marT="0" marB="0" anchor="ctr"/>
                </a:tc>
                <a:tc hMerge="1">
                  <a:txBody>
                    <a:bodyPr/>
                    <a:lstStyle/>
                    <a:p>
                      <a:pPr algn="l" fontAlgn="ctr"/>
                      <a:endParaRPr lang="en-US" sz="10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261837245"/>
                  </a:ext>
                </a:extLst>
              </a:tr>
              <a:tr h="830918">
                <a:tc rowSpan="6">
                  <a:txBody>
                    <a:bodyPr/>
                    <a:lstStyle/>
                    <a:p>
                      <a:pPr algn="ctr" fontAlgn="ctr">
                        <a:lnSpc>
                          <a:spcPct val="100000"/>
                        </a:lnSpc>
                        <a:spcBef>
                          <a:spcPts val="300"/>
                        </a:spcBef>
                        <a:spcAft>
                          <a:spcPts val="300"/>
                        </a:spcAft>
                      </a:pPr>
                      <a:r>
                        <a:rPr lang="en-US" sz="1000" b="1" u="none" strike="noStrike" dirty="0">
                          <a:effectLst/>
                          <a:latin typeface="Verdana" panose="020B0604030504040204" pitchFamily="34" charset="0"/>
                          <a:ea typeface="Verdana" panose="020B0604030504040204" pitchFamily="34" charset="0"/>
                        </a:rPr>
                        <a:t>XXX</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2108901"/>
                  </a:ext>
                </a:extLst>
              </a:tr>
              <a:tr h="1607388">
                <a:tc vMerge="1">
                  <a:txBody>
                    <a:bodyPr/>
                    <a:lstStyle/>
                    <a:p>
                      <a:pPr algn="ctr" fontAlgn="ctr"/>
                      <a:endParaRPr lang="en-US" sz="1000" b="1"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4338503"/>
                  </a:ext>
                </a:extLst>
              </a:tr>
              <a:tr h="457424">
                <a:tc vMerge="1">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Vacuum Deposition (PVD/PAVCD) Business</a:t>
                      </a: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384559"/>
                  </a:ext>
                </a:extLst>
              </a:tr>
              <a:tr h="1165230">
                <a:tc vMerge="1">
                  <a:txBody>
                    <a:bodyPr/>
                    <a:lstStyle/>
                    <a:p>
                      <a:endParaRPr lang="en-US"/>
                    </a:p>
                  </a:txBody>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7554550"/>
                  </a:ext>
                </a:extLst>
              </a:tr>
              <a:tr h="419318">
                <a:tc vMerge="1">
                  <a:txBody>
                    <a:bodyPr/>
                    <a:lstStyle/>
                    <a:p>
                      <a:endParaRPr lang="en-US"/>
                    </a:p>
                  </a:txBody>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3581926"/>
                  </a:ext>
                </a:extLst>
              </a:tr>
              <a:tr h="941761">
                <a:tc vMerge="1">
                  <a:txBody>
                    <a:bodyPr/>
                    <a:lstStyle/>
                    <a:p>
                      <a:endParaRPr lang="en-US"/>
                    </a:p>
                  </a:txBody>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4980859"/>
                  </a:ext>
                </a:extLst>
              </a:tr>
            </a:tbl>
          </a:graphicData>
        </a:graphic>
      </p:graphicFrame>
    </p:spTree>
    <p:extLst>
      <p:ext uri="{BB962C8B-B14F-4D97-AF65-F5344CB8AC3E}">
        <p14:creationId xmlns:p14="http://schemas.microsoft.com/office/powerpoint/2010/main" val="1332141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408432" y="210066"/>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408432" y="255786"/>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Vacuum Deposition (PVD/PAVCD) Business</a:t>
            </a:r>
          </a:p>
        </p:txBody>
      </p:sp>
      <p:graphicFrame>
        <p:nvGraphicFramePr>
          <p:cNvPr id="2" name="Table 1">
            <a:extLst>
              <a:ext uri="{FF2B5EF4-FFF2-40B4-BE49-F238E27FC236}">
                <a16:creationId xmlns:a16="http://schemas.microsoft.com/office/drawing/2014/main" id="{D4A6AC65-3678-475F-ABF9-6B98D8EC7BD8}"/>
              </a:ext>
            </a:extLst>
          </p:cNvPr>
          <p:cNvGraphicFramePr>
            <a:graphicFrameLocks noGrp="1"/>
          </p:cNvGraphicFramePr>
          <p:nvPr>
            <p:extLst>
              <p:ext uri="{D42A27DB-BD31-4B8C-83A1-F6EECF244321}">
                <p14:modId xmlns:p14="http://schemas.microsoft.com/office/powerpoint/2010/main" val="1215175037"/>
              </p:ext>
            </p:extLst>
          </p:nvPr>
        </p:nvGraphicFramePr>
        <p:xfrm>
          <a:off x="408432" y="871761"/>
          <a:ext cx="8438388" cy="5097718"/>
        </p:xfrm>
        <a:graphic>
          <a:graphicData uri="http://schemas.openxmlformats.org/drawingml/2006/table">
            <a:tbl>
              <a:tblPr>
                <a:tableStyleId>{2D5ABB26-0587-4C30-8999-92F81FD0307C}</a:tableStyleId>
              </a:tblPr>
              <a:tblGrid>
                <a:gridCol w="2554224">
                  <a:extLst>
                    <a:ext uri="{9D8B030D-6E8A-4147-A177-3AD203B41FA5}">
                      <a16:colId xmlns:a16="http://schemas.microsoft.com/office/drawing/2014/main" val="1281733983"/>
                    </a:ext>
                  </a:extLst>
                </a:gridCol>
                <a:gridCol w="3090672">
                  <a:extLst>
                    <a:ext uri="{9D8B030D-6E8A-4147-A177-3AD203B41FA5}">
                      <a16:colId xmlns:a16="http://schemas.microsoft.com/office/drawing/2014/main" val="3117877078"/>
                    </a:ext>
                  </a:extLst>
                </a:gridCol>
                <a:gridCol w="2793492">
                  <a:extLst>
                    <a:ext uri="{9D8B030D-6E8A-4147-A177-3AD203B41FA5}">
                      <a16:colId xmlns:a16="http://schemas.microsoft.com/office/drawing/2014/main" val="1968681693"/>
                    </a:ext>
                  </a:extLst>
                </a:gridCol>
              </a:tblGrid>
              <a:tr h="277949">
                <a:tc gridSpan="3">
                  <a:txBody>
                    <a:bodyPr/>
                    <a:lstStyle/>
                    <a:p>
                      <a:pPr algn="ctr" fontAlgn="ctr"/>
                      <a:r>
                        <a:rPr lang="en-US" sz="1200" b="1" u="none" strike="noStrike" dirty="0">
                          <a:effectLst/>
                          <a:latin typeface="Verdana" panose="020B0604030504040204" pitchFamily="34" charset="0"/>
                          <a:ea typeface="Verdana" panose="020B0604030504040204" pitchFamily="34" charset="0"/>
                          <a:cs typeface="Verdana" panose="020B0604030504040204" pitchFamily="34" charset="0"/>
                        </a:rPr>
                        <a:t>Production Capacity and Factory Scale</a:t>
                      </a:r>
                      <a:endParaRPr lang="en-US" sz="12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67246084"/>
                  </a:ext>
                </a:extLst>
              </a:tr>
              <a:tr h="274316">
                <a:tc rowSpan="6">
                  <a:txBody>
                    <a:bodyPr/>
                    <a:lstStyle/>
                    <a:p>
                      <a:pPr algn="ctr" fontAlgn="ctr">
                        <a:lnSpc>
                          <a:spcPct val="100000"/>
                        </a:lnSpc>
                        <a:spcBef>
                          <a:spcPts val="300"/>
                        </a:spcBef>
                        <a:spcAft>
                          <a:spcPts val="300"/>
                        </a:spcAft>
                      </a:pPr>
                      <a:r>
                        <a:rPr lang="en-US" sz="1000" b="1" u="none" strike="noStrike" dirty="0">
                          <a:effectLst/>
                          <a:latin typeface="Verdana" panose="020B0604030504040204" pitchFamily="34" charset="0"/>
                          <a:ea typeface="Verdana" panose="020B0604030504040204" pitchFamily="34" charset="0"/>
                        </a:rPr>
                        <a:t>XXX</a:t>
                      </a: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5025843"/>
                  </a:ext>
                </a:extLst>
              </a:tr>
              <a:tr h="1206516">
                <a:tc vMerge="1">
                  <a:txBody>
                    <a:bodyPr/>
                    <a:lstStyle/>
                    <a:p>
                      <a:pPr algn="ctr" fontAlgn="ctr"/>
                      <a:endParaRPr lang="en-US" sz="1000" b="1"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8107648"/>
                  </a:ext>
                </a:extLst>
              </a:tr>
              <a:tr h="1167133">
                <a:tc vMerge="1">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Vacuum Deposition (PVD/PAVCD) Business</a:t>
                      </a:r>
                    </a:p>
                  </a:txBody>
                  <a:tcPr marL="0" marR="0" marT="0" marB="0" anchor="ct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5777158"/>
                  </a:ext>
                </a:extLst>
              </a:tr>
              <a:tr h="561155">
                <a:tc vMerge="1">
                  <a:txBody>
                    <a:bodyPr/>
                    <a:lstStyle/>
                    <a:p>
                      <a:endParaRPr lang="en-US"/>
                    </a:p>
                  </a:txBody>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4985334"/>
                  </a:ext>
                </a:extLst>
              </a:tr>
              <a:tr h="883520">
                <a:tc vMerge="1">
                  <a:txBody>
                    <a:bodyPr/>
                    <a:lstStyle/>
                    <a:p>
                      <a:endParaRPr lang="en-US"/>
                    </a:p>
                  </a:txBody>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1941837"/>
                  </a:ext>
                </a:extLst>
              </a:tr>
              <a:tr h="274316">
                <a:tc vMerge="1">
                  <a:txBody>
                    <a:bodyPr/>
                    <a:lstStyle/>
                    <a:p>
                      <a:endParaRPr lang="en-US"/>
                    </a:p>
                  </a:txBody>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459994"/>
                  </a:ext>
                </a:extLst>
              </a:tr>
              <a:tr h="305560">
                <a:tc rowSpan="2">
                  <a:txBody>
                    <a:bodyPr/>
                    <a:lstStyle/>
                    <a:p>
                      <a:pPr algn="ctr" fontAlgn="ctr">
                        <a:lnSpc>
                          <a:spcPct val="100000"/>
                        </a:lnSpc>
                        <a:spcBef>
                          <a:spcPts val="300"/>
                        </a:spcBef>
                        <a:spcAft>
                          <a:spcPts val="300"/>
                        </a:spcAft>
                      </a:pPr>
                      <a:endParaRPr lang="en-US" sz="1000" b="1" u="none" strike="noStrike" dirty="0">
                        <a:effectLst/>
                        <a:latin typeface="Verdana" panose="020B0604030504040204" pitchFamily="34" charset="0"/>
                        <a:ea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0599450"/>
                  </a:ext>
                </a:extLst>
              </a:tr>
              <a:tr h="147253">
                <a:tc vMerge="1">
                  <a:txBody>
                    <a:bodyPr/>
                    <a:lstStyle/>
                    <a:p>
                      <a:pPr algn="ctr" fontAlgn="ctr"/>
                      <a:endParaRPr lang="en-US" sz="1000" b="1"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3944188"/>
                  </a:ext>
                </a:extLst>
              </a:tr>
            </a:tbl>
          </a:graphicData>
        </a:graphic>
      </p:graphicFrame>
      <p:sp>
        <p:nvSpPr>
          <p:cNvPr id="20" name="TextBox 19">
            <a:extLst>
              <a:ext uri="{FF2B5EF4-FFF2-40B4-BE49-F238E27FC236}">
                <a16:creationId xmlns:a16="http://schemas.microsoft.com/office/drawing/2014/main" id="{8F5C6271-CD34-4C47-8F9A-FEB2D292DE4D}"/>
              </a:ext>
            </a:extLst>
          </p:cNvPr>
          <p:cNvSpPr txBox="1"/>
          <p:nvPr/>
        </p:nvSpPr>
        <p:spPr>
          <a:xfrm>
            <a:off x="4742693" y="6414217"/>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a:t>
            </a:r>
          </a:p>
        </p:txBody>
      </p:sp>
      <p:sp>
        <p:nvSpPr>
          <p:cNvPr id="6" name="TextBox 5">
            <a:extLst>
              <a:ext uri="{FF2B5EF4-FFF2-40B4-BE49-F238E27FC236}">
                <a16:creationId xmlns:a16="http://schemas.microsoft.com/office/drawing/2014/main" id="{7CEA5502-ED93-43AA-8991-8A0C5ECD4F4B}"/>
              </a:ext>
            </a:extLst>
          </p:cNvPr>
          <p:cNvSpPr txBox="1"/>
          <p:nvPr/>
        </p:nvSpPr>
        <p:spPr>
          <a:xfrm>
            <a:off x="408432" y="6113203"/>
            <a:ext cx="8407764" cy="369332"/>
          </a:xfrm>
          <a:prstGeom prst="rect">
            <a:avLst/>
          </a:prstGeom>
          <a:noFill/>
        </p:spPr>
        <p:txBody>
          <a:bodyPr wrap="square" rtlCol="0">
            <a:spAutoFit/>
          </a:bodyPr>
          <a:lstStyle/>
          <a:p>
            <a:r>
              <a:rPr lang="en-US" sz="900" b="1" i="1" dirty="0">
                <a:latin typeface="Verdana" panose="020B0604030504040204" pitchFamily="34" charset="0"/>
                <a:ea typeface="Verdana" panose="020B0604030504040204" pitchFamily="34" charset="0"/>
                <a:cs typeface="Verdana" panose="020B0604030504040204" pitchFamily="34" charset="0"/>
              </a:rPr>
              <a:t>Note:</a:t>
            </a:r>
            <a:r>
              <a:rPr lang="en-US" sz="900" i="1" dirty="0">
                <a:latin typeface="Verdana" panose="020B0604030504040204" pitchFamily="34" charset="0"/>
                <a:ea typeface="Verdana" panose="020B0604030504040204" pitchFamily="34" charset="0"/>
                <a:cs typeface="Verdana" panose="020B0604030504040204" pitchFamily="34" charset="0"/>
              </a:rPr>
              <a:t> TechSci conducted several interview with HEF Group, the respondents mentioned that furnace type does not vary regionally or factory wise. The type of furnace to be used depends on customer requirement and size of the components being processed. </a:t>
            </a:r>
          </a:p>
        </p:txBody>
      </p:sp>
    </p:spTree>
    <p:extLst>
      <p:ext uri="{BB962C8B-B14F-4D97-AF65-F5344CB8AC3E}">
        <p14:creationId xmlns:p14="http://schemas.microsoft.com/office/powerpoint/2010/main" val="26676425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5ED1D05C-CD9F-475B-9CDF-F380CA37246F}"/>
              </a:ext>
            </a:extLst>
          </p:cNvPr>
          <p:cNvSpPr/>
          <p:nvPr/>
        </p:nvSpPr>
        <p:spPr>
          <a:xfrm>
            <a:off x="320040" y="193564"/>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24ACDDF-35A9-4BE4-A96E-41CFB924C835}"/>
              </a:ext>
            </a:extLst>
          </p:cNvPr>
          <p:cNvSpPr txBox="1"/>
          <p:nvPr/>
        </p:nvSpPr>
        <p:spPr>
          <a:xfrm>
            <a:off x="320040" y="239284"/>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Vacuum Deposition (PVD/PAVCD) Business</a:t>
            </a:r>
          </a:p>
        </p:txBody>
      </p:sp>
      <p:sp>
        <p:nvSpPr>
          <p:cNvPr id="8" name="TextBox 7">
            <a:extLst>
              <a:ext uri="{FF2B5EF4-FFF2-40B4-BE49-F238E27FC236}">
                <a16:creationId xmlns:a16="http://schemas.microsoft.com/office/drawing/2014/main" id="{BC5577FC-F294-48D8-9F0A-FB24B786ABAA}"/>
              </a:ext>
            </a:extLst>
          </p:cNvPr>
          <p:cNvSpPr txBox="1"/>
          <p:nvPr/>
        </p:nvSpPr>
        <p:spPr>
          <a:xfrm>
            <a:off x="5037420" y="6445872"/>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HEF Groupe Company Website</a:t>
            </a:r>
          </a:p>
        </p:txBody>
      </p:sp>
      <p:sp>
        <p:nvSpPr>
          <p:cNvPr id="2" name="Rectangle: Rounded Corners 1">
            <a:extLst>
              <a:ext uri="{FF2B5EF4-FFF2-40B4-BE49-F238E27FC236}">
                <a16:creationId xmlns:a16="http://schemas.microsoft.com/office/drawing/2014/main" id="{729C3ECD-8C99-42E9-9F47-41DE1FEC562A}"/>
              </a:ext>
            </a:extLst>
          </p:cNvPr>
          <p:cNvSpPr/>
          <p:nvPr/>
        </p:nvSpPr>
        <p:spPr>
          <a:xfrm>
            <a:off x="2376577" y="691723"/>
            <a:ext cx="4390845" cy="465826"/>
          </a:xfrm>
          <a:prstGeom prst="round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rPr>
              <a:t>HEF Groupe</a:t>
            </a:r>
          </a:p>
        </p:txBody>
      </p:sp>
      <p:cxnSp>
        <p:nvCxnSpPr>
          <p:cNvPr id="4" name="Straight Arrow Connector 3">
            <a:extLst>
              <a:ext uri="{FF2B5EF4-FFF2-40B4-BE49-F238E27FC236}">
                <a16:creationId xmlns:a16="http://schemas.microsoft.com/office/drawing/2014/main" id="{911322C9-2244-4FBA-8E9F-BA5254D14A2D}"/>
              </a:ext>
            </a:extLst>
          </p:cNvPr>
          <p:cNvCxnSpPr/>
          <p:nvPr/>
        </p:nvCxnSpPr>
        <p:spPr>
          <a:xfrm flipH="1">
            <a:off x="4571999" y="1157549"/>
            <a:ext cx="1" cy="654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F27469D-B695-4F22-AD10-0FF7F60556D3}"/>
              </a:ext>
            </a:extLst>
          </p:cNvPr>
          <p:cNvCxnSpPr>
            <a:cxnSpLocks/>
          </p:cNvCxnSpPr>
          <p:nvPr/>
        </p:nvCxnSpPr>
        <p:spPr>
          <a:xfrm>
            <a:off x="958614" y="1794300"/>
            <a:ext cx="72979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3A82B2-50D8-4E13-B34F-5BA2DD9EDCE4}"/>
              </a:ext>
            </a:extLst>
          </p:cNvPr>
          <p:cNvCxnSpPr/>
          <p:nvPr/>
        </p:nvCxnSpPr>
        <p:spPr>
          <a:xfrm>
            <a:off x="3192490" y="1802927"/>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969FD66-B82D-42C7-AD80-3F7921C943E8}"/>
              </a:ext>
            </a:extLst>
          </p:cNvPr>
          <p:cNvCxnSpPr/>
          <p:nvPr/>
        </p:nvCxnSpPr>
        <p:spPr>
          <a:xfrm>
            <a:off x="6538475" y="1801649"/>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CA25BEC-46EF-4800-9F16-2100A71AB29D}"/>
              </a:ext>
            </a:extLst>
          </p:cNvPr>
          <p:cNvCxnSpPr/>
          <p:nvPr/>
        </p:nvCxnSpPr>
        <p:spPr>
          <a:xfrm>
            <a:off x="958615" y="1802927"/>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FC835B2-B662-4E7A-9C68-8538D933CF79}"/>
              </a:ext>
            </a:extLst>
          </p:cNvPr>
          <p:cNvCxnSpPr/>
          <p:nvPr/>
        </p:nvCxnSpPr>
        <p:spPr>
          <a:xfrm>
            <a:off x="5235995" y="1810595"/>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5D9A9F5E-244D-44F9-9A52-BB0B4F9AF4D9}"/>
              </a:ext>
            </a:extLst>
          </p:cNvPr>
          <p:cNvSpPr/>
          <p:nvPr/>
        </p:nvSpPr>
        <p:spPr>
          <a:xfrm>
            <a:off x="215659" y="2422898"/>
            <a:ext cx="1485911"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
        <p:nvSpPr>
          <p:cNvPr id="67" name="Rectangle: Rounded Corners 66">
            <a:extLst>
              <a:ext uri="{FF2B5EF4-FFF2-40B4-BE49-F238E27FC236}">
                <a16:creationId xmlns:a16="http://schemas.microsoft.com/office/drawing/2014/main" id="{ACAD2D28-34C1-4FEB-A235-6E0F346F9590}"/>
              </a:ext>
            </a:extLst>
          </p:cNvPr>
          <p:cNvSpPr/>
          <p:nvPr/>
        </p:nvSpPr>
        <p:spPr>
          <a:xfrm>
            <a:off x="2274592" y="2397191"/>
            <a:ext cx="1787244"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
        <p:nvSpPr>
          <p:cNvPr id="68" name="Rectangle: Rounded Corners 67">
            <a:extLst>
              <a:ext uri="{FF2B5EF4-FFF2-40B4-BE49-F238E27FC236}">
                <a16:creationId xmlns:a16="http://schemas.microsoft.com/office/drawing/2014/main" id="{9AA6B72B-FAB4-441B-A7E3-0E1FF4B2D0FF}"/>
              </a:ext>
            </a:extLst>
          </p:cNvPr>
          <p:cNvSpPr/>
          <p:nvPr/>
        </p:nvSpPr>
        <p:spPr>
          <a:xfrm>
            <a:off x="4715851" y="2388245"/>
            <a:ext cx="1130050"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
        <p:nvSpPr>
          <p:cNvPr id="69" name="Rectangle: Rounded Corners 68">
            <a:extLst>
              <a:ext uri="{FF2B5EF4-FFF2-40B4-BE49-F238E27FC236}">
                <a16:creationId xmlns:a16="http://schemas.microsoft.com/office/drawing/2014/main" id="{70C91677-0D9A-4E21-B101-17278C8047FC}"/>
              </a:ext>
            </a:extLst>
          </p:cNvPr>
          <p:cNvSpPr/>
          <p:nvPr/>
        </p:nvSpPr>
        <p:spPr>
          <a:xfrm>
            <a:off x="6131957" y="2388245"/>
            <a:ext cx="852820"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
        <p:nvSpPr>
          <p:cNvPr id="70" name="Rectangle 69">
            <a:extLst>
              <a:ext uri="{FF2B5EF4-FFF2-40B4-BE49-F238E27FC236}">
                <a16:creationId xmlns:a16="http://schemas.microsoft.com/office/drawing/2014/main" id="{A55A9B33-10FB-46F9-B7E6-A6A82A5ECB2D}"/>
              </a:ext>
            </a:extLst>
          </p:cNvPr>
          <p:cNvSpPr/>
          <p:nvPr/>
        </p:nvSpPr>
        <p:spPr>
          <a:xfrm>
            <a:off x="1337953" y="3563175"/>
            <a:ext cx="1466490" cy="49384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Locations</a:t>
            </a:r>
          </a:p>
        </p:txBody>
      </p:sp>
      <p:cxnSp>
        <p:nvCxnSpPr>
          <p:cNvPr id="71" name="Straight Arrow Connector 70">
            <a:extLst>
              <a:ext uri="{FF2B5EF4-FFF2-40B4-BE49-F238E27FC236}">
                <a16:creationId xmlns:a16="http://schemas.microsoft.com/office/drawing/2014/main" id="{99FB7145-7262-416A-A906-B7E0CF9B1061}"/>
              </a:ext>
            </a:extLst>
          </p:cNvPr>
          <p:cNvCxnSpPr>
            <a:cxnSpLocks/>
          </p:cNvCxnSpPr>
          <p:nvPr/>
        </p:nvCxnSpPr>
        <p:spPr>
          <a:xfrm>
            <a:off x="2054162" y="3140021"/>
            <a:ext cx="0" cy="401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C69CA73-F681-4F5F-BCE5-20F5D475DE80}"/>
              </a:ext>
            </a:extLst>
          </p:cNvPr>
          <p:cNvCxnSpPr>
            <a:cxnSpLocks/>
          </p:cNvCxnSpPr>
          <p:nvPr/>
        </p:nvCxnSpPr>
        <p:spPr>
          <a:xfrm>
            <a:off x="2071198" y="4060847"/>
            <a:ext cx="0" cy="2105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82301FD-51BA-4BF1-91E7-2C67C523B354}"/>
              </a:ext>
            </a:extLst>
          </p:cNvPr>
          <p:cNvCxnSpPr>
            <a:cxnSpLocks/>
          </p:cNvCxnSpPr>
          <p:nvPr/>
        </p:nvCxnSpPr>
        <p:spPr>
          <a:xfrm>
            <a:off x="2071198" y="4365190"/>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333FE326-8B68-4EEF-BBD5-52AABDCDD875}"/>
              </a:ext>
            </a:extLst>
          </p:cNvPr>
          <p:cNvSpPr/>
          <p:nvPr/>
        </p:nvSpPr>
        <p:spPr>
          <a:xfrm>
            <a:off x="2477987" y="4239358"/>
            <a:ext cx="2728905" cy="25166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75" name="Straight Arrow Connector 74">
            <a:extLst>
              <a:ext uri="{FF2B5EF4-FFF2-40B4-BE49-F238E27FC236}">
                <a16:creationId xmlns:a16="http://schemas.microsoft.com/office/drawing/2014/main" id="{AC96C4D6-6843-4041-A59A-4F4E1376198B}"/>
              </a:ext>
            </a:extLst>
          </p:cNvPr>
          <p:cNvCxnSpPr>
            <a:cxnSpLocks/>
          </p:cNvCxnSpPr>
          <p:nvPr/>
        </p:nvCxnSpPr>
        <p:spPr>
          <a:xfrm>
            <a:off x="2076143" y="4917640"/>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2C660AC0-78B5-410D-9977-C7A9A58CFAF8}"/>
              </a:ext>
            </a:extLst>
          </p:cNvPr>
          <p:cNvSpPr/>
          <p:nvPr/>
        </p:nvSpPr>
        <p:spPr>
          <a:xfrm>
            <a:off x="2490075" y="4629882"/>
            <a:ext cx="2728905" cy="627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77" name="Straight Arrow Connector 76">
            <a:extLst>
              <a:ext uri="{FF2B5EF4-FFF2-40B4-BE49-F238E27FC236}">
                <a16:creationId xmlns:a16="http://schemas.microsoft.com/office/drawing/2014/main" id="{A0E42996-787B-4505-8618-D719FC5BF286}"/>
              </a:ext>
            </a:extLst>
          </p:cNvPr>
          <p:cNvCxnSpPr>
            <a:cxnSpLocks/>
          </p:cNvCxnSpPr>
          <p:nvPr/>
        </p:nvCxnSpPr>
        <p:spPr>
          <a:xfrm>
            <a:off x="2076143" y="5645960"/>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43698458-D09E-43AA-B42C-4869E326FDF5}"/>
              </a:ext>
            </a:extLst>
          </p:cNvPr>
          <p:cNvSpPr/>
          <p:nvPr/>
        </p:nvSpPr>
        <p:spPr>
          <a:xfrm>
            <a:off x="2490075" y="5448099"/>
            <a:ext cx="2728905" cy="39572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79" name="Straight Arrow Connector 78">
            <a:extLst>
              <a:ext uri="{FF2B5EF4-FFF2-40B4-BE49-F238E27FC236}">
                <a16:creationId xmlns:a16="http://schemas.microsoft.com/office/drawing/2014/main" id="{61036FB5-D833-4A63-AFD0-364E2C6195A5}"/>
              </a:ext>
            </a:extLst>
          </p:cNvPr>
          <p:cNvCxnSpPr>
            <a:cxnSpLocks/>
          </p:cNvCxnSpPr>
          <p:nvPr/>
        </p:nvCxnSpPr>
        <p:spPr>
          <a:xfrm>
            <a:off x="2076143" y="6165882"/>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4F5A0AC0-948F-4376-ADF0-CA7D7BAB97E4}"/>
              </a:ext>
            </a:extLst>
          </p:cNvPr>
          <p:cNvSpPr/>
          <p:nvPr/>
        </p:nvSpPr>
        <p:spPr>
          <a:xfrm>
            <a:off x="2490075" y="6069621"/>
            <a:ext cx="2728905" cy="19786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15" name="Straight Connector 14">
            <a:extLst>
              <a:ext uri="{FF2B5EF4-FFF2-40B4-BE49-F238E27FC236}">
                <a16:creationId xmlns:a16="http://schemas.microsoft.com/office/drawing/2014/main" id="{1225C0A7-0055-4B46-B268-F7F377542ED8}"/>
              </a:ext>
            </a:extLst>
          </p:cNvPr>
          <p:cNvCxnSpPr/>
          <p:nvPr/>
        </p:nvCxnSpPr>
        <p:spPr>
          <a:xfrm>
            <a:off x="958614" y="2821310"/>
            <a:ext cx="0" cy="318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9320401-A48B-406C-9424-606E54A0A9C4}"/>
              </a:ext>
            </a:extLst>
          </p:cNvPr>
          <p:cNvCxnSpPr/>
          <p:nvPr/>
        </p:nvCxnSpPr>
        <p:spPr>
          <a:xfrm>
            <a:off x="3192490" y="2790720"/>
            <a:ext cx="0" cy="350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801E840-D1DA-4510-89DF-C4D364B096BC}"/>
              </a:ext>
            </a:extLst>
          </p:cNvPr>
          <p:cNvCxnSpPr/>
          <p:nvPr/>
        </p:nvCxnSpPr>
        <p:spPr>
          <a:xfrm>
            <a:off x="958614" y="3140021"/>
            <a:ext cx="2233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CC15F5F-38B1-4DA6-A4EE-77E371001B5A}"/>
              </a:ext>
            </a:extLst>
          </p:cNvPr>
          <p:cNvCxnSpPr/>
          <p:nvPr/>
        </p:nvCxnSpPr>
        <p:spPr>
          <a:xfrm>
            <a:off x="8252629" y="1797128"/>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9D1F7E7A-C656-48E6-BD13-F45A2EE7079F}"/>
              </a:ext>
            </a:extLst>
          </p:cNvPr>
          <p:cNvSpPr/>
          <p:nvPr/>
        </p:nvSpPr>
        <p:spPr>
          <a:xfrm>
            <a:off x="7473568" y="2394764"/>
            <a:ext cx="1558121"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Tree>
    <p:extLst>
      <p:ext uri="{BB962C8B-B14F-4D97-AF65-F5344CB8AC3E}">
        <p14:creationId xmlns:p14="http://schemas.microsoft.com/office/powerpoint/2010/main" val="361631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AC0EC2-4C6A-4D70-9E8E-7BBE31CFAC8D}"/>
              </a:ext>
            </a:extLst>
          </p:cNvPr>
          <p:cNvSpPr/>
          <p:nvPr/>
        </p:nvSpPr>
        <p:spPr>
          <a:xfrm>
            <a:off x="0" y="0"/>
            <a:ext cx="6724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8EA7C3E-9ECD-4B5C-B516-1661B5CB9165}"/>
              </a:ext>
            </a:extLst>
          </p:cNvPr>
          <p:cNvSpPr/>
          <p:nvPr/>
        </p:nvSpPr>
        <p:spPr>
          <a:xfrm>
            <a:off x="228599" y="810278"/>
            <a:ext cx="5290457" cy="461665"/>
          </a:xfrm>
          <a:prstGeom prst="rect">
            <a:avLst/>
          </a:prstGeom>
        </p:spPr>
        <p:txBody>
          <a:bodyPr wrap="square">
            <a:spAutoFit/>
          </a:bodyPr>
          <a:lstStyle/>
          <a:p>
            <a:pPr lvl="0">
              <a:defRPr/>
            </a:pPr>
            <a:r>
              <a:rPr lang="en-US" sz="2400" spc="-150" dirty="0">
                <a:solidFill>
                  <a:prstClr val="white"/>
                </a:solidFill>
                <a:latin typeface="Arial" panose="020B0604020202020204" pitchFamily="34" charset="0"/>
                <a:ea typeface="Roboto" pitchFamily="2" charset="0"/>
                <a:cs typeface="Arial" panose="020B0604020202020204" pitchFamily="34" charset="0"/>
              </a:rPr>
              <a:t>Executive Summary</a:t>
            </a:r>
          </a:p>
        </p:txBody>
      </p:sp>
      <p:cxnSp>
        <p:nvCxnSpPr>
          <p:cNvPr id="4" name="Straight Connector 3">
            <a:extLst>
              <a:ext uri="{FF2B5EF4-FFF2-40B4-BE49-F238E27FC236}">
                <a16:creationId xmlns:a16="http://schemas.microsoft.com/office/drawing/2014/main" id="{F047E9B8-0F23-4BB0-9B09-179FBDD20882}"/>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06E081-98D9-4B85-9B55-4D777B1575C9}"/>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06C5804-1A46-4C6D-8AF2-1EEE5B9416A1}"/>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33E438D-94B9-4E90-B479-2BF9974A91A8}"/>
              </a:ext>
            </a:extLst>
          </p:cNvPr>
          <p:cNvPicPr>
            <a:picLocks/>
          </p:cNvPicPr>
          <p:nvPr/>
        </p:nvPicPr>
        <p:blipFill rotWithShape="1">
          <a:blip r:embed="rId2">
            <a:extLst>
              <a:ext uri="{28A0092B-C50C-407E-A947-70E740481C1C}">
                <a14:useLocalDpi xmlns:a14="http://schemas.microsoft.com/office/drawing/2010/main" val="0"/>
              </a:ext>
            </a:extLst>
          </a:blip>
          <a:srcRect/>
          <a:stretch>
            <a:fillRect/>
          </a:stretch>
        </p:blipFill>
        <p:spPr>
          <a:xfrm>
            <a:off x="3070860" y="2639224"/>
            <a:ext cx="6073200" cy="3535200"/>
          </a:xfrm>
          <a:prstGeom prst="rect">
            <a:avLst/>
          </a:prstGeom>
          <a:ln>
            <a:noFill/>
          </a:ln>
          <a:effectLst/>
          <a:scene3d>
            <a:camera prst="orthographicFront">
              <a:rot lat="0" lon="0" rev="0"/>
            </a:camera>
            <a:lightRig rig="contrasting" dir="t">
              <a:rot lat="0" lon="0" rev="7800000"/>
            </a:lightRig>
          </a:scene3d>
          <a:sp3d>
            <a:bevelT w="139700" h="139700"/>
          </a:sp3d>
        </p:spPr>
      </p:pic>
    </p:spTree>
    <p:extLst>
      <p:ext uri="{BB962C8B-B14F-4D97-AF65-F5344CB8AC3E}">
        <p14:creationId xmlns:p14="http://schemas.microsoft.com/office/powerpoint/2010/main" val="10423258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Vacuum Deposition (PVD/PAVCD)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930656"/>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sp>
        <p:nvSpPr>
          <p:cNvPr id="12" name="Rectangle: Rounded Corners 11">
            <a:extLst>
              <a:ext uri="{FF2B5EF4-FFF2-40B4-BE49-F238E27FC236}">
                <a16:creationId xmlns:a16="http://schemas.microsoft.com/office/drawing/2014/main" id="{D8EEC868-1EE6-4C13-9B7D-EC49D5482DAB}"/>
              </a:ext>
            </a:extLst>
          </p:cNvPr>
          <p:cNvSpPr/>
          <p:nvPr/>
        </p:nvSpPr>
        <p:spPr>
          <a:xfrm>
            <a:off x="548640" y="1051824"/>
            <a:ext cx="7858000" cy="281676"/>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2" name="TextBox 1">
            <a:extLst>
              <a:ext uri="{FF2B5EF4-FFF2-40B4-BE49-F238E27FC236}">
                <a16:creationId xmlns:a16="http://schemas.microsoft.com/office/drawing/2014/main" id="{67BED56A-0F4B-591A-F7B6-699FD3C6ED9C}"/>
              </a:ext>
            </a:extLst>
          </p:cNvPr>
          <p:cNvSpPr txBox="1"/>
          <p:nvPr/>
        </p:nvSpPr>
        <p:spPr>
          <a:xfrm>
            <a:off x="593694" y="1516465"/>
            <a:ext cx="7730725" cy="4908716"/>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b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628650" lvl="1" indent="-171450">
              <a:lnSpc>
                <a:spcPct val="150000"/>
              </a:lnSpc>
              <a:buFont typeface="Wingdings" panose="05000000000000000000" pitchFamily="2" charset="2"/>
              <a:buChar char="Ø"/>
            </a:pPr>
            <a:endPar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82523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381A01-5157-4AE0-9F56-4CEF9CC246AB}"/>
              </a:ext>
            </a:extLst>
          </p:cNvPr>
          <p:cNvSpPr/>
          <p:nvPr/>
        </p:nvSpPr>
        <p:spPr>
          <a:xfrm>
            <a:off x="123445" y="722376"/>
            <a:ext cx="8897112" cy="5907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a:extLst>
              <a:ext uri="{FF2B5EF4-FFF2-40B4-BE49-F238E27FC236}">
                <a16:creationId xmlns:a16="http://schemas.microsoft.com/office/drawing/2014/main" id="{43CC241E-74B5-4B7E-B6C8-911F257EE70B}"/>
              </a:ext>
            </a:extLst>
          </p:cNvPr>
          <p:cNvGraphicFramePr>
            <a:graphicFrameLocks noGrp="1"/>
          </p:cNvGraphicFramePr>
          <p:nvPr>
            <p:extLst>
              <p:ext uri="{D42A27DB-BD31-4B8C-83A1-F6EECF244321}">
                <p14:modId xmlns:p14="http://schemas.microsoft.com/office/powerpoint/2010/main" val="1520880505"/>
              </p:ext>
            </p:extLst>
          </p:nvPr>
        </p:nvGraphicFramePr>
        <p:xfrm>
          <a:off x="195419" y="1830257"/>
          <a:ext cx="8753162" cy="4267607"/>
        </p:xfrm>
        <a:graphic>
          <a:graphicData uri="http://schemas.openxmlformats.org/drawingml/2006/table">
            <a:tbl>
              <a:tblPr>
                <a:tableStyleId>{2D5ABB26-0587-4C30-8999-92F81FD0307C}</a:tableStyleId>
              </a:tblPr>
              <a:tblGrid>
                <a:gridCol w="1502264">
                  <a:extLst>
                    <a:ext uri="{9D8B030D-6E8A-4147-A177-3AD203B41FA5}">
                      <a16:colId xmlns:a16="http://schemas.microsoft.com/office/drawing/2014/main" val="304813110"/>
                    </a:ext>
                  </a:extLst>
                </a:gridCol>
                <a:gridCol w="666792">
                  <a:extLst>
                    <a:ext uri="{9D8B030D-6E8A-4147-A177-3AD203B41FA5}">
                      <a16:colId xmlns:a16="http://schemas.microsoft.com/office/drawing/2014/main" val="3674539192"/>
                    </a:ext>
                  </a:extLst>
                </a:gridCol>
                <a:gridCol w="943759">
                  <a:extLst>
                    <a:ext uri="{9D8B030D-6E8A-4147-A177-3AD203B41FA5}">
                      <a16:colId xmlns:a16="http://schemas.microsoft.com/office/drawing/2014/main" val="1317954481"/>
                    </a:ext>
                  </a:extLst>
                </a:gridCol>
                <a:gridCol w="957789">
                  <a:extLst>
                    <a:ext uri="{9D8B030D-6E8A-4147-A177-3AD203B41FA5}">
                      <a16:colId xmlns:a16="http://schemas.microsoft.com/office/drawing/2014/main" val="244950777"/>
                    </a:ext>
                  </a:extLst>
                </a:gridCol>
                <a:gridCol w="1217759">
                  <a:extLst>
                    <a:ext uri="{9D8B030D-6E8A-4147-A177-3AD203B41FA5}">
                      <a16:colId xmlns:a16="http://schemas.microsoft.com/office/drawing/2014/main" val="2852280316"/>
                    </a:ext>
                  </a:extLst>
                </a:gridCol>
                <a:gridCol w="967702">
                  <a:extLst>
                    <a:ext uri="{9D8B030D-6E8A-4147-A177-3AD203B41FA5}">
                      <a16:colId xmlns:a16="http://schemas.microsoft.com/office/drawing/2014/main" val="55418275"/>
                    </a:ext>
                  </a:extLst>
                </a:gridCol>
                <a:gridCol w="2497097">
                  <a:extLst>
                    <a:ext uri="{9D8B030D-6E8A-4147-A177-3AD203B41FA5}">
                      <a16:colId xmlns:a16="http://schemas.microsoft.com/office/drawing/2014/main" val="568351050"/>
                    </a:ext>
                  </a:extLst>
                </a:gridCol>
              </a:tblGrid>
              <a:tr h="589532">
                <a:tc>
                  <a:txBody>
                    <a:bodyPr/>
                    <a:lstStyle/>
                    <a:p>
                      <a:pPr algn="ctr" fontAlgn="ctr"/>
                      <a:r>
                        <a:rPr lang="en-US" sz="800" b="1" u="none" strike="noStrike" dirty="0">
                          <a:effectLst/>
                          <a:latin typeface="Verdana" panose="020B0604030504040204" pitchFamily="34" charset="0"/>
                          <a:ea typeface="Verdana" panose="020B0604030504040204" pitchFamily="34" charset="0"/>
                          <a:cs typeface="Verdana" panose="020B0604030504040204" pitchFamily="34" charset="0"/>
                        </a:rPr>
                        <a:t>Coating </a:t>
                      </a:r>
                      <a:endParaRPr lang="en-US" sz="8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800" b="1" u="none" strike="noStrike" dirty="0">
                          <a:effectLst/>
                          <a:latin typeface="Verdana" panose="020B0604030504040204" pitchFamily="34" charset="0"/>
                          <a:ea typeface="Verdana" panose="020B0604030504040204" pitchFamily="34" charset="0"/>
                          <a:cs typeface="Verdana" panose="020B0604030504040204" pitchFamily="34" charset="0"/>
                        </a:rPr>
                        <a:t>Hardness (HV) </a:t>
                      </a:r>
                      <a:endParaRPr lang="en-US" sz="8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800" b="1" u="none" strike="noStrike" dirty="0">
                          <a:effectLst/>
                          <a:latin typeface="Verdana" panose="020B0604030504040204" pitchFamily="34" charset="0"/>
                          <a:ea typeface="Verdana" panose="020B0604030504040204" pitchFamily="34" charset="0"/>
                          <a:cs typeface="Verdana" panose="020B0604030504040204" pitchFamily="34" charset="0"/>
                        </a:rPr>
                        <a:t>Max. Usage Temperature (Celsius) </a:t>
                      </a:r>
                      <a:endParaRPr lang="en-US" sz="8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800" b="1" u="none" strike="noStrike" dirty="0">
                          <a:effectLst/>
                          <a:latin typeface="Verdana" panose="020B0604030504040204" pitchFamily="34" charset="0"/>
                          <a:ea typeface="Verdana" panose="020B0604030504040204" pitchFamily="34" charset="0"/>
                          <a:cs typeface="Verdana" panose="020B0604030504040204" pitchFamily="34" charset="0"/>
                        </a:rPr>
                        <a:t>Coating Thickness (micron) </a:t>
                      </a:r>
                      <a:endParaRPr lang="en-US" sz="8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800" b="1" u="none" strike="noStrike" dirty="0">
                          <a:effectLst/>
                          <a:latin typeface="Verdana" panose="020B0604030504040204" pitchFamily="34" charset="0"/>
                          <a:ea typeface="Verdana" panose="020B0604030504040204" pitchFamily="34" charset="0"/>
                          <a:cs typeface="Verdana" panose="020B0604030504040204" pitchFamily="34" charset="0"/>
                        </a:rPr>
                        <a:t>Deposition Temperature (Celsius) </a:t>
                      </a:r>
                      <a:endParaRPr lang="en-US" sz="8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800" b="1" u="none" strike="noStrike" dirty="0">
                          <a:effectLst/>
                          <a:latin typeface="Verdana" panose="020B0604030504040204" pitchFamily="34" charset="0"/>
                          <a:ea typeface="Verdana" panose="020B0604030504040204" pitchFamily="34" charset="0"/>
                          <a:cs typeface="Verdana" panose="020B0604030504040204" pitchFamily="34" charset="0"/>
                        </a:rPr>
                        <a:t>Coef. Of Friction (dry) against steel</a:t>
                      </a:r>
                      <a:endParaRPr lang="en-US" sz="8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ctr"/>
                      <a:r>
                        <a:rPr lang="en-US" sz="800" b="1" u="none" strike="noStrike" dirty="0">
                          <a:effectLst/>
                          <a:latin typeface="Verdana" panose="020B0604030504040204" pitchFamily="34" charset="0"/>
                          <a:ea typeface="Verdana" panose="020B0604030504040204" pitchFamily="34" charset="0"/>
                          <a:cs typeface="Verdana" panose="020B0604030504040204" pitchFamily="34" charset="0"/>
                        </a:rPr>
                        <a:t>Typical Applications  </a:t>
                      </a:r>
                      <a:endParaRPr lang="en-US" sz="8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extLst>
                  <a:ext uri="{0D108BD9-81ED-4DB2-BD59-A6C34878D82A}">
                    <a16:rowId xmlns:a16="http://schemas.microsoft.com/office/drawing/2014/main" val="2995319254"/>
                  </a:ext>
                </a:extLst>
              </a:tr>
              <a:tr h="141530">
                <a:tc rowSpan="3">
                  <a:txBody>
                    <a:bodyPr/>
                    <a:lstStyle/>
                    <a:p>
                      <a:pPr algn="ctr" fontAlgn="ctr"/>
                      <a:r>
                        <a:rPr lang="en-US" sz="8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tc>
                <a:tc rowSpan="3">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rowSpan="3">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rowSpan="3">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rowSpan="3">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rowSpan="3">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8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Forming tools</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13359" marR="0" marT="14843" marB="14843" anchor="ctr"/>
                </a:tc>
                <a:extLst>
                  <a:ext uri="{0D108BD9-81ED-4DB2-BD59-A6C34878D82A}">
                    <a16:rowId xmlns:a16="http://schemas.microsoft.com/office/drawing/2014/main" val="717059526"/>
                  </a:ext>
                </a:extLst>
              </a:tr>
              <a:tr h="28958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13359" marR="0" marT="0" marB="0" anchor="ctr"/>
                </a:tc>
                <a:extLst>
                  <a:ext uri="{0D108BD9-81ED-4DB2-BD59-A6C34878D82A}">
                    <a16:rowId xmlns:a16="http://schemas.microsoft.com/office/drawing/2014/main" val="1236055156"/>
                  </a:ext>
                </a:extLst>
              </a:tr>
              <a:tr h="28958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13359" marR="0" marT="0" marB="0" anchor="ctr"/>
                </a:tc>
                <a:extLst>
                  <a:ext uri="{0D108BD9-81ED-4DB2-BD59-A6C34878D82A}">
                    <a16:rowId xmlns:a16="http://schemas.microsoft.com/office/drawing/2014/main" val="2467477292"/>
                  </a:ext>
                </a:extLst>
              </a:tr>
              <a:tr h="219331">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667642161"/>
                  </a:ext>
                </a:extLst>
              </a:tr>
              <a:tr h="231670">
                <a:tc rowSpan="3">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rowSpan="3">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rowSpan="3">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rowSpan="3">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rowSpan="3">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rowSpan="3">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13359" marR="0" marT="14843" marB="14843" anchor="ctr"/>
                </a:tc>
                <a:extLst>
                  <a:ext uri="{0D108BD9-81ED-4DB2-BD59-A6C34878D82A}">
                    <a16:rowId xmlns:a16="http://schemas.microsoft.com/office/drawing/2014/main" val="1172815332"/>
                  </a:ext>
                </a:extLst>
              </a:tr>
              <a:tr h="20271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13359" marR="0" marT="0" marB="0" anchor="ctr"/>
                </a:tc>
                <a:extLst>
                  <a:ext uri="{0D108BD9-81ED-4DB2-BD59-A6C34878D82A}">
                    <a16:rowId xmlns:a16="http://schemas.microsoft.com/office/drawing/2014/main" val="2058394546"/>
                  </a:ext>
                </a:extLst>
              </a:tr>
              <a:tr h="11634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13359" marR="0" marT="0" marB="0" anchor="ctr"/>
                </a:tc>
                <a:extLst>
                  <a:ext uri="{0D108BD9-81ED-4DB2-BD59-A6C34878D82A}">
                    <a16:rowId xmlns:a16="http://schemas.microsoft.com/office/drawing/2014/main" val="2747609357"/>
                  </a:ext>
                </a:extLst>
              </a:tr>
              <a:tr h="393083">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2036110750"/>
                  </a:ext>
                </a:extLst>
              </a:tr>
              <a:tr h="405423">
                <a:tc rowSpan="2">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rowSpan="2">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rowSpan="2">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rowSpan="2">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rowSpan="2">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rowSpan="2">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13359" marR="0" marT="14843" marB="14843" anchor="ctr"/>
                </a:tc>
                <a:extLst>
                  <a:ext uri="{0D108BD9-81ED-4DB2-BD59-A6C34878D82A}">
                    <a16:rowId xmlns:a16="http://schemas.microsoft.com/office/drawing/2014/main" val="3919534695"/>
                  </a:ext>
                </a:extLst>
              </a:tr>
              <a:tr h="23167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13359" marR="0" marT="0" marB="0" anchor="ctr"/>
                </a:tc>
                <a:extLst>
                  <a:ext uri="{0D108BD9-81ED-4DB2-BD59-A6C34878D82A}">
                    <a16:rowId xmlns:a16="http://schemas.microsoft.com/office/drawing/2014/main" val="2293348552"/>
                  </a:ext>
                </a:extLst>
              </a:tr>
              <a:tr h="227893">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2565453957"/>
                  </a:ext>
                </a:extLst>
              </a:tr>
              <a:tr h="537877">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2564792368"/>
                  </a:ext>
                </a:extLst>
              </a:tr>
              <a:tr h="37571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kumimoji="0" lang="en-US" sz="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8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13359" marR="0" marT="14843" marB="14843" anchor="ctr"/>
                </a:tc>
                <a:extLst>
                  <a:ext uri="{0D108BD9-81ED-4DB2-BD59-A6C34878D82A}">
                    <a16:rowId xmlns:a16="http://schemas.microsoft.com/office/drawing/2014/main" val="19816794"/>
                  </a:ext>
                </a:extLst>
              </a:tr>
            </a:tbl>
          </a:graphicData>
        </a:graphic>
      </p:graphicFrame>
      <p:sp>
        <p:nvSpPr>
          <p:cNvPr id="4" name="Rectangle: Rounded Corners 3">
            <a:extLst>
              <a:ext uri="{FF2B5EF4-FFF2-40B4-BE49-F238E27FC236}">
                <a16:creationId xmlns:a16="http://schemas.microsoft.com/office/drawing/2014/main" id="{2B8E044D-B79F-49C0-B489-9CF35CBC7FBF}"/>
              </a:ext>
            </a:extLst>
          </p:cNvPr>
          <p:cNvSpPr/>
          <p:nvPr/>
        </p:nvSpPr>
        <p:spPr>
          <a:xfrm>
            <a:off x="238434" y="823102"/>
            <a:ext cx="8027742"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 Contd. </a:t>
            </a:r>
          </a:p>
        </p:txBody>
      </p:sp>
      <p:sp>
        <p:nvSpPr>
          <p:cNvPr id="5" name="Rectangle: Rounded Corners 4">
            <a:extLst>
              <a:ext uri="{FF2B5EF4-FFF2-40B4-BE49-F238E27FC236}">
                <a16:creationId xmlns:a16="http://schemas.microsoft.com/office/drawing/2014/main" id="{DDE9B719-8F51-48CF-B029-2819F4F4B4E5}"/>
              </a:ext>
            </a:extLst>
          </p:cNvPr>
          <p:cNvSpPr/>
          <p:nvPr/>
        </p:nvSpPr>
        <p:spPr>
          <a:xfrm>
            <a:off x="143256" y="182634"/>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499A8E6-8001-4622-B1DF-F1789000F366}"/>
              </a:ext>
            </a:extLst>
          </p:cNvPr>
          <p:cNvSpPr txBox="1"/>
          <p:nvPr/>
        </p:nvSpPr>
        <p:spPr>
          <a:xfrm>
            <a:off x="143256" y="228354"/>
            <a:ext cx="6684264" cy="276999"/>
          </a:xfrm>
          <a:prstGeom prst="rect">
            <a:avLst/>
          </a:prstGeom>
          <a:noFill/>
        </p:spPr>
        <p:txBody>
          <a:bodyPr wrap="square" rtlCol="0">
            <a:spAutoFit/>
          </a:bodyPr>
          <a:lstStyle/>
          <a:p>
            <a:r>
              <a:rPr lang="en-US" sz="1200" b="1">
                <a:latin typeface="Verdana" panose="020B0604030504040204" pitchFamily="34" charset="0"/>
                <a:ea typeface="Verdana" panose="020B0604030504040204" pitchFamily="34" charset="0"/>
                <a:cs typeface="Verdana" panose="020B0604030504040204" pitchFamily="34" charset="0"/>
              </a:rPr>
              <a:t>HEF Group </a:t>
            </a:r>
            <a:r>
              <a:rPr lang="en-US" sz="1200" b="1" dirty="0">
                <a:latin typeface="Verdana" panose="020B0604030504040204" pitchFamily="34" charset="0"/>
                <a:ea typeface="Verdana" panose="020B0604030504040204" pitchFamily="34" charset="0"/>
                <a:cs typeface="Verdana" panose="020B0604030504040204" pitchFamily="34" charset="0"/>
              </a:rPr>
              <a:t>– Vacuum Deposition (PVD/PAVCD) Business</a:t>
            </a:r>
          </a:p>
        </p:txBody>
      </p:sp>
      <p:sp>
        <p:nvSpPr>
          <p:cNvPr id="7" name="TextBox 6">
            <a:extLst>
              <a:ext uri="{FF2B5EF4-FFF2-40B4-BE49-F238E27FC236}">
                <a16:creationId xmlns:a16="http://schemas.microsoft.com/office/drawing/2014/main" id="{A92FFE62-DB27-4937-8FBE-F5E5AAA19971}"/>
              </a:ext>
            </a:extLst>
          </p:cNvPr>
          <p:cNvSpPr txBox="1"/>
          <p:nvPr/>
        </p:nvSpPr>
        <p:spPr>
          <a:xfrm>
            <a:off x="3773424" y="6429145"/>
            <a:ext cx="5175157" cy="230832"/>
          </a:xfrm>
          <a:prstGeom prst="rect">
            <a:avLst/>
          </a:prstGeom>
          <a:noFill/>
        </p:spPr>
        <p:txBody>
          <a:bodyPr wrap="square" rtlCol="0">
            <a:spAutoFit/>
          </a:bodyPr>
          <a:lstStyle/>
          <a:p>
            <a:pPr algn="r"/>
            <a:r>
              <a:rPr lang="en-IN" sz="900" i="1" dirty="0">
                <a:solidFill>
                  <a:schemeClr val="bg1"/>
                </a:solidFill>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sp>
        <p:nvSpPr>
          <p:cNvPr id="15" name="Rectangle: Rounded Corners 14">
            <a:extLst>
              <a:ext uri="{FF2B5EF4-FFF2-40B4-BE49-F238E27FC236}">
                <a16:creationId xmlns:a16="http://schemas.microsoft.com/office/drawing/2014/main" id="{9D862670-A1C1-42D9-B86C-D6873A748F07}"/>
              </a:ext>
            </a:extLst>
          </p:cNvPr>
          <p:cNvSpPr/>
          <p:nvPr/>
        </p:nvSpPr>
        <p:spPr>
          <a:xfrm>
            <a:off x="238434" y="1333724"/>
            <a:ext cx="8027742"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HEF’s Standard Coating Portfolio Along With Their Unique Properties</a:t>
            </a:r>
          </a:p>
        </p:txBody>
      </p:sp>
    </p:spTree>
    <p:extLst>
      <p:ext uri="{BB962C8B-B14F-4D97-AF65-F5344CB8AC3E}">
        <p14:creationId xmlns:p14="http://schemas.microsoft.com/office/powerpoint/2010/main" val="3971505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381A01-5157-4AE0-9F56-4CEF9CC246AB}"/>
              </a:ext>
            </a:extLst>
          </p:cNvPr>
          <p:cNvSpPr/>
          <p:nvPr/>
        </p:nvSpPr>
        <p:spPr>
          <a:xfrm>
            <a:off x="123445" y="687126"/>
            <a:ext cx="8897112" cy="58965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2B8E044D-B79F-49C0-B489-9CF35CBC7FBF}"/>
              </a:ext>
            </a:extLst>
          </p:cNvPr>
          <p:cNvSpPr/>
          <p:nvPr/>
        </p:nvSpPr>
        <p:spPr>
          <a:xfrm>
            <a:off x="238434" y="823102"/>
            <a:ext cx="8027742"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 Contd. </a:t>
            </a:r>
          </a:p>
        </p:txBody>
      </p:sp>
      <p:sp>
        <p:nvSpPr>
          <p:cNvPr id="5" name="Rectangle: Rounded Corners 4">
            <a:extLst>
              <a:ext uri="{FF2B5EF4-FFF2-40B4-BE49-F238E27FC236}">
                <a16:creationId xmlns:a16="http://schemas.microsoft.com/office/drawing/2014/main" id="{DDE9B719-8F51-48CF-B029-2819F4F4B4E5}"/>
              </a:ext>
            </a:extLst>
          </p:cNvPr>
          <p:cNvSpPr/>
          <p:nvPr/>
        </p:nvSpPr>
        <p:spPr>
          <a:xfrm>
            <a:off x="143256" y="182634"/>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499A8E6-8001-4622-B1DF-F1789000F366}"/>
              </a:ext>
            </a:extLst>
          </p:cNvPr>
          <p:cNvSpPr txBox="1"/>
          <p:nvPr/>
        </p:nvSpPr>
        <p:spPr>
          <a:xfrm>
            <a:off x="143256" y="228354"/>
            <a:ext cx="6684264" cy="276999"/>
          </a:xfrm>
          <a:prstGeom prst="rect">
            <a:avLst/>
          </a:prstGeom>
          <a:noFill/>
        </p:spPr>
        <p:txBody>
          <a:bodyPr wrap="square" rtlCol="0">
            <a:spAutoFit/>
          </a:bodyPr>
          <a:lstStyle/>
          <a:p>
            <a:r>
              <a:rPr lang="en-US" sz="1200" b="1">
                <a:latin typeface="Verdana" panose="020B0604030504040204" pitchFamily="34" charset="0"/>
                <a:ea typeface="Verdana" panose="020B0604030504040204" pitchFamily="34" charset="0"/>
                <a:cs typeface="Verdana" panose="020B0604030504040204" pitchFamily="34" charset="0"/>
              </a:rPr>
              <a:t>HEF Group </a:t>
            </a:r>
            <a:r>
              <a:rPr lang="en-US" sz="1200" b="1" dirty="0">
                <a:latin typeface="Verdana" panose="020B0604030504040204" pitchFamily="34" charset="0"/>
                <a:ea typeface="Verdana" panose="020B0604030504040204" pitchFamily="34" charset="0"/>
                <a:cs typeface="Verdana" panose="020B0604030504040204" pitchFamily="34" charset="0"/>
              </a:rPr>
              <a:t>– Vacuum Deposition (PVD/PAVCD) Business</a:t>
            </a:r>
          </a:p>
        </p:txBody>
      </p:sp>
      <p:sp>
        <p:nvSpPr>
          <p:cNvPr id="7" name="TextBox 6">
            <a:extLst>
              <a:ext uri="{FF2B5EF4-FFF2-40B4-BE49-F238E27FC236}">
                <a16:creationId xmlns:a16="http://schemas.microsoft.com/office/drawing/2014/main" id="{A92FFE62-DB27-4937-8FBE-F5E5AAA19971}"/>
              </a:ext>
            </a:extLst>
          </p:cNvPr>
          <p:cNvSpPr txBox="1"/>
          <p:nvPr/>
        </p:nvSpPr>
        <p:spPr>
          <a:xfrm>
            <a:off x="4019627" y="6272700"/>
            <a:ext cx="4885939" cy="246221"/>
          </a:xfrm>
          <a:prstGeom prst="rect">
            <a:avLst/>
          </a:prstGeom>
          <a:noFill/>
        </p:spPr>
        <p:txBody>
          <a:bodyPr wrap="square" rtlCol="0">
            <a:spAutoFit/>
          </a:bodyPr>
          <a:lstStyle/>
          <a:p>
            <a:pPr algn="r"/>
            <a:r>
              <a:rPr lang="en-IN" sz="1000" i="1" dirty="0">
                <a:solidFill>
                  <a:schemeClr val="bg1"/>
                </a:solidFill>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graphicFrame>
        <p:nvGraphicFramePr>
          <p:cNvPr id="10" name="Table 9">
            <a:extLst>
              <a:ext uri="{FF2B5EF4-FFF2-40B4-BE49-F238E27FC236}">
                <a16:creationId xmlns:a16="http://schemas.microsoft.com/office/drawing/2014/main" id="{75EA105F-0C10-4B59-92F2-ADC453F090C2}"/>
              </a:ext>
            </a:extLst>
          </p:cNvPr>
          <p:cNvGraphicFramePr>
            <a:graphicFrameLocks noGrp="1"/>
          </p:cNvGraphicFramePr>
          <p:nvPr>
            <p:extLst>
              <p:ext uri="{D42A27DB-BD31-4B8C-83A1-F6EECF244321}">
                <p14:modId xmlns:p14="http://schemas.microsoft.com/office/powerpoint/2010/main" val="3388317183"/>
              </p:ext>
            </p:extLst>
          </p:nvPr>
        </p:nvGraphicFramePr>
        <p:xfrm>
          <a:off x="238432" y="3197426"/>
          <a:ext cx="4333568" cy="2973448"/>
        </p:xfrm>
        <a:graphic>
          <a:graphicData uri="http://schemas.openxmlformats.org/drawingml/2006/table">
            <a:tbl>
              <a:tblPr>
                <a:tableStyleId>{2D5ABB26-0587-4C30-8999-92F81FD0307C}</a:tableStyleId>
              </a:tblPr>
              <a:tblGrid>
                <a:gridCol w="2760800">
                  <a:extLst>
                    <a:ext uri="{9D8B030D-6E8A-4147-A177-3AD203B41FA5}">
                      <a16:colId xmlns:a16="http://schemas.microsoft.com/office/drawing/2014/main" val="907210290"/>
                    </a:ext>
                  </a:extLst>
                </a:gridCol>
                <a:gridCol w="1572768">
                  <a:extLst>
                    <a:ext uri="{9D8B030D-6E8A-4147-A177-3AD203B41FA5}">
                      <a16:colId xmlns:a16="http://schemas.microsoft.com/office/drawing/2014/main" val="1295571649"/>
                    </a:ext>
                  </a:extLst>
                </a:gridCol>
              </a:tblGrid>
              <a:tr h="563562">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Applications </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HEF’s </a:t>
                      </a:r>
                      <a:r>
                        <a:rPr lang="en-US" sz="900" b="1" u="none" strike="noStrike">
                          <a:effectLst/>
                          <a:latin typeface="Verdana" panose="020B0604030504040204" pitchFamily="34" charset="0"/>
                          <a:ea typeface="Verdana" panose="020B0604030504040204" pitchFamily="34" charset="0"/>
                          <a:cs typeface="Verdana" panose="020B0604030504040204" pitchFamily="34" charset="0"/>
                        </a:rPr>
                        <a:t>Product Group</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extLst>
                  <a:ext uri="{0D108BD9-81ED-4DB2-BD59-A6C34878D82A}">
                    <a16:rowId xmlns:a16="http://schemas.microsoft.com/office/drawing/2014/main" val="165741138"/>
                  </a:ext>
                </a:extLst>
              </a:tr>
              <a:tr h="688955">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929171189"/>
                  </a:ext>
                </a:extLst>
              </a:tr>
              <a:tr h="20966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2534475970"/>
                  </a:ext>
                </a:extLst>
              </a:tr>
              <a:tr h="52646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3447930579"/>
                  </a:ext>
                </a:extLst>
              </a:tr>
              <a:tr h="3757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99732861"/>
                  </a:ext>
                </a:extLst>
              </a:tr>
              <a:tr h="60902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14843" marB="14843" anchor="ctr"/>
                </a:tc>
                <a:extLst>
                  <a:ext uri="{0D108BD9-81ED-4DB2-BD59-A6C34878D82A}">
                    <a16:rowId xmlns:a16="http://schemas.microsoft.com/office/drawing/2014/main" val="662188162"/>
                  </a:ext>
                </a:extLst>
              </a:tr>
            </a:tbl>
          </a:graphicData>
        </a:graphic>
      </p:graphicFrame>
      <p:pic>
        <p:nvPicPr>
          <p:cNvPr id="12" name="Picture 11">
            <a:extLst>
              <a:ext uri="{FF2B5EF4-FFF2-40B4-BE49-F238E27FC236}">
                <a16:creationId xmlns:a16="http://schemas.microsoft.com/office/drawing/2014/main" id="{34930E95-19BB-4E7D-A490-57F40882D3D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4790549" y="3264408"/>
            <a:ext cx="4115017" cy="2906466"/>
          </a:xfrm>
          <a:prstGeom prst="rect">
            <a:avLst/>
          </a:prstGeom>
        </p:spPr>
      </p:pic>
      <p:sp>
        <p:nvSpPr>
          <p:cNvPr id="15" name="Rectangle: Rounded Corners 14">
            <a:extLst>
              <a:ext uri="{FF2B5EF4-FFF2-40B4-BE49-F238E27FC236}">
                <a16:creationId xmlns:a16="http://schemas.microsoft.com/office/drawing/2014/main" id="{7EF58C99-B18F-494F-89D3-85EF05AA2575}"/>
              </a:ext>
            </a:extLst>
          </p:cNvPr>
          <p:cNvSpPr/>
          <p:nvPr/>
        </p:nvSpPr>
        <p:spPr>
          <a:xfrm>
            <a:off x="238432" y="2672236"/>
            <a:ext cx="4181166"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HEF Product Offering For Various Applications</a:t>
            </a:r>
          </a:p>
        </p:txBody>
      </p:sp>
      <p:sp>
        <p:nvSpPr>
          <p:cNvPr id="16" name="Rectangle: Rounded Corners 15">
            <a:extLst>
              <a:ext uri="{FF2B5EF4-FFF2-40B4-BE49-F238E27FC236}">
                <a16:creationId xmlns:a16="http://schemas.microsoft.com/office/drawing/2014/main" id="{F3FA783B-D12B-4631-A175-5889F5EC0BBA}"/>
              </a:ext>
            </a:extLst>
          </p:cNvPr>
          <p:cNvSpPr/>
          <p:nvPr/>
        </p:nvSpPr>
        <p:spPr>
          <a:xfrm>
            <a:off x="4612730" y="2668234"/>
            <a:ext cx="4181166"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Comparison Of HEF Coating Hardness (HV)</a:t>
            </a:r>
          </a:p>
        </p:txBody>
      </p:sp>
      <p:sp>
        <p:nvSpPr>
          <p:cNvPr id="2" name="TextBox 1">
            <a:extLst>
              <a:ext uri="{FF2B5EF4-FFF2-40B4-BE49-F238E27FC236}">
                <a16:creationId xmlns:a16="http://schemas.microsoft.com/office/drawing/2014/main" id="{E00BD5CB-301C-AB5D-3D23-6D2E93DF2077}"/>
              </a:ext>
            </a:extLst>
          </p:cNvPr>
          <p:cNvSpPr txBox="1"/>
          <p:nvPr/>
        </p:nvSpPr>
        <p:spPr>
          <a:xfrm>
            <a:off x="593694" y="1516465"/>
            <a:ext cx="7730725" cy="98456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XXX</a:t>
            </a:r>
          </a:p>
        </p:txBody>
      </p:sp>
    </p:spTree>
    <p:extLst>
      <p:ext uri="{BB962C8B-B14F-4D97-AF65-F5344CB8AC3E}">
        <p14:creationId xmlns:p14="http://schemas.microsoft.com/office/powerpoint/2010/main" val="822403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381A01-5157-4AE0-9F56-4CEF9CC246AB}"/>
              </a:ext>
            </a:extLst>
          </p:cNvPr>
          <p:cNvSpPr/>
          <p:nvPr/>
        </p:nvSpPr>
        <p:spPr>
          <a:xfrm>
            <a:off x="123445" y="687126"/>
            <a:ext cx="8897112" cy="58965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2B8E044D-B79F-49C0-B489-9CF35CBC7FBF}"/>
              </a:ext>
            </a:extLst>
          </p:cNvPr>
          <p:cNvSpPr/>
          <p:nvPr/>
        </p:nvSpPr>
        <p:spPr>
          <a:xfrm>
            <a:off x="229290" y="923686"/>
            <a:ext cx="8027742"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 Contd. </a:t>
            </a:r>
          </a:p>
        </p:txBody>
      </p:sp>
      <p:sp>
        <p:nvSpPr>
          <p:cNvPr id="5" name="Rectangle: Rounded Corners 4">
            <a:extLst>
              <a:ext uri="{FF2B5EF4-FFF2-40B4-BE49-F238E27FC236}">
                <a16:creationId xmlns:a16="http://schemas.microsoft.com/office/drawing/2014/main" id="{DDE9B719-8F51-48CF-B029-2819F4F4B4E5}"/>
              </a:ext>
            </a:extLst>
          </p:cNvPr>
          <p:cNvSpPr/>
          <p:nvPr/>
        </p:nvSpPr>
        <p:spPr>
          <a:xfrm>
            <a:off x="143256" y="182634"/>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499A8E6-8001-4622-B1DF-F1789000F366}"/>
              </a:ext>
            </a:extLst>
          </p:cNvPr>
          <p:cNvSpPr txBox="1"/>
          <p:nvPr/>
        </p:nvSpPr>
        <p:spPr>
          <a:xfrm>
            <a:off x="143256" y="228354"/>
            <a:ext cx="6684264" cy="276999"/>
          </a:xfrm>
          <a:prstGeom prst="rect">
            <a:avLst/>
          </a:prstGeom>
          <a:noFill/>
        </p:spPr>
        <p:txBody>
          <a:bodyPr wrap="square" rtlCol="0">
            <a:spAutoFit/>
          </a:bodyPr>
          <a:lstStyle/>
          <a:p>
            <a:r>
              <a:rPr lang="en-US" sz="1200" b="1">
                <a:latin typeface="Verdana" panose="020B0604030504040204" pitchFamily="34" charset="0"/>
                <a:ea typeface="Verdana" panose="020B0604030504040204" pitchFamily="34" charset="0"/>
                <a:cs typeface="Verdana" panose="020B0604030504040204" pitchFamily="34" charset="0"/>
              </a:rPr>
              <a:t>HEF Group </a:t>
            </a:r>
            <a:r>
              <a:rPr lang="en-US" sz="1200" b="1" dirty="0">
                <a:latin typeface="Verdana" panose="020B0604030504040204" pitchFamily="34" charset="0"/>
                <a:ea typeface="Verdana" panose="020B0604030504040204" pitchFamily="34" charset="0"/>
                <a:cs typeface="Verdana" panose="020B0604030504040204" pitchFamily="34" charset="0"/>
              </a:rPr>
              <a:t>– Vacuum Deposition (PVD/PAVCD) Business</a:t>
            </a:r>
          </a:p>
        </p:txBody>
      </p:sp>
      <p:sp>
        <p:nvSpPr>
          <p:cNvPr id="7" name="TextBox 6">
            <a:extLst>
              <a:ext uri="{FF2B5EF4-FFF2-40B4-BE49-F238E27FC236}">
                <a16:creationId xmlns:a16="http://schemas.microsoft.com/office/drawing/2014/main" id="{A92FFE62-DB27-4937-8FBE-F5E5AAA19971}"/>
              </a:ext>
            </a:extLst>
          </p:cNvPr>
          <p:cNvSpPr txBox="1"/>
          <p:nvPr/>
        </p:nvSpPr>
        <p:spPr>
          <a:xfrm>
            <a:off x="3837437" y="6250359"/>
            <a:ext cx="4885939" cy="246221"/>
          </a:xfrm>
          <a:prstGeom prst="rect">
            <a:avLst/>
          </a:prstGeom>
          <a:noFill/>
        </p:spPr>
        <p:txBody>
          <a:bodyPr wrap="square" rtlCol="0">
            <a:spAutoFit/>
          </a:bodyPr>
          <a:lstStyle/>
          <a:p>
            <a:pPr algn="r"/>
            <a:r>
              <a:rPr lang="en-IN" sz="1000" i="1" dirty="0">
                <a:solidFill>
                  <a:schemeClr val="bg1"/>
                </a:solidFill>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sp>
        <p:nvSpPr>
          <p:cNvPr id="2" name="TextBox 1">
            <a:extLst>
              <a:ext uri="{FF2B5EF4-FFF2-40B4-BE49-F238E27FC236}">
                <a16:creationId xmlns:a16="http://schemas.microsoft.com/office/drawing/2014/main" id="{7BFDBBE0-A229-D8BF-E7BB-2B3682B200D4}"/>
              </a:ext>
            </a:extLst>
          </p:cNvPr>
          <p:cNvSpPr txBox="1"/>
          <p:nvPr/>
        </p:nvSpPr>
        <p:spPr>
          <a:xfrm>
            <a:off x="593694" y="1516465"/>
            <a:ext cx="7730725" cy="4908716"/>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b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628650" lvl="1" indent="-171450">
              <a:lnSpc>
                <a:spcPct val="150000"/>
              </a:lnSpc>
              <a:buFont typeface="Wingdings" panose="05000000000000000000" pitchFamily="2" charset="2"/>
              <a:buChar char="Ø"/>
            </a:pPr>
            <a:endPar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48774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381A01-5157-4AE0-9F56-4CEF9CC246AB}"/>
              </a:ext>
            </a:extLst>
          </p:cNvPr>
          <p:cNvSpPr/>
          <p:nvPr/>
        </p:nvSpPr>
        <p:spPr>
          <a:xfrm>
            <a:off x="123445" y="687126"/>
            <a:ext cx="8897112" cy="58965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DDE9B719-8F51-48CF-B029-2819F4F4B4E5}"/>
              </a:ext>
            </a:extLst>
          </p:cNvPr>
          <p:cNvSpPr/>
          <p:nvPr/>
        </p:nvSpPr>
        <p:spPr>
          <a:xfrm>
            <a:off x="143256" y="182634"/>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499A8E6-8001-4622-B1DF-F1789000F366}"/>
              </a:ext>
            </a:extLst>
          </p:cNvPr>
          <p:cNvSpPr txBox="1"/>
          <p:nvPr/>
        </p:nvSpPr>
        <p:spPr>
          <a:xfrm>
            <a:off x="143256" y="228354"/>
            <a:ext cx="6684264" cy="276999"/>
          </a:xfrm>
          <a:prstGeom prst="rect">
            <a:avLst/>
          </a:prstGeom>
          <a:noFill/>
        </p:spPr>
        <p:txBody>
          <a:bodyPr wrap="square" rtlCol="0">
            <a:spAutoFit/>
          </a:bodyPr>
          <a:lstStyle/>
          <a:p>
            <a:r>
              <a:rPr lang="en-US" sz="1200" b="1">
                <a:latin typeface="Verdana" panose="020B0604030504040204" pitchFamily="34" charset="0"/>
                <a:ea typeface="Verdana" panose="020B0604030504040204" pitchFamily="34" charset="0"/>
                <a:cs typeface="Verdana" panose="020B0604030504040204" pitchFamily="34" charset="0"/>
              </a:rPr>
              <a:t>HEF Group </a:t>
            </a:r>
            <a:r>
              <a:rPr lang="en-US" sz="1200" b="1" dirty="0">
                <a:latin typeface="Verdana" panose="020B0604030504040204" pitchFamily="34" charset="0"/>
                <a:ea typeface="Verdana" panose="020B0604030504040204" pitchFamily="34" charset="0"/>
                <a:cs typeface="Verdana" panose="020B0604030504040204" pitchFamily="34" charset="0"/>
              </a:rPr>
              <a:t>– Vacuum Deposition (PVD/PAVCD) Business</a:t>
            </a:r>
          </a:p>
        </p:txBody>
      </p:sp>
      <p:sp>
        <p:nvSpPr>
          <p:cNvPr id="7" name="TextBox 6">
            <a:extLst>
              <a:ext uri="{FF2B5EF4-FFF2-40B4-BE49-F238E27FC236}">
                <a16:creationId xmlns:a16="http://schemas.microsoft.com/office/drawing/2014/main" id="{A92FFE62-DB27-4937-8FBE-F5E5AAA19971}"/>
              </a:ext>
            </a:extLst>
          </p:cNvPr>
          <p:cNvSpPr txBox="1"/>
          <p:nvPr/>
        </p:nvSpPr>
        <p:spPr>
          <a:xfrm>
            <a:off x="4019629" y="6295643"/>
            <a:ext cx="4885939" cy="246221"/>
          </a:xfrm>
          <a:prstGeom prst="rect">
            <a:avLst/>
          </a:prstGeom>
          <a:noFill/>
        </p:spPr>
        <p:txBody>
          <a:bodyPr wrap="square" rtlCol="0">
            <a:spAutoFit/>
          </a:bodyPr>
          <a:lstStyle/>
          <a:p>
            <a:pPr algn="r"/>
            <a:r>
              <a:rPr lang="en-IN" sz="1000" i="1" dirty="0">
                <a:solidFill>
                  <a:schemeClr val="bg1"/>
                </a:solidFill>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sp>
        <p:nvSpPr>
          <p:cNvPr id="15" name="Rectangle: Rounded Corners 14">
            <a:extLst>
              <a:ext uri="{FF2B5EF4-FFF2-40B4-BE49-F238E27FC236}">
                <a16:creationId xmlns:a16="http://schemas.microsoft.com/office/drawing/2014/main" id="{7EF58C99-B18F-494F-89D3-85EF05AA2575}"/>
              </a:ext>
            </a:extLst>
          </p:cNvPr>
          <p:cNvSpPr/>
          <p:nvPr/>
        </p:nvSpPr>
        <p:spPr>
          <a:xfrm>
            <a:off x="238432" y="1342331"/>
            <a:ext cx="6656144"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Common commercial variants of WCC and DLC coatings from HEF</a:t>
            </a:r>
          </a:p>
        </p:txBody>
      </p:sp>
      <p:graphicFrame>
        <p:nvGraphicFramePr>
          <p:cNvPr id="2" name="Table 1">
            <a:extLst>
              <a:ext uri="{FF2B5EF4-FFF2-40B4-BE49-F238E27FC236}">
                <a16:creationId xmlns:a16="http://schemas.microsoft.com/office/drawing/2014/main" id="{5F278BA7-0BBA-4D2D-9EF7-8A6C2B997500}"/>
              </a:ext>
            </a:extLst>
          </p:cNvPr>
          <p:cNvGraphicFramePr>
            <a:graphicFrameLocks noGrp="1"/>
          </p:cNvGraphicFramePr>
          <p:nvPr>
            <p:extLst>
              <p:ext uri="{D42A27DB-BD31-4B8C-83A1-F6EECF244321}">
                <p14:modId xmlns:p14="http://schemas.microsoft.com/office/powerpoint/2010/main" val="1632769804"/>
              </p:ext>
            </p:extLst>
          </p:nvPr>
        </p:nvGraphicFramePr>
        <p:xfrm>
          <a:off x="238432" y="1785151"/>
          <a:ext cx="8704400" cy="4572315"/>
        </p:xfrm>
        <a:graphic>
          <a:graphicData uri="http://schemas.openxmlformats.org/drawingml/2006/table">
            <a:tbl>
              <a:tblPr>
                <a:tableStyleId>{2D5ABB26-0587-4C30-8999-92F81FD0307C}</a:tableStyleId>
              </a:tblPr>
              <a:tblGrid>
                <a:gridCol w="1325192">
                  <a:extLst>
                    <a:ext uri="{9D8B030D-6E8A-4147-A177-3AD203B41FA5}">
                      <a16:colId xmlns:a16="http://schemas.microsoft.com/office/drawing/2014/main" val="3769978270"/>
                    </a:ext>
                  </a:extLst>
                </a:gridCol>
                <a:gridCol w="1088136">
                  <a:extLst>
                    <a:ext uri="{9D8B030D-6E8A-4147-A177-3AD203B41FA5}">
                      <a16:colId xmlns:a16="http://schemas.microsoft.com/office/drawing/2014/main" val="2719075622"/>
                    </a:ext>
                  </a:extLst>
                </a:gridCol>
                <a:gridCol w="1261142">
                  <a:extLst>
                    <a:ext uri="{9D8B030D-6E8A-4147-A177-3AD203B41FA5}">
                      <a16:colId xmlns:a16="http://schemas.microsoft.com/office/drawing/2014/main" val="1008184311"/>
                    </a:ext>
                  </a:extLst>
                </a:gridCol>
                <a:gridCol w="1368319">
                  <a:extLst>
                    <a:ext uri="{9D8B030D-6E8A-4147-A177-3AD203B41FA5}">
                      <a16:colId xmlns:a16="http://schemas.microsoft.com/office/drawing/2014/main" val="2060233430"/>
                    </a:ext>
                  </a:extLst>
                </a:gridCol>
                <a:gridCol w="1467051">
                  <a:extLst>
                    <a:ext uri="{9D8B030D-6E8A-4147-A177-3AD203B41FA5}">
                      <a16:colId xmlns:a16="http://schemas.microsoft.com/office/drawing/2014/main" val="1459066856"/>
                    </a:ext>
                  </a:extLst>
                </a:gridCol>
                <a:gridCol w="1179576">
                  <a:extLst>
                    <a:ext uri="{9D8B030D-6E8A-4147-A177-3AD203B41FA5}">
                      <a16:colId xmlns:a16="http://schemas.microsoft.com/office/drawing/2014/main" val="1263300431"/>
                    </a:ext>
                  </a:extLst>
                </a:gridCol>
                <a:gridCol w="1014984">
                  <a:extLst>
                    <a:ext uri="{9D8B030D-6E8A-4147-A177-3AD203B41FA5}">
                      <a16:colId xmlns:a16="http://schemas.microsoft.com/office/drawing/2014/main" val="2381439495"/>
                    </a:ext>
                  </a:extLst>
                </a:gridCol>
              </a:tblGrid>
              <a:tr h="275914">
                <a:tc>
                  <a:txBody>
                    <a:bodyPr/>
                    <a:lstStyle/>
                    <a:p>
                      <a:pPr algn="ctr" fontAlgn="b"/>
                      <a:r>
                        <a:rPr lang="en-US" sz="9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Properties</a:t>
                      </a:r>
                      <a:endPar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gridSpan="6">
                  <a:txBody>
                    <a:bodyPr/>
                    <a:lstStyle/>
                    <a:p>
                      <a:pPr algn="ctr" fontAlgn="b"/>
                      <a:r>
                        <a:rPr lang="en-US" sz="9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XXX</a:t>
                      </a:r>
                      <a:endPar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30137152"/>
                  </a:ext>
                </a:extLst>
              </a:tr>
              <a:tr h="481948">
                <a:tc>
                  <a:txBody>
                    <a:bodyPr/>
                    <a:lstStyle/>
                    <a:p>
                      <a:pPr algn="ctr" fontAlgn="b"/>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XXX </a:t>
                      </a: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extLst>
                  <a:ext uri="{0D108BD9-81ED-4DB2-BD59-A6C34878D82A}">
                    <a16:rowId xmlns:a16="http://schemas.microsoft.com/office/drawing/2014/main" val="1599730426"/>
                  </a:ext>
                </a:extLst>
              </a:tr>
              <a:tr h="23012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extLst>
                  <a:ext uri="{0D108BD9-81ED-4DB2-BD59-A6C34878D82A}">
                    <a16:rowId xmlns:a16="http://schemas.microsoft.com/office/drawing/2014/main" val="4034830060"/>
                  </a:ext>
                </a:extLst>
              </a:tr>
              <a:tr h="30573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extLst>
                  <a:ext uri="{0D108BD9-81ED-4DB2-BD59-A6C34878D82A}">
                    <a16:rowId xmlns:a16="http://schemas.microsoft.com/office/drawing/2014/main" val="338224322"/>
                  </a:ext>
                </a:extLst>
              </a:tr>
              <a:tr h="38135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extLst>
                  <a:ext uri="{0D108BD9-81ED-4DB2-BD59-A6C34878D82A}">
                    <a16:rowId xmlns:a16="http://schemas.microsoft.com/office/drawing/2014/main" val="355624430"/>
                  </a:ext>
                </a:extLst>
              </a:tr>
              <a:tr h="45696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extLst>
                  <a:ext uri="{0D108BD9-81ED-4DB2-BD59-A6C34878D82A}">
                    <a16:rowId xmlns:a16="http://schemas.microsoft.com/office/drawing/2014/main" val="3026219036"/>
                  </a:ext>
                </a:extLst>
              </a:tr>
              <a:tr h="30573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extLst>
                  <a:ext uri="{0D108BD9-81ED-4DB2-BD59-A6C34878D82A}">
                    <a16:rowId xmlns:a16="http://schemas.microsoft.com/office/drawing/2014/main" val="3702489599"/>
                  </a:ext>
                </a:extLst>
              </a:tr>
              <a:tr h="30573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32875" marB="32875" anchor="ctr"/>
                </a:tc>
                <a:extLst>
                  <a:ext uri="{0D108BD9-81ED-4DB2-BD59-A6C34878D82A}">
                    <a16:rowId xmlns:a16="http://schemas.microsoft.com/office/drawing/2014/main" val="3622995703"/>
                  </a:ext>
                </a:extLst>
              </a:tr>
              <a:tr h="1828801">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 </a:t>
                      </a:r>
                    </a:p>
                  </a:txBody>
                  <a:tcPr marL="0" marR="0" marT="0" marB="0" anchor="ctr"/>
                </a:tc>
                <a:extLst>
                  <a:ext uri="{0D108BD9-81ED-4DB2-BD59-A6C34878D82A}">
                    <a16:rowId xmlns:a16="http://schemas.microsoft.com/office/drawing/2014/main" val="1917711743"/>
                  </a:ext>
                </a:extLst>
              </a:tr>
            </a:tbl>
          </a:graphicData>
        </a:graphic>
      </p:graphicFrame>
      <p:sp>
        <p:nvSpPr>
          <p:cNvPr id="10" name="Rectangle: Rounded Corners 9">
            <a:extLst>
              <a:ext uri="{FF2B5EF4-FFF2-40B4-BE49-F238E27FC236}">
                <a16:creationId xmlns:a16="http://schemas.microsoft.com/office/drawing/2014/main" id="{01A23C38-C728-4C99-A6B2-9809F8807501}"/>
              </a:ext>
            </a:extLst>
          </p:cNvPr>
          <p:cNvSpPr/>
          <p:nvPr/>
        </p:nvSpPr>
        <p:spPr>
          <a:xfrm>
            <a:off x="229290" y="850534"/>
            <a:ext cx="8027742"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 Contd. </a:t>
            </a:r>
          </a:p>
        </p:txBody>
      </p:sp>
    </p:spTree>
    <p:extLst>
      <p:ext uri="{BB962C8B-B14F-4D97-AF65-F5344CB8AC3E}">
        <p14:creationId xmlns:p14="http://schemas.microsoft.com/office/powerpoint/2010/main" val="2265416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408432" y="210066"/>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408432" y="255786"/>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Salt Bath For Heat Treatment Business</a:t>
            </a:r>
          </a:p>
        </p:txBody>
      </p:sp>
      <p:sp>
        <p:nvSpPr>
          <p:cNvPr id="20" name="TextBox 19">
            <a:extLst>
              <a:ext uri="{FF2B5EF4-FFF2-40B4-BE49-F238E27FC236}">
                <a16:creationId xmlns:a16="http://schemas.microsoft.com/office/drawing/2014/main" id="{8F5C6271-CD34-4C47-8F9A-FEB2D292DE4D}"/>
              </a:ext>
            </a:extLst>
          </p:cNvPr>
          <p:cNvSpPr txBox="1"/>
          <p:nvPr/>
        </p:nvSpPr>
        <p:spPr>
          <a:xfrm>
            <a:off x="4806671" y="5755046"/>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a:t>
            </a:r>
          </a:p>
        </p:txBody>
      </p:sp>
      <p:graphicFrame>
        <p:nvGraphicFramePr>
          <p:cNvPr id="2" name="Table 3">
            <a:extLst>
              <a:ext uri="{FF2B5EF4-FFF2-40B4-BE49-F238E27FC236}">
                <a16:creationId xmlns:a16="http://schemas.microsoft.com/office/drawing/2014/main" id="{45F3FD75-BB5F-4D3F-8F01-21059A8AAFF0}"/>
              </a:ext>
            </a:extLst>
          </p:cNvPr>
          <p:cNvGraphicFramePr>
            <a:graphicFrameLocks noGrp="1"/>
          </p:cNvGraphicFramePr>
          <p:nvPr>
            <p:extLst>
              <p:ext uri="{D42A27DB-BD31-4B8C-83A1-F6EECF244321}">
                <p14:modId xmlns:p14="http://schemas.microsoft.com/office/powerpoint/2010/main" val="2348765833"/>
              </p:ext>
            </p:extLst>
          </p:nvPr>
        </p:nvGraphicFramePr>
        <p:xfrm>
          <a:off x="408432" y="856733"/>
          <a:ext cx="8479508" cy="2045492"/>
        </p:xfrm>
        <a:graphic>
          <a:graphicData uri="http://schemas.openxmlformats.org/drawingml/2006/table">
            <a:tbl>
              <a:tblPr firstRow="1" bandRow="1">
                <a:tableStyleId>{2D5ABB26-0587-4C30-8999-92F81FD0307C}</a:tableStyleId>
              </a:tblPr>
              <a:tblGrid>
                <a:gridCol w="2360648">
                  <a:extLst>
                    <a:ext uri="{9D8B030D-6E8A-4147-A177-3AD203B41FA5}">
                      <a16:colId xmlns:a16="http://schemas.microsoft.com/office/drawing/2014/main" val="3530604169"/>
                    </a:ext>
                  </a:extLst>
                </a:gridCol>
                <a:gridCol w="3038792">
                  <a:extLst>
                    <a:ext uri="{9D8B030D-6E8A-4147-A177-3AD203B41FA5}">
                      <a16:colId xmlns:a16="http://schemas.microsoft.com/office/drawing/2014/main" val="2634424614"/>
                    </a:ext>
                  </a:extLst>
                </a:gridCol>
                <a:gridCol w="3080068">
                  <a:extLst>
                    <a:ext uri="{9D8B030D-6E8A-4147-A177-3AD203B41FA5}">
                      <a16:colId xmlns:a16="http://schemas.microsoft.com/office/drawing/2014/main" val="2867992078"/>
                    </a:ext>
                  </a:extLst>
                </a:gridCol>
              </a:tblGrid>
              <a:tr h="472277">
                <a:tc>
                  <a:txBody>
                    <a:bodyP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Key Customers</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Typical Order Unit Price ($/unit)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Verdana" panose="020B0604030504040204" pitchFamily="34" charset="0"/>
                          <a:ea typeface="Verdana" panose="020B0604030504040204" pitchFamily="34" charset="0"/>
                          <a:cs typeface="Verdana" panose="020B0604030504040204" pitchFamily="34" charset="0"/>
                        </a:rPr>
                        <a:t>Average Weight: 50 kgs</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Typical Order Quantity (kg/year)</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900636031"/>
                  </a:ext>
                </a:extLst>
              </a:tr>
              <a:tr h="314643">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XXX</a:t>
                      </a:r>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dirty="0">
                        <a:latin typeface="Verdana" panose="020B0604030504040204" pitchFamily="34" charset="0"/>
                        <a:ea typeface="Verdana" panose="020B0604030504040204" pitchFamily="34" charset="0"/>
                        <a:cs typeface="Verdana" panose="020B0604030504040204"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32884923"/>
                  </a:ext>
                </a:extLst>
              </a:tr>
              <a:tr h="314643">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dirty="0">
                        <a:latin typeface="Verdana" panose="020B0604030504040204" pitchFamily="34" charset="0"/>
                        <a:ea typeface="Verdana" panose="020B0604030504040204" pitchFamily="34" charset="0"/>
                        <a:cs typeface="Verdana" panose="020B0604030504040204"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85692669"/>
                  </a:ext>
                </a:extLst>
              </a:tr>
              <a:tr h="314643">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dirty="0">
                        <a:latin typeface="Verdana" panose="020B0604030504040204" pitchFamily="34" charset="0"/>
                        <a:ea typeface="Verdana" panose="020B0604030504040204" pitchFamily="34" charset="0"/>
                        <a:cs typeface="Verdana" panose="020B0604030504040204"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23001746"/>
                  </a:ext>
                </a:extLst>
              </a:tr>
              <a:tr h="314643">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dirty="0">
                        <a:latin typeface="Verdana" panose="020B0604030504040204" pitchFamily="34" charset="0"/>
                        <a:ea typeface="Verdana" panose="020B0604030504040204" pitchFamily="34" charset="0"/>
                        <a:cs typeface="Verdana" panose="020B0604030504040204"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pPr algn="ctr" font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44603699"/>
                  </a:ext>
                </a:extLst>
              </a:tr>
              <a:tr h="314643">
                <a:tc>
                  <a:txBody>
                    <a:bodyPr/>
                    <a:lstStyle/>
                    <a:p>
                      <a:pPr algn="ctr" fontAlgn="ct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dirty="0">
                        <a:latin typeface="Verdana" panose="020B0604030504040204" pitchFamily="34" charset="0"/>
                        <a:ea typeface="Verdana" panose="020B0604030504040204" pitchFamily="34" charset="0"/>
                        <a:cs typeface="Verdana" panose="020B0604030504040204" pitchFamily="34" charset="0"/>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4855"/>
                  </a:ext>
                </a:extLst>
              </a:tr>
            </a:tbl>
          </a:graphicData>
        </a:graphic>
      </p:graphicFrame>
      <p:graphicFrame>
        <p:nvGraphicFramePr>
          <p:cNvPr id="7" name="Table 6">
            <a:extLst>
              <a:ext uri="{FF2B5EF4-FFF2-40B4-BE49-F238E27FC236}">
                <a16:creationId xmlns:a16="http://schemas.microsoft.com/office/drawing/2014/main" id="{C2DDB0C2-32C0-45E8-8AB4-461E2A437BA9}"/>
              </a:ext>
            </a:extLst>
          </p:cNvPr>
          <p:cNvGraphicFramePr>
            <a:graphicFrameLocks noGrp="1"/>
          </p:cNvGraphicFramePr>
          <p:nvPr>
            <p:extLst>
              <p:ext uri="{D42A27DB-BD31-4B8C-83A1-F6EECF244321}">
                <p14:modId xmlns:p14="http://schemas.microsoft.com/office/powerpoint/2010/main" val="1069839887"/>
              </p:ext>
            </p:extLst>
          </p:nvPr>
        </p:nvGraphicFramePr>
        <p:xfrm>
          <a:off x="408430" y="3879682"/>
          <a:ext cx="8479508" cy="1805822"/>
        </p:xfrm>
        <a:graphic>
          <a:graphicData uri="http://schemas.openxmlformats.org/drawingml/2006/table">
            <a:tbl>
              <a:tblPr>
                <a:tableStyleId>{2D5ABB26-0587-4C30-8999-92F81FD0307C}</a:tableStyleId>
              </a:tblPr>
              <a:tblGrid>
                <a:gridCol w="3445845">
                  <a:extLst>
                    <a:ext uri="{9D8B030D-6E8A-4147-A177-3AD203B41FA5}">
                      <a16:colId xmlns:a16="http://schemas.microsoft.com/office/drawing/2014/main" val="3044079472"/>
                    </a:ext>
                  </a:extLst>
                </a:gridCol>
                <a:gridCol w="3948074">
                  <a:extLst>
                    <a:ext uri="{9D8B030D-6E8A-4147-A177-3AD203B41FA5}">
                      <a16:colId xmlns:a16="http://schemas.microsoft.com/office/drawing/2014/main" val="1937770311"/>
                    </a:ext>
                  </a:extLst>
                </a:gridCol>
                <a:gridCol w="1085589">
                  <a:extLst>
                    <a:ext uri="{9D8B030D-6E8A-4147-A177-3AD203B41FA5}">
                      <a16:colId xmlns:a16="http://schemas.microsoft.com/office/drawing/2014/main" val="2852001852"/>
                    </a:ext>
                  </a:extLst>
                </a:gridCol>
              </a:tblGrid>
              <a:tr h="255025">
                <a:tc gridSpan="3">
                  <a:txBody>
                    <a:bodyPr/>
                    <a:lstStyle/>
                    <a:p>
                      <a:pPr algn="ctr" fontAlgn="ctr"/>
                      <a:r>
                        <a:rPr lang="en-US" sz="1200" b="1" u="none" strike="noStrike" dirty="0">
                          <a:effectLst/>
                          <a:latin typeface="Verdana" panose="020B0604030504040204" pitchFamily="34" charset="0"/>
                          <a:ea typeface="Verdana" panose="020B0604030504040204" pitchFamily="34" charset="0"/>
                          <a:cs typeface="Verdana" panose="020B0604030504040204" pitchFamily="34" charset="0"/>
                        </a:rPr>
                        <a:t>Production Capacity and Factory Scale</a:t>
                      </a:r>
                      <a:endParaRPr lang="en-US" sz="12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60000"/>
                        <a:lumOff val="4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68505181"/>
                  </a:ext>
                </a:extLst>
              </a:tr>
              <a:tr h="382913">
                <a:tc rowSpan="4">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XXX</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94638325"/>
                  </a:ext>
                </a:extLst>
              </a:tr>
              <a:tr h="382913">
                <a:tc vMerge="1">
                  <a:txBody>
                    <a:bodyPr/>
                    <a:lstStyle/>
                    <a:p>
                      <a:endParaRPr 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45787741"/>
                  </a:ext>
                </a:extLst>
              </a:tr>
              <a:tr h="382913">
                <a:tc vMerge="1">
                  <a:txBody>
                    <a:bodyPr/>
                    <a:lstStyle/>
                    <a:p>
                      <a:endParaRPr 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70551637"/>
                  </a:ext>
                </a:extLst>
              </a:tr>
              <a:tr h="402058">
                <a:tc vMerge="1">
                  <a:txBody>
                    <a:bodyPr/>
                    <a:lstStyle/>
                    <a:p>
                      <a:endParaRPr 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515259"/>
                  </a:ext>
                </a:extLst>
              </a:tr>
            </a:tbl>
          </a:graphicData>
        </a:graphic>
      </p:graphicFrame>
      <p:sp>
        <p:nvSpPr>
          <p:cNvPr id="8" name="TextBox 7">
            <a:extLst>
              <a:ext uri="{FF2B5EF4-FFF2-40B4-BE49-F238E27FC236}">
                <a16:creationId xmlns:a16="http://schemas.microsoft.com/office/drawing/2014/main" id="{2AF36FA6-F3B4-4F91-8C23-12BB5F12E4BF}"/>
              </a:ext>
            </a:extLst>
          </p:cNvPr>
          <p:cNvSpPr txBox="1"/>
          <p:nvPr/>
        </p:nvSpPr>
        <p:spPr>
          <a:xfrm>
            <a:off x="4806672" y="2915099"/>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a:t>
            </a:r>
          </a:p>
        </p:txBody>
      </p:sp>
      <p:sp>
        <p:nvSpPr>
          <p:cNvPr id="9" name="TextBox 8">
            <a:extLst>
              <a:ext uri="{FF2B5EF4-FFF2-40B4-BE49-F238E27FC236}">
                <a16:creationId xmlns:a16="http://schemas.microsoft.com/office/drawing/2014/main" id="{E88F81AD-E819-4A03-AA43-78A46F4FBA78}"/>
              </a:ext>
            </a:extLst>
          </p:cNvPr>
          <p:cNvSpPr txBox="1"/>
          <p:nvPr/>
        </p:nvSpPr>
        <p:spPr>
          <a:xfrm>
            <a:off x="408430" y="6019492"/>
            <a:ext cx="8479508" cy="230832"/>
          </a:xfrm>
          <a:prstGeom prst="rect">
            <a:avLst/>
          </a:prstGeom>
          <a:noFill/>
        </p:spPr>
        <p:txBody>
          <a:bodyPr wrap="square" rtlCol="0">
            <a:spAutoFit/>
          </a:bodyPr>
          <a:lstStyle/>
          <a:p>
            <a:r>
              <a:rPr lang="en-US" sz="900" b="1" i="1" dirty="0">
                <a:latin typeface="Verdana" panose="020B0604030504040204" pitchFamily="34" charset="0"/>
                <a:ea typeface="Verdana" panose="020B0604030504040204" pitchFamily="34" charset="0"/>
                <a:cs typeface="Verdana" panose="020B0604030504040204" pitchFamily="34" charset="0"/>
              </a:rPr>
              <a:t>Note:</a:t>
            </a:r>
            <a:r>
              <a:rPr lang="en-US" sz="900" i="1" dirty="0">
                <a:latin typeface="Verdana" panose="020B0604030504040204" pitchFamily="34" charset="0"/>
                <a:ea typeface="Verdana" panose="020B0604030504040204" pitchFamily="34" charset="0"/>
                <a:cs typeface="Verdana" panose="020B0604030504040204" pitchFamily="34" charset="0"/>
              </a:rPr>
              <a:t> XXX</a:t>
            </a:r>
          </a:p>
        </p:txBody>
      </p:sp>
      <p:sp>
        <p:nvSpPr>
          <p:cNvPr id="11" name="TextBox 10">
            <a:extLst>
              <a:ext uri="{FF2B5EF4-FFF2-40B4-BE49-F238E27FC236}">
                <a16:creationId xmlns:a16="http://schemas.microsoft.com/office/drawing/2014/main" id="{9F90D981-8DD3-403F-A807-F15535998522}"/>
              </a:ext>
            </a:extLst>
          </p:cNvPr>
          <p:cNvSpPr txBox="1"/>
          <p:nvPr/>
        </p:nvSpPr>
        <p:spPr>
          <a:xfrm>
            <a:off x="408430" y="3161320"/>
            <a:ext cx="8631878" cy="646331"/>
          </a:xfrm>
          <a:prstGeom prst="rect">
            <a:avLst/>
          </a:prstGeom>
          <a:noFill/>
        </p:spPr>
        <p:txBody>
          <a:bodyPr wrap="square">
            <a:spAutoFit/>
          </a:bodyPr>
          <a:lstStyle/>
          <a:p>
            <a:pPr marL="171450" indent="-171450">
              <a:buFont typeface="Arial" panose="020B0604020202020204" pitchFamily="34" charset="0"/>
              <a:buChar char="•"/>
            </a:pPr>
            <a:r>
              <a:rPr lang="en-US" sz="900" b="1" i="1" dirty="0">
                <a:latin typeface="Verdana" panose="020B0604030504040204" pitchFamily="34" charset="0"/>
                <a:ea typeface="Verdana" panose="020B0604030504040204" pitchFamily="34" charset="0"/>
                <a:cs typeface="Verdana" panose="020B0604030504040204" pitchFamily="34" charset="0"/>
              </a:rPr>
              <a:t>XXX</a:t>
            </a:r>
          </a:p>
          <a:p>
            <a:pPr marL="171450" indent="-171450">
              <a:buFont typeface="Arial" panose="020B0604020202020204" pitchFamily="34" charset="0"/>
              <a:buChar char="•"/>
            </a:pPr>
            <a:r>
              <a:rPr lang="en-US" sz="900" b="1" i="1" dirty="0">
                <a:latin typeface="Verdana" panose="020B0604030504040204" pitchFamily="34" charset="0"/>
                <a:ea typeface="Verdana" panose="020B0604030504040204" pitchFamily="34" charset="0"/>
                <a:cs typeface="Verdana" panose="020B0604030504040204" pitchFamily="34" charset="0"/>
              </a:rPr>
              <a:t>XXX</a:t>
            </a:r>
          </a:p>
          <a:p>
            <a:pPr marL="171450" indent="-171450">
              <a:buFont typeface="Arial" panose="020B0604020202020204" pitchFamily="34" charset="0"/>
              <a:buChar char="•"/>
            </a:pPr>
            <a:r>
              <a:rPr lang="en-US" sz="900" b="1" i="1" dirty="0">
                <a:latin typeface="Verdana" panose="020B0604030504040204" pitchFamily="34" charset="0"/>
                <a:ea typeface="Verdana" panose="020B0604030504040204" pitchFamily="34" charset="0"/>
                <a:cs typeface="Verdana" panose="020B0604030504040204" pitchFamily="34" charset="0"/>
              </a:rPr>
              <a:t>XXX</a:t>
            </a:r>
          </a:p>
          <a:p>
            <a:pPr marL="171450" indent="-171450">
              <a:buFont typeface="Arial" panose="020B0604020202020204" pitchFamily="34" charset="0"/>
              <a:buChar char="•"/>
            </a:pPr>
            <a:r>
              <a:rPr lang="en-US" sz="900" b="1" i="1" dirty="0">
                <a:latin typeface="Verdana" panose="020B0604030504040204" pitchFamily="34" charset="0"/>
                <a:ea typeface="Verdana" panose="020B0604030504040204" pitchFamily="34" charset="0"/>
                <a:cs typeface="Verdana" panose="020B0604030504040204" pitchFamily="34" charset="0"/>
              </a:rPr>
              <a:t>XXX</a:t>
            </a:r>
          </a:p>
        </p:txBody>
      </p:sp>
    </p:spTree>
    <p:extLst>
      <p:ext uri="{BB962C8B-B14F-4D97-AF65-F5344CB8AC3E}">
        <p14:creationId xmlns:p14="http://schemas.microsoft.com/office/powerpoint/2010/main" val="2282646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408432" y="210066"/>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408432" y="255786"/>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Salt Bath For Heat Treatment Business</a:t>
            </a:r>
          </a:p>
        </p:txBody>
      </p:sp>
      <p:sp>
        <p:nvSpPr>
          <p:cNvPr id="20" name="TextBox 19">
            <a:extLst>
              <a:ext uri="{FF2B5EF4-FFF2-40B4-BE49-F238E27FC236}">
                <a16:creationId xmlns:a16="http://schemas.microsoft.com/office/drawing/2014/main" id="{8F5C6271-CD34-4C47-8F9A-FEB2D292DE4D}"/>
              </a:ext>
            </a:extLst>
          </p:cNvPr>
          <p:cNvSpPr txBox="1"/>
          <p:nvPr/>
        </p:nvSpPr>
        <p:spPr>
          <a:xfrm>
            <a:off x="4742693" y="6414217"/>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a:t>
            </a:r>
          </a:p>
        </p:txBody>
      </p:sp>
      <p:graphicFrame>
        <p:nvGraphicFramePr>
          <p:cNvPr id="4" name="Table 3">
            <a:extLst>
              <a:ext uri="{FF2B5EF4-FFF2-40B4-BE49-F238E27FC236}">
                <a16:creationId xmlns:a16="http://schemas.microsoft.com/office/drawing/2014/main" id="{CA9CE0AD-D0BF-4AF5-A214-BD08F7033C5B}"/>
              </a:ext>
            </a:extLst>
          </p:cNvPr>
          <p:cNvGraphicFramePr>
            <a:graphicFrameLocks noGrp="1"/>
          </p:cNvGraphicFramePr>
          <p:nvPr>
            <p:extLst>
              <p:ext uri="{D42A27DB-BD31-4B8C-83A1-F6EECF244321}">
                <p14:modId xmlns:p14="http://schemas.microsoft.com/office/powerpoint/2010/main" val="1385070559"/>
              </p:ext>
            </p:extLst>
          </p:nvPr>
        </p:nvGraphicFramePr>
        <p:xfrm>
          <a:off x="414827" y="743300"/>
          <a:ext cx="8548196" cy="3582767"/>
        </p:xfrm>
        <a:graphic>
          <a:graphicData uri="http://schemas.openxmlformats.org/drawingml/2006/table">
            <a:tbl>
              <a:tblPr>
                <a:tableStyleId>{2D5ABB26-0587-4C30-8999-92F81FD0307C}</a:tableStyleId>
              </a:tblPr>
              <a:tblGrid>
                <a:gridCol w="1949281">
                  <a:extLst>
                    <a:ext uri="{9D8B030D-6E8A-4147-A177-3AD203B41FA5}">
                      <a16:colId xmlns:a16="http://schemas.microsoft.com/office/drawing/2014/main" val="2267834532"/>
                    </a:ext>
                  </a:extLst>
                </a:gridCol>
                <a:gridCol w="2366918">
                  <a:extLst>
                    <a:ext uri="{9D8B030D-6E8A-4147-A177-3AD203B41FA5}">
                      <a16:colId xmlns:a16="http://schemas.microsoft.com/office/drawing/2014/main" val="843471830"/>
                    </a:ext>
                  </a:extLst>
                </a:gridCol>
                <a:gridCol w="4231997">
                  <a:extLst>
                    <a:ext uri="{9D8B030D-6E8A-4147-A177-3AD203B41FA5}">
                      <a16:colId xmlns:a16="http://schemas.microsoft.com/office/drawing/2014/main" val="1379976384"/>
                    </a:ext>
                  </a:extLst>
                </a:gridCol>
              </a:tblGrid>
              <a:tr h="212583">
                <a:tc gridSpan="3">
                  <a:txBody>
                    <a:bodyPr/>
                    <a:lstStyle/>
                    <a:p>
                      <a:pPr algn="ctr" fontAlgn="ctr"/>
                      <a:r>
                        <a:rPr lang="en-US" sz="1200" b="1"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Technology Superiority</a:t>
                      </a:r>
                      <a:endParaRPr lang="en-US" sz="12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hMerge="1">
                  <a:txBody>
                    <a:bodyPr/>
                    <a:lstStyle/>
                    <a:p>
                      <a:pPr algn="l" fontAlgn="ctr"/>
                      <a:endParaRPr lang="en-US" sz="1000" b="0" i="0" u="none" strike="noStrike" dirty="0">
                        <a:solidFill>
                          <a:srgbClr val="000000"/>
                        </a:solidFill>
                        <a:effectLst/>
                        <a:latin typeface="Calibri" panose="020F0502020204030204" pitchFamily="34" charset="0"/>
                      </a:endParaRPr>
                    </a:p>
                  </a:txBody>
                  <a:tcPr marL="0" marR="0" marT="0" marB="0" anchor="ctr"/>
                </a:tc>
                <a:tc hMerge="1">
                  <a:txBody>
                    <a:bodyPr/>
                    <a:lstStyle/>
                    <a:p>
                      <a:pPr algn="l" fontAlgn="ctr"/>
                      <a:endParaRPr lang="en-US" sz="10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261837245"/>
                  </a:ext>
                </a:extLst>
              </a:tr>
              <a:tr h="437787">
                <a:tc rowSpan="4">
                  <a:txBody>
                    <a:bodyPr/>
                    <a:lstStyle/>
                    <a:p>
                      <a:pPr algn="ctr" fontAlgn="ctr"/>
                      <a:r>
                        <a:rPr lang="en-US" sz="1000" b="1" dirty="0">
                          <a:latin typeface="Verdana" panose="020B0604030504040204" pitchFamily="34" charset="0"/>
                          <a:ea typeface="Verdana" panose="020B0604030504040204" pitchFamily="34" charset="0"/>
                          <a:cs typeface="Verdana" panose="020B0604030504040204" pitchFamily="34" charset="0"/>
                        </a:rPr>
                        <a:t>XXX</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300"/>
                        </a:spcBef>
                        <a:spcAft>
                          <a:spcPts val="30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384559"/>
                  </a:ext>
                </a:extLst>
              </a:tr>
              <a:tr h="1407216">
                <a:tc vMerge="1">
                  <a:txBody>
                    <a:bodyPr/>
                    <a:lstStyle/>
                    <a:p>
                      <a:endParaRPr lang="en-US"/>
                    </a:p>
                  </a:txBody>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7554550"/>
                  </a:ext>
                </a:extLst>
              </a:tr>
              <a:tr h="437787">
                <a:tc vMerge="1">
                  <a:txBody>
                    <a:bodyPr/>
                    <a:lstStyle/>
                    <a:p>
                      <a:endParaRPr lang="en-US"/>
                    </a:p>
                  </a:txBody>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3581926"/>
                  </a:ext>
                </a:extLst>
              </a:tr>
              <a:tr h="1087394">
                <a:tc vMerge="1">
                  <a:txBody>
                    <a:bodyPr/>
                    <a:lstStyle/>
                    <a:p>
                      <a:endParaRPr lang="en-US"/>
                    </a:p>
                  </a:txBody>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980859"/>
                  </a:ext>
                </a:extLst>
              </a:tr>
            </a:tbl>
          </a:graphicData>
        </a:graphic>
      </p:graphicFrame>
      <p:sp>
        <p:nvSpPr>
          <p:cNvPr id="5" name="TextBox 4">
            <a:extLst>
              <a:ext uri="{FF2B5EF4-FFF2-40B4-BE49-F238E27FC236}">
                <a16:creationId xmlns:a16="http://schemas.microsoft.com/office/drawing/2014/main" id="{A4FAB48A-7274-41CC-A4E1-474C9EA2DCC1}"/>
              </a:ext>
            </a:extLst>
          </p:cNvPr>
          <p:cNvSpPr txBox="1"/>
          <p:nvPr/>
        </p:nvSpPr>
        <p:spPr>
          <a:xfrm>
            <a:off x="414827" y="5055247"/>
            <a:ext cx="8548197" cy="1246495"/>
          </a:xfrm>
          <a:prstGeom prst="rect">
            <a:avLst/>
          </a:prstGeom>
          <a:noFill/>
        </p:spPr>
        <p:txBody>
          <a:bodyPr wrap="square" numCol="2" rtlCol="0">
            <a:spAutoFit/>
          </a:bodyPr>
          <a:lstStyle/>
          <a:p>
            <a:pPr marL="0" indent="0" algn="l" rtl="0" eaLnBrk="1" fontAlgn="ctr" latinLnBrk="0" hangingPunct="1">
              <a:lnSpc>
                <a:spcPct val="150000"/>
              </a:lnSpc>
              <a:spcBef>
                <a:spcPts val="0"/>
              </a:spcBef>
              <a:spcAft>
                <a:spcPts val="0"/>
              </a:spcAft>
            </a:pPr>
            <a:r>
              <a:rPr lang="en-US" sz="1000" b="0" i="0" u="none" strike="noStrike" kern="1200" dirty="0">
                <a:effectLst/>
                <a:latin typeface="Verdana" panose="020B0604030504040204" pitchFamily="34" charset="0"/>
                <a:ea typeface="Verdana" panose="020B0604030504040204" pitchFamily="34" charset="0"/>
                <a:cs typeface="Verdana" panose="020B0604030504040204" pitchFamily="34" charset="0"/>
              </a:rPr>
              <a:t>XXX</a:t>
            </a:r>
          </a:p>
          <a:p>
            <a:pPr marL="0" indent="0" algn="l" rtl="0" eaLnBrk="1" fontAlgn="ctr" latinLnBrk="0" hangingPunct="1">
              <a:lnSpc>
                <a:spcPct val="150000"/>
              </a:lnSpc>
              <a:spcBef>
                <a:spcPts val="0"/>
              </a:spcBef>
              <a:spcAft>
                <a:spcPts val="0"/>
              </a:spcAft>
            </a:pPr>
            <a:r>
              <a:rPr lang="en-US" sz="1000" dirty="0">
                <a:latin typeface="Verdana" panose="020B0604030504040204" pitchFamily="34" charset="0"/>
                <a:ea typeface="Verdana" panose="020B0604030504040204" pitchFamily="34" charset="0"/>
                <a:cs typeface="Verdana" panose="020B0604030504040204" pitchFamily="34" charset="0"/>
              </a:rPr>
              <a:t>XXXX</a:t>
            </a:r>
          </a:p>
          <a:p>
            <a:pPr marL="0" indent="0" algn="l" rtl="0" eaLnBrk="1" fontAlgn="ctr" latinLnBrk="0" hangingPunct="1">
              <a:lnSpc>
                <a:spcPct val="150000"/>
              </a:lnSpc>
              <a:spcBef>
                <a:spcPts val="0"/>
              </a:spcBef>
              <a:spcAft>
                <a:spcPts val="0"/>
              </a:spcAft>
            </a:pPr>
            <a:r>
              <a:rPr lang="en-US" sz="1000" b="0" i="0" u="none" strike="noStrike" kern="1200" dirty="0">
                <a:effectLst/>
                <a:latin typeface="Verdana" panose="020B0604030504040204" pitchFamily="34" charset="0"/>
                <a:ea typeface="Verdana" panose="020B0604030504040204" pitchFamily="34" charset="0"/>
                <a:cs typeface="Verdana" panose="020B0604030504040204" pitchFamily="34" charset="0"/>
              </a:rPr>
              <a:t>XXX</a:t>
            </a:r>
            <a:endParaRPr lang="en-US" sz="1000" dirty="0">
              <a:latin typeface="Verdana" panose="020B0604030504040204" pitchFamily="34" charset="0"/>
              <a:ea typeface="Verdana" panose="020B0604030504040204" pitchFamily="34" charset="0"/>
              <a:cs typeface="Verdana" panose="020B0604030504040204" pitchFamily="34" charset="0"/>
            </a:endParaRPr>
          </a:p>
          <a:p>
            <a:pPr marL="0" indent="0" algn="l" rtl="0" eaLnBrk="1" fontAlgn="ctr" latinLnBrk="0" hangingPunct="1">
              <a:lnSpc>
                <a:spcPct val="150000"/>
              </a:lnSpc>
              <a:spcBef>
                <a:spcPts val="0"/>
              </a:spcBef>
              <a:spcAft>
                <a:spcPts val="0"/>
              </a:spcAft>
            </a:pPr>
            <a:r>
              <a:rPr lang="en-US" sz="1000" b="0" i="0" u="none" strike="noStrike" kern="1200" dirty="0">
                <a:effectLst/>
                <a:latin typeface="Verdana" panose="020B0604030504040204" pitchFamily="34" charset="0"/>
                <a:ea typeface="Verdana" panose="020B0604030504040204" pitchFamily="34" charset="0"/>
                <a:cs typeface="Verdana" panose="020B0604030504040204" pitchFamily="34" charset="0"/>
              </a:rPr>
              <a:t>XXX</a:t>
            </a:r>
          </a:p>
          <a:p>
            <a:pPr marL="0" indent="0" algn="l" rtl="0" eaLnBrk="1" fontAlgn="ctr" latinLnBrk="0" hangingPunct="1">
              <a:lnSpc>
                <a:spcPct val="150000"/>
              </a:lnSpc>
              <a:spcBef>
                <a:spcPts val="0"/>
              </a:spcBef>
              <a:spcAft>
                <a:spcPts val="0"/>
              </a:spcAft>
            </a:pPr>
            <a:r>
              <a:rPr lang="en-US" sz="1000" dirty="0">
                <a:latin typeface="Verdana" panose="020B0604030504040204" pitchFamily="34" charset="0"/>
                <a:ea typeface="Verdana" panose="020B0604030504040204" pitchFamily="34" charset="0"/>
                <a:cs typeface="Verdana" panose="020B0604030504040204" pitchFamily="34" charset="0"/>
              </a:rPr>
              <a:t>XXX</a:t>
            </a:r>
          </a:p>
          <a:p>
            <a:pPr marL="0" indent="0" algn="l" rtl="0" eaLnBrk="1" fontAlgn="ctr" latinLnBrk="0" hangingPunct="1">
              <a:lnSpc>
                <a:spcPct val="150000"/>
              </a:lnSpc>
              <a:spcBef>
                <a:spcPts val="0"/>
              </a:spcBef>
              <a:spcAft>
                <a:spcPts val="0"/>
              </a:spcAft>
            </a:pPr>
            <a:r>
              <a:rPr lang="en-US" sz="1000" b="0" i="0" u="none" strike="noStrike" kern="1200" dirty="0">
                <a:effectLst/>
                <a:latin typeface="Verdana" panose="020B0604030504040204" pitchFamily="34" charset="0"/>
                <a:ea typeface="Verdana" panose="020B0604030504040204" pitchFamily="34" charset="0"/>
                <a:cs typeface="Verdana" panose="020B0604030504040204" pitchFamily="34" charset="0"/>
              </a:rPr>
              <a:t>XXX</a:t>
            </a:r>
          </a:p>
          <a:p>
            <a:pPr marL="0" indent="0" algn="l" rtl="0" eaLnBrk="1" fontAlgn="ctr" latinLnBrk="0" hangingPunct="1">
              <a:lnSpc>
                <a:spcPct val="150000"/>
              </a:lnSpc>
              <a:spcBef>
                <a:spcPts val="0"/>
              </a:spcBef>
              <a:spcAft>
                <a:spcPts val="0"/>
              </a:spcAft>
            </a:pPr>
            <a:r>
              <a:rPr lang="en-US" sz="1000" dirty="0">
                <a:latin typeface="Verdana" panose="020B0604030504040204" pitchFamily="34" charset="0"/>
                <a:ea typeface="Verdana" panose="020B0604030504040204" pitchFamily="34" charset="0"/>
                <a:cs typeface="Verdana" panose="020B0604030504040204" pitchFamily="34" charset="0"/>
              </a:rPr>
              <a:t>XXX</a:t>
            </a:r>
          </a:p>
          <a:p>
            <a:pPr marL="0" indent="0" algn="l" rtl="0" eaLnBrk="1" fontAlgn="ctr" latinLnBrk="0" hangingPunct="1">
              <a:lnSpc>
                <a:spcPct val="150000"/>
              </a:lnSpc>
              <a:spcBef>
                <a:spcPts val="0"/>
              </a:spcBef>
              <a:spcAft>
                <a:spcPts val="0"/>
              </a:spcAft>
            </a:pPr>
            <a:r>
              <a:rPr lang="en-US" sz="1000" b="0" i="0" u="none" strike="noStrike" kern="1200" dirty="0">
                <a:effectLst/>
                <a:latin typeface="Verdana" panose="020B0604030504040204" pitchFamily="34" charset="0"/>
                <a:ea typeface="Verdana" panose="020B0604030504040204" pitchFamily="34" charset="0"/>
                <a:cs typeface="Verdana" panose="020B0604030504040204" pitchFamily="34" charset="0"/>
              </a:rPr>
              <a:t>XXX</a:t>
            </a:r>
          </a:p>
          <a:p>
            <a:pPr marL="0" algn="l" rtl="0" eaLnBrk="1" fontAlgn="ctr" latinLnBrk="0" hangingPunct="1">
              <a:spcBef>
                <a:spcPts val="0"/>
              </a:spcBef>
              <a:spcAft>
                <a:spcPts val="0"/>
              </a:spcAft>
            </a:pPr>
            <a:endParaRPr lang="en-US" sz="1000" b="0" i="0" u="none" strike="noStrike" dirty="0">
              <a:effectLst/>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1" name="Table 4">
            <a:extLst>
              <a:ext uri="{FF2B5EF4-FFF2-40B4-BE49-F238E27FC236}">
                <a16:creationId xmlns:a16="http://schemas.microsoft.com/office/drawing/2014/main" id="{859029C6-B488-44BB-8639-BB8016AE7E98}"/>
              </a:ext>
            </a:extLst>
          </p:cNvPr>
          <p:cNvGraphicFramePr>
            <a:graphicFrameLocks noGrp="1"/>
          </p:cNvGraphicFramePr>
          <p:nvPr>
            <p:extLst>
              <p:ext uri="{D42A27DB-BD31-4B8C-83A1-F6EECF244321}">
                <p14:modId xmlns:p14="http://schemas.microsoft.com/office/powerpoint/2010/main" val="3671749440"/>
              </p:ext>
            </p:extLst>
          </p:nvPr>
        </p:nvGraphicFramePr>
        <p:xfrm>
          <a:off x="414828" y="4559789"/>
          <a:ext cx="8548196" cy="279800"/>
        </p:xfrm>
        <a:graphic>
          <a:graphicData uri="http://schemas.openxmlformats.org/drawingml/2006/table">
            <a:tbl>
              <a:tblPr firstRow="1" bandRow="1">
                <a:tableStyleId>{2D5ABB26-0587-4C30-8999-92F81FD0307C}</a:tableStyleId>
              </a:tblPr>
              <a:tblGrid>
                <a:gridCol w="8548196">
                  <a:extLst>
                    <a:ext uri="{9D8B030D-6E8A-4147-A177-3AD203B41FA5}">
                      <a16:colId xmlns:a16="http://schemas.microsoft.com/office/drawing/2014/main" val="3387659982"/>
                    </a:ext>
                  </a:extLst>
                </a:gridCol>
              </a:tblGrid>
              <a:tr h="279800">
                <a:tc>
                  <a:txBody>
                    <a:bodyP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Surface Treatment Equipment Used For Salt Bath For Heat Treatment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755189562"/>
                  </a:ext>
                </a:extLst>
              </a:tr>
            </a:tbl>
          </a:graphicData>
        </a:graphic>
      </p:graphicFrame>
      <p:sp>
        <p:nvSpPr>
          <p:cNvPr id="8" name="TextBox 7">
            <a:extLst>
              <a:ext uri="{FF2B5EF4-FFF2-40B4-BE49-F238E27FC236}">
                <a16:creationId xmlns:a16="http://schemas.microsoft.com/office/drawing/2014/main" id="{A00B3FAA-865C-437F-BC8F-30737E30668A}"/>
              </a:ext>
            </a:extLst>
          </p:cNvPr>
          <p:cNvSpPr txBox="1"/>
          <p:nvPr/>
        </p:nvSpPr>
        <p:spPr>
          <a:xfrm>
            <a:off x="4881756" y="4326067"/>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a:t>
            </a:r>
          </a:p>
        </p:txBody>
      </p:sp>
    </p:spTree>
    <p:extLst>
      <p:ext uri="{BB962C8B-B14F-4D97-AF65-F5344CB8AC3E}">
        <p14:creationId xmlns:p14="http://schemas.microsoft.com/office/powerpoint/2010/main" val="25766050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5ED1D05C-CD9F-475B-9CDF-F380CA37246F}"/>
              </a:ext>
            </a:extLst>
          </p:cNvPr>
          <p:cNvSpPr/>
          <p:nvPr/>
        </p:nvSpPr>
        <p:spPr>
          <a:xfrm>
            <a:off x="320040" y="193564"/>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24ACDDF-35A9-4BE4-A96E-41CFB924C835}"/>
              </a:ext>
            </a:extLst>
          </p:cNvPr>
          <p:cNvSpPr txBox="1"/>
          <p:nvPr/>
        </p:nvSpPr>
        <p:spPr>
          <a:xfrm>
            <a:off x="320040" y="239284"/>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Salt Bath For Heat Treatment Business</a:t>
            </a:r>
          </a:p>
        </p:txBody>
      </p:sp>
      <p:sp>
        <p:nvSpPr>
          <p:cNvPr id="8" name="TextBox 7">
            <a:extLst>
              <a:ext uri="{FF2B5EF4-FFF2-40B4-BE49-F238E27FC236}">
                <a16:creationId xmlns:a16="http://schemas.microsoft.com/office/drawing/2014/main" id="{BC5577FC-F294-48D8-9F0A-FB24B786ABAA}"/>
              </a:ext>
            </a:extLst>
          </p:cNvPr>
          <p:cNvSpPr txBox="1"/>
          <p:nvPr/>
        </p:nvSpPr>
        <p:spPr>
          <a:xfrm>
            <a:off x="5037420" y="6445872"/>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HEF Groupe Company Website</a:t>
            </a:r>
          </a:p>
        </p:txBody>
      </p:sp>
      <p:sp>
        <p:nvSpPr>
          <p:cNvPr id="2" name="Rectangle: Rounded Corners 1">
            <a:extLst>
              <a:ext uri="{FF2B5EF4-FFF2-40B4-BE49-F238E27FC236}">
                <a16:creationId xmlns:a16="http://schemas.microsoft.com/office/drawing/2014/main" id="{729C3ECD-8C99-42E9-9F47-41DE1FEC562A}"/>
              </a:ext>
            </a:extLst>
          </p:cNvPr>
          <p:cNvSpPr/>
          <p:nvPr/>
        </p:nvSpPr>
        <p:spPr>
          <a:xfrm>
            <a:off x="2376577" y="691723"/>
            <a:ext cx="4390845" cy="465826"/>
          </a:xfrm>
          <a:prstGeom prst="round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rPr>
              <a:t>HEF Groupe</a:t>
            </a:r>
          </a:p>
        </p:txBody>
      </p:sp>
      <p:cxnSp>
        <p:nvCxnSpPr>
          <p:cNvPr id="4" name="Straight Arrow Connector 3">
            <a:extLst>
              <a:ext uri="{FF2B5EF4-FFF2-40B4-BE49-F238E27FC236}">
                <a16:creationId xmlns:a16="http://schemas.microsoft.com/office/drawing/2014/main" id="{911322C9-2244-4FBA-8E9F-BA5254D14A2D}"/>
              </a:ext>
            </a:extLst>
          </p:cNvPr>
          <p:cNvCxnSpPr/>
          <p:nvPr/>
        </p:nvCxnSpPr>
        <p:spPr>
          <a:xfrm flipH="1">
            <a:off x="4571999" y="1157549"/>
            <a:ext cx="1" cy="654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F27469D-B695-4F22-AD10-0FF7F60556D3}"/>
              </a:ext>
            </a:extLst>
          </p:cNvPr>
          <p:cNvCxnSpPr>
            <a:cxnSpLocks/>
          </p:cNvCxnSpPr>
          <p:nvPr/>
        </p:nvCxnSpPr>
        <p:spPr>
          <a:xfrm>
            <a:off x="958614" y="1794300"/>
            <a:ext cx="72979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3A82B2-50D8-4E13-B34F-5BA2DD9EDCE4}"/>
              </a:ext>
            </a:extLst>
          </p:cNvPr>
          <p:cNvCxnSpPr/>
          <p:nvPr/>
        </p:nvCxnSpPr>
        <p:spPr>
          <a:xfrm>
            <a:off x="3192490" y="1802927"/>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969FD66-B82D-42C7-AD80-3F7921C943E8}"/>
              </a:ext>
            </a:extLst>
          </p:cNvPr>
          <p:cNvCxnSpPr/>
          <p:nvPr/>
        </p:nvCxnSpPr>
        <p:spPr>
          <a:xfrm>
            <a:off x="6538475" y="1801649"/>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CA25BEC-46EF-4800-9F16-2100A71AB29D}"/>
              </a:ext>
            </a:extLst>
          </p:cNvPr>
          <p:cNvCxnSpPr/>
          <p:nvPr/>
        </p:nvCxnSpPr>
        <p:spPr>
          <a:xfrm>
            <a:off x="958615" y="1802927"/>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FC835B2-B662-4E7A-9C68-8538D933CF79}"/>
              </a:ext>
            </a:extLst>
          </p:cNvPr>
          <p:cNvCxnSpPr/>
          <p:nvPr/>
        </p:nvCxnSpPr>
        <p:spPr>
          <a:xfrm>
            <a:off x="5235995" y="1810595"/>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5D9A9F5E-244D-44F9-9A52-BB0B4F9AF4D9}"/>
              </a:ext>
            </a:extLst>
          </p:cNvPr>
          <p:cNvSpPr/>
          <p:nvPr/>
        </p:nvSpPr>
        <p:spPr>
          <a:xfrm>
            <a:off x="215659" y="2422898"/>
            <a:ext cx="1485911"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
        <p:nvSpPr>
          <p:cNvPr id="67" name="Rectangle: Rounded Corners 66">
            <a:extLst>
              <a:ext uri="{FF2B5EF4-FFF2-40B4-BE49-F238E27FC236}">
                <a16:creationId xmlns:a16="http://schemas.microsoft.com/office/drawing/2014/main" id="{ACAD2D28-34C1-4FEB-A235-6E0F346F9590}"/>
              </a:ext>
            </a:extLst>
          </p:cNvPr>
          <p:cNvSpPr/>
          <p:nvPr/>
        </p:nvSpPr>
        <p:spPr>
          <a:xfrm>
            <a:off x="2274592" y="2397191"/>
            <a:ext cx="1787244"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
        <p:nvSpPr>
          <p:cNvPr id="68" name="Rectangle: Rounded Corners 67">
            <a:extLst>
              <a:ext uri="{FF2B5EF4-FFF2-40B4-BE49-F238E27FC236}">
                <a16:creationId xmlns:a16="http://schemas.microsoft.com/office/drawing/2014/main" id="{9AA6B72B-FAB4-441B-A7E3-0E1FF4B2D0FF}"/>
              </a:ext>
            </a:extLst>
          </p:cNvPr>
          <p:cNvSpPr/>
          <p:nvPr/>
        </p:nvSpPr>
        <p:spPr>
          <a:xfrm>
            <a:off x="4715851" y="2388245"/>
            <a:ext cx="1130050"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
        <p:nvSpPr>
          <p:cNvPr id="69" name="Rectangle: Rounded Corners 68">
            <a:extLst>
              <a:ext uri="{FF2B5EF4-FFF2-40B4-BE49-F238E27FC236}">
                <a16:creationId xmlns:a16="http://schemas.microsoft.com/office/drawing/2014/main" id="{70C91677-0D9A-4E21-B101-17278C8047FC}"/>
              </a:ext>
            </a:extLst>
          </p:cNvPr>
          <p:cNvSpPr/>
          <p:nvPr/>
        </p:nvSpPr>
        <p:spPr>
          <a:xfrm>
            <a:off x="6131957" y="2388245"/>
            <a:ext cx="852820"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
        <p:nvSpPr>
          <p:cNvPr id="70" name="Rectangle 69">
            <a:extLst>
              <a:ext uri="{FF2B5EF4-FFF2-40B4-BE49-F238E27FC236}">
                <a16:creationId xmlns:a16="http://schemas.microsoft.com/office/drawing/2014/main" id="{A55A9B33-10FB-46F9-B7E6-A6A82A5ECB2D}"/>
              </a:ext>
            </a:extLst>
          </p:cNvPr>
          <p:cNvSpPr/>
          <p:nvPr/>
        </p:nvSpPr>
        <p:spPr>
          <a:xfrm>
            <a:off x="1337953" y="3563175"/>
            <a:ext cx="1466490" cy="49384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Locations</a:t>
            </a:r>
          </a:p>
        </p:txBody>
      </p:sp>
      <p:cxnSp>
        <p:nvCxnSpPr>
          <p:cNvPr id="71" name="Straight Arrow Connector 70">
            <a:extLst>
              <a:ext uri="{FF2B5EF4-FFF2-40B4-BE49-F238E27FC236}">
                <a16:creationId xmlns:a16="http://schemas.microsoft.com/office/drawing/2014/main" id="{99FB7145-7262-416A-A906-B7E0CF9B1061}"/>
              </a:ext>
            </a:extLst>
          </p:cNvPr>
          <p:cNvCxnSpPr>
            <a:cxnSpLocks/>
          </p:cNvCxnSpPr>
          <p:nvPr/>
        </p:nvCxnSpPr>
        <p:spPr>
          <a:xfrm>
            <a:off x="2054162" y="3140021"/>
            <a:ext cx="0" cy="401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C69CA73-F681-4F5F-BCE5-20F5D475DE80}"/>
              </a:ext>
            </a:extLst>
          </p:cNvPr>
          <p:cNvCxnSpPr>
            <a:cxnSpLocks/>
          </p:cNvCxnSpPr>
          <p:nvPr/>
        </p:nvCxnSpPr>
        <p:spPr>
          <a:xfrm>
            <a:off x="2071198" y="4060847"/>
            <a:ext cx="0" cy="2105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82301FD-51BA-4BF1-91E7-2C67C523B354}"/>
              </a:ext>
            </a:extLst>
          </p:cNvPr>
          <p:cNvCxnSpPr>
            <a:cxnSpLocks/>
          </p:cNvCxnSpPr>
          <p:nvPr/>
        </p:nvCxnSpPr>
        <p:spPr>
          <a:xfrm>
            <a:off x="2071198" y="4365190"/>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333FE326-8B68-4EEF-BBD5-52AABDCDD875}"/>
              </a:ext>
            </a:extLst>
          </p:cNvPr>
          <p:cNvSpPr/>
          <p:nvPr/>
        </p:nvSpPr>
        <p:spPr>
          <a:xfrm>
            <a:off x="2477987" y="4239358"/>
            <a:ext cx="2728905" cy="25166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75" name="Straight Arrow Connector 74">
            <a:extLst>
              <a:ext uri="{FF2B5EF4-FFF2-40B4-BE49-F238E27FC236}">
                <a16:creationId xmlns:a16="http://schemas.microsoft.com/office/drawing/2014/main" id="{AC96C4D6-6843-4041-A59A-4F4E1376198B}"/>
              </a:ext>
            </a:extLst>
          </p:cNvPr>
          <p:cNvCxnSpPr>
            <a:cxnSpLocks/>
          </p:cNvCxnSpPr>
          <p:nvPr/>
        </p:nvCxnSpPr>
        <p:spPr>
          <a:xfrm>
            <a:off x="2076143" y="4917640"/>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2C660AC0-78B5-410D-9977-C7A9A58CFAF8}"/>
              </a:ext>
            </a:extLst>
          </p:cNvPr>
          <p:cNvSpPr/>
          <p:nvPr/>
        </p:nvSpPr>
        <p:spPr>
          <a:xfrm>
            <a:off x="2490075" y="4629882"/>
            <a:ext cx="2728905" cy="627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77" name="Straight Arrow Connector 76">
            <a:extLst>
              <a:ext uri="{FF2B5EF4-FFF2-40B4-BE49-F238E27FC236}">
                <a16:creationId xmlns:a16="http://schemas.microsoft.com/office/drawing/2014/main" id="{A0E42996-787B-4505-8618-D719FC5BF286}"/>
              </a:ext>
            </a:extLst>
          </p:cNvPr>
          <p:cNvCxnSpPr>
            <a:cxnSpLocks/>
          </p:cNvCxnSpPr>
          <p:nvPr/>
        </p:nvCxnSpPr>
        <p:spPr>
          <a:xfrm>
            <a:off x="2076143" y="5645960"/>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43698458-D09E-43AA-B42C-4869E326FDF5}"/>
              </a:ext>
            </a:extLst>
          </p:cNvPr>
          <p:cNvSpPr/>
          <p:nvPr/>
        </p:nvSpPr>
        <p:spPr>
          <a:xfrm>
            <a:off x="2490075" y="5448099"/>
            <a:ext cx="2728905" cy="39572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79" name="Straight Arrow Connector 78">
            <a:extLst>
              <a:ext uri="{FF2B5EF4-FFF2-40B4-BE49-F238E27FC236}">
                <a16:creationId xmlns:a16="http://schemas.microsoft.com/office/drawing/2014/main" id="{61036FB5-D833-4A63-AFD0-364E2C6195A5}"/>
              </a:ext>
            </a:extLst>
          </p:cNvPr>
          <p:cNvCxnSpPr>
            <a:cxnSpLocks/>
          </p:cNvCxnSpPr>
          <p:nvPr/>
        </p:nvCxnSpPr>
        <p:spPr>
          <a:xfrm>
            <a:off x="2076143" y="6165882"/>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4F5A0AC0-948F-4376-ADF0-CA7D7BAB97E4}"/>
              </a:ext>
            </a:extLst>
          </p:cNvPr>
          <p:cNvSpPr/>
          <p:nvPr/>
        </p:nvSpPr>
        <p:spPr>
          <a:xfrm>
            <a:off x="2490075" y="6069621"/>
            <a:ext cx="2728905" cy="19786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cxnSp>
        <p:nvCxnSpPr>
          <p:cNvPr id="15" name="Straight Connector 14">
            <a:extLst>
              <a:ext uri="{FF2B5EF4-FFF2-40B4-BE49-F238E27FC236}">
                <a16:creationId xmlns:a16="http://schemas.microsoft.com/office/drawing/2014/main" id="{1225C0A7-0055-4B46-B268-F7F377542ED8}"/>
              </a:ext>
            </a:extLst>
          </p:cNvPr>
          <p:cNvCxnSpPr/>
          <p:nvPr/>
        </p:nvCxnSpPr>
        <p:spPr>
          <a:xfrm>
            <a:off x="958614" y="2821310"/>
            <a:ext cx="0" cy="318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9320401-A48B-406C-9424-606E54A0A9C4}"/>
              </a:ext>
            </a:extLst>
          </p:cNvPr>
          <p:cNvCxnSpPr/>
          <p:nvPr/>
        </p:nvCxnSpPr>
        <p:spPr>
          <a:xfrm>
            <a:off x="3192490" y="2790720"/>
            <a:ext cx="0" cy="350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801E840-D1DA-4510-89DF-C4D364B096BC}"/>
              </a:ext>
            </a:extLst>
          </p:cNvPr>
          <p:cNvCxnSpPr/>
          <p:nvPr/>
        </p:nvCxnSpPr>
        <p:spPr>
          <a:xfrm>
            <a:off x="958614" y="3140021"/>
            <a:ext cx="2233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CC15F5F-38B1-4DA6-A4EE-77E371001B5A}"/>
              </a:ext>
            </a:extLst>
          </p:cNvPr>
          <p:cNvCxnSpPr/>
          <p:nvPr/>
        </p:nvCxnSpPr>
        <p:spPr>
          <a:xfrm>
            <a:off x="8252629" y="1797128"/>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9D1F7E7A-C656-48E6-BD13-F45A2EE7079F}"/>
              </a:ext>
            </a:extLst>
          </p:cNvPr>
          <p:cNvSpPr/>
          <p:nvPr/>
        </p:nvSpPr>
        <p:spPr>
          <a:xfrm>
            <a:off x="7473568" y="2394764"/>
            <a:ext cx="1558121"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XXX</a:t>
            </a:r>
          </a:p>
        </p:txBody>
      </p:sp>
    </p:spTree>
    <p:extLst>
      <p:ext uri="{BB962C8B-B14F-4D97-AF65-F5344CB8AC3E}">
        <p14:creationId xmlns:p14="http://schemas.microsoft.com/office/powerpoint/2010/main" val="34779538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Salt Bath For Heat Treatment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603476" y="1005611"/>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sp>
        <p:nvSpPr>
          <p:cNvPr id="2" name="TextBox 1">
            <a:extLst>
              <a:ext uri="{FF2B5EF4-FFF2-40B4-BE49-F238E27FC236}">
                <a16:creationId xmlns:a16="http://schemas.microsoft.com/office/drawing/2014/main" id="{997FB680-7147-7C2D-F485-E9579924AFED}"/>
              </a:ext>
            </a:extLst>
          </p:cNvPr>
          <p:cNvSpPr txBox="1"/>
          <p:nvPr/>
        </p:nvSpPr>
        <p:spPr>
          <a:xfrm>
            <a:off x="593694" y="1516465"/>
            <a:ext cx="7730725" cy="4908716"/>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b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628650" lvl="1" indent="-171450">
              <a:lnSpc>
                <a:spcPct val="150000"/>
              </a:lnSpc>
              <a:buFont typeface="Wingdings" panose="05000000000000000000" pitchFamily="2" charset="2"/>
              <a:buChar char="Ø"/>
            </a:pPr>
            <a:endPar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98493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Salt Bath For Heat Treatment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593694" y="974418"/>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sp>
        <p:nvSpPr>
          <p:cNvPr id="2" name="TextBox 1">
            <a:extLst>
              <a:ext uri="{FF2B5EF4-FFF2-40B4-BE49-F238E27FC236}">
                <a16:creationId xmlns:a16="http://schemas.microsoft.com/office/drawing/2014/main" id="{805CCE28-537A-1CB9-E4FA-6923F942BD35}"/>
              </a:ext>
            </a:extLst>
          </p:cNvPr>
          <p:cNvSpPr txBox="1"/>
          <p:nvPr/>
        </p:nvSpPr>
        <p:spPr>
          <a:xfrm>
            <a:off x="593694" y="1516465"/>
            <a:ext cx="7730725" cy="4908716"/>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b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171450" indent="-171450">
              <a:lnSpc>
                <a:spcPct val="150000"/>
              </a:lnSpc>
              <a:buFont typeface="Arial" panose="020B0604020202020204" pitchFamily="34" charset="0"/>
              <a:buChar char="•"/>
            </a:pPr>
            <a:r>
              <a:rPr lang="en-US" sz="1000">
                <a:solidFill>
                  <a:schemeClr val="bg1"/>
                </a:solidFill>
                <a:latin typeface="Verdana" panose="020B0604030504040204" pitchFamily="34" charset="0"/>
                <a:ea typeface="Verdana" panose="020B0604030504040204" pitchFamily="34" charset="0"/>
                <a:cs typeface="Verdana" panose="020B0604030504040204" pitchFamily="34" charset="0"/>
              </a:rPr>
              <a:t>XXX</a:t>
            </a:r>
          </a:p>
          <a:p>
            <a:pPr marL="628650" lvl="1" indent="-171450">
              <a:lnSpc>
                <a:spcPct val="150000"/>
              </a:lnSpc>
              <a:buFont typeface="Wingdings" panose="05000000000000000000" pitchFamily="2" charset="2"/>
              <a:buChar char="Ø"/>
            </a:pPr>
            <a:endPar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64027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0786291-1896-4FFC-971B-EEB273FC36C9}"/>
              </a:ext>
            </a:extLst>
          </p:cNvPr>
          <p:cNvSpPr/>
          <p:nvPr/>
        </p:nvSpPr>
        <p:spPr>
          <a:xfrm>
            <a:off x="219456" y="18442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72F8FE4-5100-4B4B-B260-D9223039DCE3}"/>
              </a:ext>
            </a:extLst>
          </p:cNvPr>
          <p:cNvSpPr txBox="1"/>
          <p:nvPr/>
        </p:nvSpPr>
        <p:spPr>
          <a:xfrm>
            <a:off x="219456" y="230140"/>
            <a:ext cx="4251960"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Executive Summary</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 name="Table 1">
            <a:extLst>
              <a:ext uri="{FF2B5EF4-FFF2-40B4-BE49-F238E27FC236}">
                <a16:creationId xmlns:a16="http://schemas.microsoft.com/office/drawing/2014/main" id="{E19A8915-D2E1-4E33-B58B-B25435E30E66}"/>
              </a:ext>
            </a:extLst>
          </p:cNvPr>
          <p:cNvGraphicFramePr>
            <a:graphicFrameLocks noGrp="1"/>
          </p:cNvGraphicFramePr>
          <p:nvPr>
            <p:extLst>
              <p:ext uri="{D42A27DB-BD31-4B8C-83A1-F6EECF244321}">
                <p14:modId xmlns:p14="http://schemas.microsoft.com/office/powerpoint/2010/main" val="1892798816"/>
              </p:ext>
            </p:extLst>
          </p:nvPr>
        </p:nvGraphicFramePr>
        <p:xfrm>
          <a:off x="216178" y="840034"/>
          <a:ext cx="8708367" cy="5380442"/>
        </p:xfrm>
        <a:graphic>
          <a:graphicData uri="http://schemas.openxmlformats.org/drawingml/2006/table">
            <a:tbl>
              <a:tblPr>
                <a:tableStyleId>{2D5ABB26-0587-4C30-8999-92F81FD0307C}</a:tableStyleId>
              </a:tblPr>
              <a:tblGrid>
                <a:gridCol w="1443717">
                  <a:extLst>
                    <a:ext uri="{9D8B030D-6E8A-4147-A177-3AD203B41FA5}">
                      <a16:colId xmlns:a16="http://schemas.microsoft.com/office/drawing/2014/main" val="1475167545"/>
                    </a:ext>
                  </a:extLst>
                </a:gridCol>
                <a:gridCol w="607542">
                  <a:extLst>
                    <a:ext uri="{9D8B030D-6E8A-4147-A177-3AD203B41FA5}">
                      <a16:colId xmlns:a16="http://schemas.microsoft.com/office/drawing/2014/main" val="3704369784"/>
                    </a:ext>
                  </a:extLst>
                </a:gridCol>
                <a:gridCol w="594615">
                  <a:extLst>
                    <a:ext uri="{9D8B030D-6E8A-4147-A177-3AD203B41FA5}">
                      <a16:colId xmlns:a16="http://schemas.microsoft.com/office/drawing/2014/main" val="2689012558"/>
                    </a:ext>
                  </a:extLst>
                </a:gridCol>
                <a:gridCol w="746901">
                  <a:extLst>
                    <a:ext uri="{9D8B030D-6E8A-4147-A177-3AD203B41FA5}">
                      <a16:colId xmlns:a16="http://schemas.microsoft.com/office/drawing/2014/main" val="2043894285"/>
                    </a:ext>
                  </a:extLst>
                </a:gridCol>
                <a:gridCol w="587747">
                  <a:extLst>
                    <a:ext uri="{9D8B030D-6E8A-4147-A177-3AD203B41FA5}">
                      <a16:colId xmlns:a16="http://schemas.microsoft.com/office/drawing/2014/main" val="208234253"/>
                    </a:ext>
                  </a:extLst>
                </a:gridCol>
                <a:gridCol w="545322">
                  <a:extLst>
                    <a:ext uri="{9D8B030D-6E8A-4147-A177-3AD203B41FA5}">
                      <a16:colId xmlns:a16="http://schemas.microsoft.com/office/drawing/2014/main" val="1628786645"/>
                    </a:ext>
                  </a:extLst>
                </a:gridCol>
                <a:gridCol w="698466">
                  <a:extLst>
                    <a:ext uri="{9D8B030D-6E8A-4147-A177-3AD203B41FA5}">
                      <a16:colId xmlns:a16="http://schemas.microsoft.com/office/drawing/2014/main" val="752690791"/>
                    </a:ext>
                  </a:extLst>
                </a:gridCol>
                <a:gridCol w="545322">
                  <a:extLst>
                    <a:ext uri="{9D8B030D-6E8A-4147-A177-3AD203B41FA5}">
                      <a16:colId xmlns:a16="http://schemas.microsoft.com/office/drawing/2014/main" val="113221050"/>
                    </a:ext>
                  </a:extLst>
                </a:gridCol>
                <a:gridCol w="666781">
                  <a:extLst>
                    <a:ext uri="{9D8B030D-6E8A-4147-A177-3AD203B41FA5}">
                      <a16:colId xmlns:a16="http://schemas.microsoft.com/office/drawing/2014/main" val="3517281771"/>
                    </a:ext>
                  </a:extLst>
                </a:gridCol>
                <a:gridCol w="508713">
                  <a:extLst>
                    <a:ext uri="{9D8B030D-6E8A-4147-A177-3AD203B41FA5}">
                      <a16:colId xmlns:a16="http://schemas.microsoft.com/office/drawing/2014/main" val="692954130"/>
                    </a:ext>
                  </a:extLst>
                </a:gridCol>
                <a:gridCol w="587747">
                  <a:extLst>
                    <a:ext uri="{9D8B030D-6E8A-4147-A177-3AD203B41FA5}">
                      <a16:colId xmlns:a16="http://schemas.microsoft.com/office/drawing/2014/main" val="4028650289"/>
                    </a:ext>
                  </a:extLst>
                </a:gridCol>
                <a:gridCol w="587747">
                  <a:extLst>
                    <a:ext uri="{9D8B030D-6E8A-4147-A177-3AD203B41FA5}">
                      <a16:colId xmlns:a16="http://schemas.microsoft.com/office/drawing/2014/main" val="4144774794"/>
                    </a:ext>
                  </a:extLst>
                </a:gridCol>
                <a:gridCol w="587747">
                  <a:extLst>
                    <a:ext uri="{9D8B030D-6E8A-4147-A177-3AD203B41FA5}">
                      <a16:colId xmlns:a16="http://schemas.microsoft.com/office/drawing/2014/main" val="161679933"/>
                    </a:ext>
                  </a:extLst>
                </a:gridCol>
              </a:tblGrid>
              <a:tr h="807701">
                <a:tc rowSpan="2">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Region/Country</a:t>
                      </a:r>
                    </a:p>
                  </a:txBody>
                  <a:tcPr marL="0" marR="0" marT="0" marB="0" anchor="ctr">
                    <a:solidFill>
                      <a:schemeClr val="accent5">
                        <a:lumMod val="50000"/>
                      </a:schemeClr>
                    </a:solidFill>
                  </a:tcPr>
                </a:tc>
                <a:tc gridSpan="2">
                  <a:txBody>
                    <a:bodyPr/>
                    <a:lstStyle/>
                    <a:p>
                      <a:pPr algn="ctr" fontAlgn="b"/>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Nitriding</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gridSpan="2">
                  <a:txBody>
                    <a:bodyPr/>
                    <a:lstStyle/>
                    <a:p>
                      <a:pPr algn="ctr" fontAlgn="b"/>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Vacuum Deposition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gridSpan="2">
                  <a:txBody>
                    <a:bodyPr/>
                    <a:lstStyle/>
                    <a:p>
                      <a:pPr algn="ctr" fontAlgn="b"/>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Salt Bath for Heat Treatment</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gridSpan="2">
                  <a:txBody>
                    <a:bodyPr/>
                    <a:lstStyle/>
                    <a:p>
                      <a:pPr algn="ctr" fontAlgn="b"/>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Bushings/Joints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gridSpan="2">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Nitriding Bath Salts For Heat Treatment</a:t>
                      </a:r>
                    </a:p>
                  </a:txBody>
                  <a:tcPr marL="0" marR="0" marT="0" marB="0" anchor="ctr">
                    <a:solidFill>
                      <a:schemeClr val="accent5">
                        <a:lumMod val="50000"/>
                      </a:schemeClr>
                    </a:solidFill>
                  </a:tcPr>
                </a:tc>
                <a:tc hMerge="1">
                  <a:txBody>
                    <a:bodyPr/>
                    <a:lstStyle/>
                    <a:p>
                      <a:pPr algn="ctr" fontAlgn="b"/>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Other Bath Salts For Heat Treatment</a:t>
                      </a:r>
                    </a:p>
                  </a:txBody>
                  <a:tcPr marL="0" marR="0" marT="0" marB="0" anchor="ctr">
                    <a:solidFill>
                      <a:schemeClr val="accent5">
                        <a:lumMod val="50000"/>
                      </a:schemeClr>
                    </a:solidFill>
                  </a:tcPr>
                </a:tc>
                <a:tc hMerge="1">
                  <a:txBody>
                    <a:bodyPr/>
                    <a:lstStyle/>
                    <a:p>
                      <a:pPr algn="ctr" fontAlgn="b"/>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extLst>
                  <a:ext uri="{0D108BD9-81ED-4DB2-BD59-A6C34878D82A}">
                    <a16:rowId xmlns:a16="http://schemas.microsoft.com/office/drawing/2014/main" val="3591367797"/>
                  </a:ext>
                </a:extLst>
              </a:tr>
              <a:tr h="807701">
                <a:tc vMerge="1">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Size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Share</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Size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Share</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Size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Share</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Size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Share</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Size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Share</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Size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Share</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extLst>
                  <a:ext uri="{0D108BD9-81ED-4DB2-BD59-A6C34878D82A}">
                    <a16:rowId xmlns:a16="http://schemas.microsoft.com/office/drawing/2014/main" val="128183273"/>
                  </a:ext>
                </a:extLst>
              </a:tr>
              <a:tr h="470630">
                <a:tc>
                  <a:txBody>
                    <a:bodyPr/>
                    <a:lstStyle/>
                    <a:p>
                      <a:pPr algn="ctr" fontAlgn="ctr">
                        <a:lnSpc>
                          <a:spcPct val="150000"/>
                        </a:lnSpc>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North America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lnSpc>
                          <a:spcPct val="150000"/>
                        </a:lnSpc>
                      </a:pPr>
                      <a:r>
                        <a:rPr lang="en-US" sz="100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extLst>
                  <a:ext uri="{0D108BD9-81ED-4DB2-BD59-A6C34878D82A}">
                    <a16:rowId xmlns:a16="http://schemas.microsoft.com/office/drawing/2014/main" val="3651681957"/>
                  </a:ext>
                </a:extLst>
              </a:tr>
              <a:tr h="470630">
                <a:tc>
                  <a:txBody>
                    <a:bodyPr/>
                    <a:lstStyle/>
                    <a:p>
                      <a:pPr algn="ctr" fontAlgn="ctr">
                        <a:lnSpc>
                          <a:spcPct val="150000"/>
                        </a:lnSpc>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Asia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extLst>
                  <a:ext uri="{0D108BD9-81ED-4DB2-BD59-A6C34878D82A}">
                    <a16:rowId xmlns:a16="http://schemas.microsoft.com/office/drawing/2014/main" val="273026258"/>
                  </a:ext>
                </a:extLst>
              </a:tr>
              <a:tr h="470630">
                <a:tc>
                  <a:txBody>
                    <a:bodyPr/>
                    <a:lstStyle/>
                    <a:p>
                      <a:pPr algn="ctr" fontAlgn="ctr">
                        <a:lnSpc>
                          <a:spcPct val="150000"/>
                        </a:lnSpc>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Europe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extLst>
                  <a:ext uri="{0D108BD9-81ED-4DB2-BD59-A6C34878D82A}">
                    <a16:rowId xmlns:a16="http://schemas.microsoft.com/office/drawing/2014/main" val="3369775192"/>
                  </a:ext>
                </a:extLst>
              </a:tr>
              <a:tr h="470630">
                <a:tc>
                  <a:txBody>
                    <a:bodyPr/>
                    <a:lstStyle/>
                    <a:p>
                      <a:pPr marL="0" algn="ctr" defTabSz="914400" rtl="0" eaLnBrk="1" fontAlgn="ctr" latinLnBrk="0" hangingPunct="1">
                        <a:lnSpc>
                          <a:spcPct val="150000"/>
                        </a:lnSpc>
                      </a:pPr>
                      <a:r>
                        <a:rPr lang="en-US" sz="100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Asia – China - India</a:t>
                      </a: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extLst>
                  <a:ext uri="{0D108BD9-81ED-4DB2-BD59-A6C34878D82A}">
                    <a16:rowId xmlns:a16="http://schemas.microsoft.com/office/drawing/2014/main" val="3471640229"/>
                  </a:ext>
                </a:extLst>
              </a:tr>
              <a:tr h="470630">
                <a:tc>
                  <a:txBody>
                    <a:bodyPr/>
                    <a:lstStyle/>
                    <a:p>
                      <a:pPr algn="ctr" fontAlgn="ctr">
                        <a:lnSpc>
                          <a:spcPct val="150000"/>
                        </a:lnSpc>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South America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extLst>
                  <a:ext uri="{0D108BD9-81ED-4DB2-BD59-A6C34878D82A}">
                    <a16:rowId xmlns:a16="http://schemas.microsoft.com/office/drawing/2014/main" val="1087474406"/>
                  </a:ext>
                </a:extLst>
              </a:tr>
              <a:tr h="470630">
                <a:tc>
                  <a:txBody>
                    <a:bodyPr/>
                    <a:lstStyle/>
                    <a:p>
                      <a:pPr marL="0" algn="ctr" defTabSz="914400" rtl="0" eaLnBrk="1" fontAlgn="ctr" latinLnBrk="0" hangingPunct="1">
                        <a:lnSpc>
                          <a:spcPct val="150000"/>
                        </a:lnSpc>
                      </a:pPr>
                      <a:r>
                        <a:rPr lang="en-US" sz="100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extLst>
                  <a:ext uri="{0D108BD9-81ED-4DB2-BD59-A6C34878D82A}">
                    <a16:rowId xmlns:a16="http://schemas.microsoft.com/office/drawing/2014/main" val="1364717739"/>
                  </a:ext>
                </a:extLst>
              </a:tr>
              <a:tr h="470630">
                <a:tc>
                  <a:txBody>
                    <a:bodyPr/>
                    <a:lstStyle/>
                    <a:p>
                      <a:pPr marL="0" algn="ctr" defTabSz="914400" rtl="0" eaLnBrk="1" fontAlgn="ctr" latinLnBrk="0" hangingPunct="1">
                        <a:lnSpc>
                          <a:spcPct val="150000"/>
                        </a:lnSpc>
                      </a:pPr>
                      <a:r>
                        <a:rPr lang="en-US" sz="100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India</a:t>
                      </a: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extLst>
                  <a:ext uri="{0D108BD9-81ED-4DB2-BD59-A6C34878D82A}">
                    <a16:rowId xmlns:a16="http://schemas.microsoft.com/office/drawing/2014/main" val="3580973820"/>
                  </a:ext>
                </a:extLst>
              </a:tr>
              <a:tr h="470630">
                <a:tc>
                  <a:txBody>
                    <a:bodyPr/>
                    <a:lstStyle/>
                    <a:p>
                      <a:pPr algn="ctr" fontAlgn="ctr">
                        <a:lnSpc>
                          <a:spcPct val="150000"/>
                        </a:lnSpc>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Others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40000"/>
                        <a:lumOff val="60000"/>
                      </a:schemeClr>
                    </a:solidFill>
                  </a:tcP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solidFill>
                      <a:schemeClr val="accent5">
                        <a:lumMod val="40000"/>
                        <a:lumOff val="60000"/>
                      </a:schemeClr>
                    </a:solidFill>
                  </a:tcPr>
                </a:tc>
                <a:extLst>
                  <a:ext uri="{0D108BD9-81ED-4DB2-BD59-A6C34878D82A}">
                    <a16:rowId xmlns:a16="http://schemas.microsoft.com/office/drawing/2014/main" val="3618179410"/>
                  </a:ext>
                </a:extLst>
              </a:tr>
            </a:tbl>
          </a:graphicData>
        </a:graphic>
      </p:graphicFrame>
      <p:sp>
        <p:nvSpPr>
          <p:cNvPr id="7" name="TextBox 6">
            <a:extLst>
              <a:ext uri="{FF2B5EF4-FFF2-40B4-BE49-F238E27FC236}">
                <a16:creationId xmlns:a16="http://schemas.microsoft.com/office/drawing/2014/main" id="{63EFAB19-03E9-4503-998E-525A935AC3A3}"/>
              </a:ext>
            </a:extLst>
          </p:cNvPr>
          <p:cNvSpPr txBox="1"/>
          <p:nvPr/>
        </p:nvSpPr>
        <p:spPr>
          <a:xfrm>
            <a:off x="4843278" y="6363823"/>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6" name="TextBox 5">
            <a:extLst>
              <a:ext uri="{FF2B5EF4-FFF2-40B4-BE49-F238E27FC236}">
                <a16:creationId xmlns:a16="http://schemas.microsoft.com/office/drawing/2014/main" id="{52AADC4C-FC1F-4BB5-A716-EE558715116F}"/>
              </a:ext>
            </a:extLst>
          </p:cNvPr>
          <p:cNvSpPr txBox="1"/>
          <p:nvPr/>
        </p:nvSpPr>
        <p:spPr>
          <a:xfrm>
            <a:off x="216178" y="6247126"/>
            <a:ext cx="5351272" cy="400110"/>
          </a:xfrm>
          <a:prstGeom prst="rect">
            <a:avLst/>
          </a:prstGeom>
          <a:noFill/>
        </p:spPr>
        <p:txBody>
          <a:bodyPr wrap="square" rtlCol="0">
            <a:spAutoFit/>
          </a:bodyPr>
          <a:lstStyle/>
          <a:p>
            <a:r>
              <a:rPr lang="en-IN" sz="1000" i="1" dirty="0">
                <a:latin typeface="Arial" panose="020B0604020202020204" pitchFamily="34" charset="0"/>
                <a:ea typeface="Verdana" panose="020B0604030504040204" pitchFamily="34" charset="0"/>
                <a:cs typeface="Arial" panose="020B0604020202020204" pitchFamily="34" charset="0"/>
              </a:rPr>
              <a:t>Within Asia except India and China region,  Japan, Malaysia, South Korea and Thailand are key countries are having relativity higher demand  </a:t>
            </a:r>
          </a:p>
        </p:txBody>
      </p:sp>
    </p:spTree>
    <p:extLst>
      <p:ext uri="{BB962C8B-B14F-4D97-AF65-F5344CB8AC3E}">
        <p14:creationId xmlns:p14="http://schemas.microsoft.com/office/powerpoint/2010/main" val="27821266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Salt Bath For Heat Treatment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593694" y="974418"/>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HEF Group Company Website</a:t>
            </a:r>
          </a:p>
        </p:txBody>
      </p:sp>
      <p:pic>
        <p:nvPicPr>
          <p:cNvPr id="3" name="Picture 2">
            <a:extLst>
              <a:ext uri="{FF2B5EF4-FFF2-40B4-BE49-F238E27FC236}">
                <a16:creationId xmlns:a16="http://schemas.microsoft.com/office/drawing/2014/main" id="{37915F5B-740C-4B22-8E3C-10F5E0C4E2C9}"/>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3782" t="10755" r="2795" b="2722"/>
          <a:stretch/>
        </p:blipFill>
        <p:spPr>
          <a:xfrm>
            <a:off x="593693" y="1509623"/>
            <a:ext cx="7730725" cy="4624705"/>
          </a:xfrm>
          <a:prstGeom prst="rect">
            <a:avLst/>
          </a:prstGeom>
        </p:spPr>
      </p:pic>
    </p:spTree>
    <p:extLst>
      <p:ext uri="{BB962C8B-B14F-4D97-AF65-F5344CB8AC3E}">
        <p14:creationId xmlns:p14="http://schemas.microsoft.com/office/powerpoint/2010/main" val="2877805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Salt Bath For Heat Treatment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593694" y="974418"/>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graphicFrame>
        <p:nvGraphicFramePr>
          <p:cNvPr id="16" name="Table 15">
            <a:extLst>
              <a:ext uri="{FF2B5EF4-FFF2-40B4-BE49-F238E27FC236}">
                <a16:creationId xmlns:a16="http://schemas.microsoft.com/office/drawing/2014/main" id="{B00E527F-E99B-4A19-81B9-020319071916}"/>
              </a:ext>
            </a:extLst>
          </p:cNvPr>
          <p:cNvGraphicFramePr>
            <a:graphicFrameLocks noGrp="1"/>
          </p:cNvGraphicFramePr>
          <p:nvPr>
            <p:extLst>
              <p:ext uri="{D42A27DB-BD31-4B8C-83A1-F6EECF244321}">
                <p14:modId xmlns:p14="http://schemas.microsoft.com/office/powerpoint/2010/main" val="2228097602"/>
              </p:ext>
            </p:extLst>
          </p:nvPr>
        </p:nvGraphicFramePr>
        <p:xfrm>
          <a:off x="593694" y="1807849"/>
          <a:ext cx="8063461" cy="2186489"/>
        </p:xfrm>
        <a:graphic>
          <a:graphicData uri="http://schemas.openxmlformats.org/drawingml/2006/table">
            <a:tbl>
              <a:tblPr>
                <a:tableStyleId>{2D5ABB26-0587-4C30-8999-92F81FD0307C}</a:tableStyleId>
              </a:tblPr>
              <a:tblGrid>
                <a:gridCol w="1197399">
                  <a:extLst>
                    <a:ext uri="{9D8B030D-6E8A-4147-A177-3AD203B41FA5}">
                      <a16:colId xmlns:a16="http://schemas.microsoft.com/office/drawing/2014/main" val="907210290"/>
                    </a:ext>
                  </a:extLst>
                </a:gridCol>
                <a:gridCol w="5222449">
                  <a:extLst>
                    <a:ext uri="{9D8B030D-6E8A-4147-A177-3AD203B41FA5}">
                      <a16:colId xmlns:a16="http://schemas.microsoft.com/office/drawing/2014/main" val="1295571649"/>
                    </a:ext>
                  </a:extLst>
                </a:gridCol>
                <a:gridCol w="1643613">
                  <a:extLst>
                    <a:ext uri="{9D8B030D-6E8A-4147-A177-3AD203B41FA5}">
                      <a16:colId xmlns:a16="http://schemas.microsoft.com/office/drawing/2014/main" val="4215524685"/>
                    </a:ext>
                  </a:extLst>
                </a:gridCol>
              </a:tblGrid>
              <a:tr h="198629">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Product</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Application </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Working temp. in Celsius</a:t>
                      </a:r>
                    </a:p>
                  </a:txBody>
                  <a:tcPr marL="0" marR="0" marT="0" marB="0" anchor="ctr">
                    <a:solidFill>
                      <a:schemeClr val="accent4">
                        <a:lumMod val="60000"/>
                        <a:lumOff val="40000"/>
                      </a:schemeClr>
                    </a:solidFill>
                  </a:tcPr>
                </a:tc>
                <a:extLst>
                  <a:ext uri="{0D108BD9-81ED-4DB2-BD59-A6C34878D82A}">
                    <a16:rowId xmlns:a16="http://schemas.microsoft.com/office/drawing/2014/main" val="165741138"/>
                  </a:ext>
                </a:extLst>
              </a:tr>
              <a:tr h="204436">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929171189"/>
                  </a:ext>
                </a:extLst>
              </a:tr>
              <a:tr h="9905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2534475970"/>
                  </a:ext>
                </a:extLst>
              </a:tr>
              <a:tr h="29556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3447930579"/>
                  </a:ext>
                </a:extLst>
              </a:tr>
              <a:tr h="13243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99732861"/>
                  </a:ext>
                </a:extLst>
              </a:tr>
              <a:tr h="21465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662188162"/>
                  </a:ext>
                </a:extLst>
              </a:tr>
              <a:tr h="21465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1107910515"/>
                  </a:ext>
                </a:extLst>
              </a:tr>
              <a:tr h="21465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4156281975"/>
                  </a:ext>
                </a:extLst>
              </a:tr>
              <a:tr h="29556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1928731090"/>
                  </a:ext>
                </a:extLst>
              </a:tr>
              <a:tr h="21465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14843" marB="14843"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14843" marB="14843" anchor="ctr"/>
                </a:tc>
                <a:extLst>
                  <a:ext uri="{0D108BD9-81ED-4DB2-BD59-A6C34878D82A}">
                    <a16:rowId xmlns:a16="http://schemas.microsoft.com/office/drawing/2014/main" val="2105087043"/>
                  </a:ext>
                </a:extLst>
              </a:tr>
            </a:tbl>
          </a:graphicData>
        </a:graphic>
      </p:graphicFrame>
      <p:sp>
        <p:nvSpPr>
          <p:cNvPr id="17" name="Rectangle: Rounded Corners 16">
            <a:extLst>
              <a:ext uri="{FF2B5EF4-FFF2-40B4-BE49-F238E27FC236}">
                <a16:creationId xmlns:a16="http://schemas.microsoft.com/office/drawing/2014/main" id="{D958BF91-B124-4B0C-8700-73152844EB34}"/>
              </a:ext>
            </a:extLst>
          </p:cNvPr>
          <p:cNvSpPr/>
          <p:nvPr/>
        </p:nvSpPr>
        <p:spPr>
          <a:xfrm>
            <a:off x="593695" y="1436408"/>
            <a:ext cx="7858000" cy="273562"/>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TENIFER / TUFFTRIDE / MELONITE process</a:t>
            </a:r>
          </a:p>
        </p:txBody>
      </p:sp>
      <p:graphicFrame>
        <p:nvGraphicFramePr>
          <p:cNvPr id="9" name="Table 8">
            <a:extLst>
              <a:ext uri="{FF2B5EF4-FFF2-40B4-BE49-F238E27FC236}">
                <a16:creationId xmlns:a16="http://schemas.microsoft.com/office/drawing/2014/main" id="{A82B643A-D878-494A-AFB1-4B2C1F9CA9A6}"/>
              </a:ext>
            </a:extLst>
          </p:cNvPr>
          <p:cNvGraphicFramePr>
            <a:graphicFrameLocks noGrp="1"/>
          </p:cNvGraphicFramePr>
          <p:nvPr>
            <p:extLst>
              <p:ext uri="{D42A27DB-BD31-4B8C-83A1-F6EECF244321}">
                <p14:modId xmlns:p14="http://schemas.microsoft.com/office/powerpoint/2010/main" val="3001692919"/>
              </p:ext>
            </p:extLst>
          </p:nvPr>
        </p:nvGraphicFramePr>
        <p:xfrm>
          <a:off x="593694" y="4525331"/>
          <a:ext cx="8063461" cy="1771952"/>
        </p:xfrm>
        <a:graphic>
          <a:graphicData uri="http://schemas.openxmlformats.org/drawingml/2006/table">
            <a:tbl>
              <a:tblPr>
                <a:tableStyleId>{2D5ABB26-0587-4C30-8999-92F81FD0307C}</a:tableStyleId>
              </a:tblPr>
              <a:tblGrid>
                <a:gridCol w="1197399">
                  <a:extLst>
                    <a:ext uri="{9D8B030D-6E8A-4147-A177-3AD203B41FA5}">
                      <a16:colId xmlns:a16="http://schemas.microsoft.com/office/drawing/2014/main" val="907210290"/>
                    </a:ext>
                  </a:extLst>
                </a:gridCol>
                <a:gridCol w="5506854">
                  <a:extLst>
                    <a:ext uri="{9D8B030D-6E8A-4147-A177-3AD203B41FA5}">
                      <a16:colId xmlns:a16="http://schemas.microsoft.com/office/drawing/2014/main" val="1295571649"/>
                    </a:ext>
                  </a:extLst>
                </a:gridCol>
                <a:gridCol w="1359208">
                  <a:extLst>
                    <a:ext uri="{9D8B030D-6E8A-4147-A177-3AD203B41FA5}">
                      <a16:colId xmlns:a16="http://schemas.microsoft.com/office/drawing/2014/main" val="4215524685"/>
                    </a:ext>
                  </a:extLst>
                </a:gridCol>
              </a:tblGrid>
              <a:tr h="291252">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Product</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Application </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Working temp. in Celsius</a:t>
                      </a:r>
                    </a:p>
                  </a:txBody>
                  <a:tcPr marL="0" marR="0" marT="0" marB="0" anchor="ctr">
                    <a:solidFill>
                      <a:schemeClr val="accent4">
                        <a:lumMod val="60000"/>
                        <a:lumOff val="40000"/>
                      </a:schemeClr>
                    </a:solidFill>
                  </a:tcPr>
                </a:tc>
                <a:extLst>
                  <a:ext uri="{0D108BD9-81ED-4DB2-BD59-A6C34878D82A}">
                    <a16:rowId xmlns:a16="http://schemas.microsoft.com/office/drawing/2014/main" val="165741138"/>
                  </a:ext>
                </a:extLst>
              </a:tr>
              <a:tr h="34804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929171189"/>
                  </a:ext>
                </a:extLst>
              </a:tr>
              <a:tr h="50507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2534475970"/>
                  </a:ext>
                </a:extLst>
              </a:tr>
              <a:tr h="62758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14843" marB="14843" anchor="ctr"/>
                </a:tc>
                <a:extLst>
                  <a:ext uri="{0D108BD9-81ED-4DB2-BD59-A6C34878D82A}">
                    <a16:rowId xmlns:a16="http://schemas.microsoft.com/office/drawing/2014/main" val="3447930579"/>
                  </a:ext>
                </a:extLst>
              </a:tr>
            </a:tbl>
          </a:graphicData>
        </a:graphic>
      </p:graphicFrame>
      <p:sp>
        <p:nvSpPr>
          <p:cNvPr id="12" name="Rectangle: Rounded Corners 11">
            <a:extLst>
              <a:ext uri="{FF2B5EF4-FFF2-40B4-BE49-F238E27FC236}">
                <a16:creationId xmlns:a16="http://schemas.microsoft.com/office/drawing/2014/main" id="{278026A4-25A4-4125-9BD7-22F44D3FF63B}"/>
              </a:ext>
            </a:extLst>
          </p:cNvPr>
          <p:cNvSpPr/>
          <p:nvPr/>
        </p:nvSpPr>
        <p:spPr>
          <a:xfrm>
            <a:off x="593694" y="4157226"/>
            <a:ext cx="7858000" cy="288160"/>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DUROFER Process</a:t>
            </a:r>
          </a:p>
        </p:txBody>
      </p:sp>
    </p:spTree>
    <p:extLst>
      <p:ext uri="{BB962C8B-B14F-4D97-AF65-F5344CB8AC3E}">
        <p14:creationId xmlns:p14="http://schemas.microsoft.com/office/powerpoint/2010/main" val="42517156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408432" y="210066"/>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408432" y="255786"/>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Bushings/Joints Business</a:t>
            </a:r>
          </a:p>
        </p:txBody>
      </p:sp>
      <p:sp>
        <p:nvSpPr>
          <p:cNvPr id="20" name="TextBox 19">
            <a:extLst>
              <a:ext uri="{FF2B5EF4-FFF2-40B4-BE49-F238E27FC236}">
                <a16:creationId xmlns:a16="http://schemas.microsoft.com/office/drawing/2014/main" id="{8F5C6271-CD34-4C47-8F9A-FEB2D292DE4D}"/>
              </a:ext>
            </a:extLst>
          </p:cNvPr>
          <p:cNvSpPr txBox="1"/>
          <p:nvPr/>
        </p:nvSpPr>
        <p:spPr>
          <a:xfrm>
            <a:off x="4668650" y="5595386"/>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a:t>
            </a:r>
          </a:p>
        </p:txBody>
      </p:sp>
      <p:graphicFrame>
        <p:nvGraphicFramePr>
          <p:cNvPr id="2" name="Table 3">
            <a:extLst>
              <a:ext uri="{FF2B5EF4-FFF2-40B4-BE49-F238E27FC236}">
                <a16:creationId xmlns:a16="http://schemas.microsoft.com/office/drawing/2014/main" id="{45F3FD75-BB5F-4D3F-8F01-21059A8AAFF0}"/>
              </a:ext>
            </a:extLst>
          </p:cNvPr>
          <p:cNvGraphicFramePr>
            <a:graphicFrameLocks noGrp="1"/>
          </p:cNvGraphicFramePr>
          <p:nvPr>
            <p:extLst>
              <p:ext uri="{D42A27DB-BD31-4B8C-83A1-F6EECF244321}">
                <p14:modId xmlns:p14="http://schemas.microsoft.com/office/powerpoint/2010/main" val="3255885328"/>
              </p:ext>
            </p:extLst>
          </p:nvPr>
        </p:nvGraphicFramePr>
        <p:xfrm>
          <a:off x="408432" y="935809"/>
          <a:ext cx="8341486" cy="2050141"/>
        </p:xfrm>
        <a:graphic>
          <a:graphicData uri="http://schemas.openxmlformats.org/drawingml/2006/table">
            <a:tbl>
              <a:tblPr firstRow="1" bandRow="1">
                <a:tableStyleId>{2D5ABB26-0587-4C30-8999-92F81FD0307C}</a:tableStyleId>
              </a:tblPr>
              <a:tblGrid>
                <a:gridCol w="2222626">
                  <a:extLst>
                    <a:ext uri="{9D8B030D-6E8A-4147-A177-3AD203B41FA5}">
                      <a16:colId xmlns:a16="http://schemas.microsoft.com/office/drawing/2014/main" val="3530604169"/>
                    </a:ext>
                  </a:extLst>
                </a:gridCol>
                <a:gridCol w="3038792">
                  <a:extLst>
                    <a:ext uri="{9D8B030D-6E8A-4147-A177-3AD203B41FA5}">
                      <a16:colId xmlns:a16="http://schemas.microsoft.com/office/drawing/2014/main" val="2634424614"/>
                    </a:ext>
                  </a:extLst>
                </a:gridCol>
                <a:gridCol w="3080068">
                  <a:extLst>
                    <a:ext uri="{9D8B030D-6E8A-4147-A177-3AD203B41FA5}">
                      <a16:colId xmlns:a16="http://schemas.microsoft.com/office/drawing/2014/main" val="2867992078"/>
                    </a:ext>
                  </a:extLst>
                </a:gridCol>
              </a:tblGrid>
              <a:tr h="339845">
                <a:tc>
                  <a:txBody>
                    <a:bodyP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Key Customers</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Typical Order Unit Price ($/unit)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Verdana" panose="020B0604030504040204" pitchFamily="34" charset="0"/>
                          <a:ea typeface="Verdana" panose="020B0604030504040204" pitchFamily="34" charset="0"/>
                          <a:cs typeface="Verdana" panose="020B0604030504040204" pitchFamily="34" charset="0"/>
                        </a:rPr>
                        <a:t>Average Weight: 2.5 kgs</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Typical Order Quantity (kg/year)</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900636031"/>
                  </a:ext>
                </a:extLst>
              </a:tr>
              <a:tr h="31806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32884923"/>
                  </a:ext>
                </a:extLst>
              </a:tr>
              <a:tr h="32070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85692669"/>
                  </a:ext>
                </a:extLst>
              </a:tr>
              <a:tr h="31806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23001746"/>
                  </a:ext>
                </a:extLst>
              </a:tr>
              <a:tr h="31806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44603699"/>
                  </a:ext>
                </a:extLst>
              </a:tr>
              <a:tr h="31806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4855"/>
                  </a:ext>
                </a:extLst>
              </a:tr>
            </a:tbl>
          </a:graphicData>
        </a:graphic>
      </p:graphicFrame>
      <p:graphicFrame>
        <p:nvGraphicFramePr>
          <p:cNvPr id="7" name="Table 6">
            <a:extLst>
              <a:ext uri="{FF2B5EF4-FFF2-40B4-BE49-F238E27FC236}">
                <a16:creationId xmlns:a16="http://schemas.microsoft.com/office/drawing/2014/main" id="{C2DDB0C2-32C0-45E8-8AB4-461E2A437BA9}"/>
              </a:ext>
            </a:extLst>
          </p:cNvPr>
          <p:cNvGraphicFramePr>
            <a:graphicFrameLocks noGrp="1"/>
          </p:cNvGraphicFramePr>
          <p:nvPr>
            <p:extLst>
              <p:ext uri="{D42A27DB-BD31-4B8C-83A1-F6EECF244321}">
                <p14:modId xmlns:p14="http://schemas.microsoft.com/office/powerpoint/2010/main" val="1405976626"/>
              </p:ext>
            </p:extLst>
          </p:nvPr>
        </p:nvGraphicFramePr>
        <p:xfrm>
          <a:off x="408432" y="3713453"/>
          <a:ext cx="8341485" cy="1796202"/>
        </p:xfrm>
        <a:graphic>
          <a:graphicData uri="http://schemas.openxmlformats.org/drawingml/2006/table">
            <a:tbl>
              <a:tblPr>
                <a:tableStyleId>{2D5ABB26-0587-4C30-8999-92F81FD0307C}</a:tableStyleId>
              </a:tblPr>
              <a:tblGrid>
                <a:gridCol w="3389757">
                  <a:extLst>
                    <a:ext uri="{9D8B030D-6E8A-4147-A177-3AD203B41FA5}">
                      <a16:colId xmlns:a16="http://schemas.microsoft.com/office/drawing/2014/main" val="3044079472"/>
                    </a:ext>
                  </a:extLst>
                </a:gridCol>
                <a:gridCol w="3883810">
                  <a:extLst>
                    <a:ext uri="{9D8B030D-6E8A-4147-A177-3AD203B41FA5}">
                      <a16:colId xmlns:a16="http://schemas.microsoft.com/office/drawing/2014/main" val="1937770311"/>
                    </a:ext>
                  </a:extLst>
                </a:gridCol>
                <a:gridCol w="1067918">
                  <a:extLst>
                    <a:ext uri="{9D8B030D-6E8A-4147-A177-3AD203B41FA5}">
                      <a16:colId xmlns:a16="http://schemas.microsoft.com/office/drawing/2014/main" val="2852001852"/>
                    </a:ext>
                  </a:extLst>
                </a:gridCol>
              </a:tblGrid>
              <a:tr h="253667">
                <a:tc gridSpan="3">
                  <a:txBody>
                    <a:bodyPr/>
                    <a:lstStyle/>
                    <a:p>
                      <a:pPr algn="ctr" fontAlgn="ctr"/>
                      <a:r>
                        <a:rPr lang="en-US" sz="1200" b="1" u="none" strike="noStrike" dirty="0">
                          <a:effectLst/>
                          <a:latin typeface="Verdana" panose="020B0604030504040204" pitchFamily="34" charset="0"/>
                          <a:ea typeface="Verdana" panose="020B0604030504040204" pitchFamily="34" charset="0"/>
                          <a:cs typeface="Verdana" panose="020B0604030504040204" pitchFamily="34" charset="0"/>
                        </a:rPr>
                        <a:t>Production Capacity and Factory Scale</a:t>
                      </a:r>
                      <a:endParaRPr lang="en-US" sz="12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60000"/>
                        <a:lumOff val="4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68505181"/>
                  </a:ext>
                </a:extLst>
              </a:tr>
              <a:tr h="380873">
                <a:tc row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94638325"/>
                  </a:ext>
                </a:extLst>
              </a:tr>
              <a:tr h="380873">
                <a:tc vMerge="1">
                  <a:txBody>
                    <a:bodyPr/>
                    <a:lstStyle/>
                    <a:p>
                      <a:endParaRPr 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45787741"/>
                  </a:ext>
                </a:extLst>
              </a:tr>
              <a:tr h="380873">
                <a:tc vMerge="1">
                  <a:txBody>
                    <a:bodyPr/>
                    <a:lstStyle/>
                    <a:p>
                      <a:endParaRPr 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70551637"/>
                  </a:ext>
                </a:extLst>
              </a:tr>
              <a:tr h="399916">
                <a:tc vMerge="1">
                  <a:txBody>
                    <a:bodyPr/>
                    <a:lstStyle/>
                    <a:p>
                      <a:endParaRPr 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XXX</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515259"/>
                  </a:ext>
                </a:extLst>
              </a:tr>
            </a:tbl>
          </a:graphicData>
        </a:graphic>
      </p:graphicFrame>
      <p:sp>
        <p:nvSpPr>
          <p:cNvPr id="8" name="TextBox 7">
            <a:extLst>
              <a:ext uri="{FF2B5EF4-FFF2-40B4-BE49-F238E27FC236}">
                <a16:creationId xmlns:a16="http://schemas.microsoft.com/office/drawing/2014/main" id="{0719D6A7-69C9-4966-B7CD-A768216294D9}"/>
              </a:ext>
            </a:extLst>
          </p:cNvPr>
          <p:cNvSpPr txBox="1"/>
          <p:nvPr/>
        </p:nvSpPr>
        <p:spPr>
          <a:xfrm>
            <a:off x="4668650" y="3013201"/>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a:t>
            </a:r>
          </a:p>
        </p:txBody>
      </p:sp>
      <p:sp>
        <p:nvSpPr>
          <p:cNvPr id="9" name="TextBox 8">
            <a:extLst>
              <a:ext uri="{FF2B5EF4-FFF2-40B4-BE49-F238E27FC236}">
                <a16:creationId xmlns:a16="http://schemas.microsoft.com/office/drawing/2014/main" id="{79101271-3D2B-4B07-B322-58DF3EF1E0DD}"/>
              </a:ext>
            </a:extLst>
          </p:cNvPr>
          <p:cNvSpPr txBox="1"/>
          <p:nvPr/>
        </p:nvSpPr>
        <p:spPr>
          <a:xfrm>
            <a:off x="408432" y="6025569"/>
            <a:ext cx="8502655" cy="507831"/>
          </a:xfrm>
          <a:prstGeom prst="rect">
            <a:avLst/>
          </a:prstGeom>
          <a:noFill/>
        </p:spPr>
        <p:txBody>
          <a:bodyPr wrap="square" rtlCol="0">
            <a:spAutoFit/>
          </a:bodyPr>
          <a:lstStyle/>
          <a:p>
            <a:r>
              <a:rPr lang="en-US" sz="900" b="1" i="1" dirty="0">
                <a:latin typeface="Verdana" panose="020B0604030504040204" pitchFamily="34" charset="0"/>
                <a:ea typeface="Verdana" panose="020B0604030504040204" pitchFamily="34" charset="0"/>
                <a:cs typeface="Verdana" panose="020B0604030504040204" pitchFamily="34" charset="0"/>
              </a:rPr>
              <a:t>Note:</a:t>
            </a:r>
            <a:r>
              <a:rPr lang="en-US" sz="900" i="1" dirty="0">
                <a:latin typeface="Verdana" panose="020B0604030504040204" pitchFamily="34" charset="0"/>
                <a:ea typeface="Verdana" panose="020B0604030504040204" pitchFamily="34" charset="0"/>
                <a:cs typeface="Verdana" panose="020B0604030504040204" pitchFamily="34" charset="0"/>
              </a:rPr>
              <a:t> The prices are may vary as they are dependent on several conditions such as furnace dimensions used, the maximum number of pieces that can be treated at one time, operational cost for a full load, the quantity or weight of a full load of treated components, etc. If less than a full load is treated, the total price based upon $/unit is compared with the minimum lot charge, and the greater of the two is applied.</a:t>
            </a:r>
          </a:p>
        </p:txBody>
      </p:sp>
      <p:sp>
        <p:nvSpPr>
          <p:cNvPr id="11" name="TextBox 10">
            <a:extLst>
              <a:ext uri="{FF2B5EF4-FFF2-40B4-BE49-F238E27FC236}">
                <a16:creationId xmlns:a16="http://schemas.microsoft.com/office/drawing/2014/main" id="{0C073BFA-E973-4294-98B1-A69DE69C1E72}"/>
              </a:ext>
            </a:extLst>
          </p:cNvPr>
          <p:cNvSpPr txBox="1"/>
          <p:nvPr/>
        </p:nvSpPr>
        <p:spPr>
          <a:xfrm>
            <a:off x="408432" y="3275224"/>
            <a:ext cx="8341486" cy="230832"/>
          </a:xfrm>
          <a:prstGeom prst="rect">
            <a:avLst/>
          </a:prstGeom>
          <a:noFill/>
        </p:spPr>
        <p:txBody>
          <a:bodyPr wrap="square">
            <a:spAutoFit/>
          </a:bodyPr>
          <a:lstStyle/>
          <a:p>
            <a:pPr marL="171450" indent="-171450">
              <a:buFont typeface="Arial" panose="020B0604020202020204" pitchFamily="34" charset="0"/>
              <a:buChar char="•"/>
            </a:pPr>
            <a:r>
              <a:rPr lang="en-US" sz="900" b="1" i="1" dirty="0">
                <a:latin typeface="Verdana" panose="020B0604030504040204" pitchFamily="34" charset="0"/>
                <a:ea typeface="Verdana" panose="020B0604030504040204" pitchFamily="34" charset="0"/>
                <a:cs typeface="Verdana" panose="020B0604030504040204" pitchFamily="34" charset="0"/>
              </a:rPr>
              <a:t>The weight of a bushing varies from 0.5 kgs to 5 kgs. The average weight of one bushing would be approximately 2.5 kgs. </a:t>
            </a:r>
          </a:p>
        </p:txBody>
      </p:sp>
    </p:spTree>
    <p:extLst>
      <p:ext uri="{BB962C8B-B14F-4D97-AF65-F5344CB8AC3E}">
        <p14:creationId xmlns:p14="http://schemas.microsoft.com/office/powerpoint/2010/main" val="17234100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242001" y="210066"/>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242001" y="255786"/>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Bushings/Joints Business</a:t>
            </a:r>
          </a:p>
        </p:txBody>
      </p:sp>
      <p:sp>
        <p:nvSpPr>
          <p:cNvPr id="20" name="TextBox 19">
            <a:extLst>
              <a:ext uri="{FF2B5EF4-FFF2-40B4-BE49-F238E27FC236}">
                <a16:creationId xmlns:a16="http://schemas.microsoft.com/office/drawing/2014/main" id="{8F5C6271-CD34-4C47-8F9A-FEB2D292DE4D}"/>
              </a:ext>
            </a:extLst>
          </p:cNvPr>
          <p:cNvSpPr txBox="1"/>
          <p:nvPr/>
        </p:nvSpPr>
        <p:spPr>
          <a:xfrm>
            <a:off x="4742693" y="6414217"/>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a:t>
            </a:r>
          </a:p>
        </p:txBody>
      </p:sp>
      <p:graphicFrame>
        <p:nvGraphicFramePr>
          <p:cNvPr id="4" name="Table 3">
            <a:extLst>
              <a:ext uri="{FF2B5EF4-FFF2-40B4-BE49-F238E27FC236}">
                <a16:creationId xmlns:a16="http://schemas.microsoft.com/office/drawing/2014/main" id="{CA9CE0AD-D0BF-4AF5-A214-BD08F7033C5B}"/>
              </a:ext>
            </a:extLst>
          </p:cNvPr>
          <p:cNvGraphicFramePr>
            <a:graphicFrameLocks noGrp="1"/>
          </p:cNvGraphicFramePr>
          <p:nvPr>
            <p:extLst>
              <p:ext uri="{D42A27DB-BD31-4B8C-83A1-F6EECF244321}">
                <p14:modId xmlns:p14="http://schemas.microsoft.com/office/powerpoint/2010/main" val="1638276105"/>
              </p:ext>
            </p:extLst>
          </p:nvPr>
        </p:nvGraphicFramePr>
        <p:xfrm>
          <a:off x="194443" y="723524"/>
          <a:ext cx="8702209" cy="3981602"/>
        </p:xfrm>
        <a:graphic>
          <a:graphicData uri="http://schemas.openxmlformats.org/drawingml/2006/table">
            <a:tbl>
              <a:tblPr>
                <a:tableStyleId>{2D5ABB26-0587-4C30-8999-92F81FD0307C}</a:tableStyleId>
              </a:tblPr>
              <a:tblGrid>
                <a:gridCol w="1303053">
                  <a:extLst>
                    <a:ext uri="{9D8B030D-6E8A-4147-A177-3AD203B41FA5}">
                      <a16:colId xmlns:a16="http://schemas.microsoft.com/office/drawing/2014/main" val="2267834532"/>
                    </a:ext>
                  </a:extLst>
                </a:gridCol>
                <a:gridCol w="2756452">
                  <a:extLst>
                    <a:ext uri="{9D8B030D-6E8A-4147-A177-3AD203B41FA5}">
                      <a16:colId xmlns:a16="http://schemas.microsoft.com/office/drawing/2014/main" val="843471830"/>
                    </a:ext>
                  </a:extLst>
                </a:gridCol>
                <a:gridCol w="4642704">
                  <a:extLst>
                    <a:ext uri="{9D8B030D-6E8A-4147-A177-3AD203B41FA5}">
                      <a16:colId xmlns:a16="http://schemas.microsoft.com/office/drawing/2014/main" val="1379976384"/>
                    </a:ext>
                  </a:extLst>
                </a:gridCol>
              </a:tblGrid>
              <a:tr h="215263">
                <a:tc gridSpan="3">
                  <a:txBody>
                    <a:bodyPr/>
                    <a:lstStyle/>
                    <a:p>
                      <a:pPr algn="ctr" fontAlgn="ctr"/>
                      <a:r>
                        <a:rPr lang="en-US" sz="1200" b="1"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Technology Superiority</a:t>
                      </a:r>
                      <a:endParaRPr lang="en-US" sz="12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hMerge="1">
                  <a:txBody>
                    <a:bodyPr/>
                    <a:lstStyle/>
                    <a:p>
                      <a:pPr algn="l" fontAlgn="ctr"/>
                      <a:endParaRPr lang="en-US" sz="1000" b="0" i="0" u="none" strike="noStrike" dirty="0">
                        <a:solidFill>
                          <a:srgbClr val="000000"/>
                        </a:solidFill>
                        <a:effectLst/>
                        <a:latin typeface="Calibri" panose="020F0502020204030204" pitchFamily="34" charset="0"/>
                      </a:endParaRPr>
                    </a:p>
                  </a:txBody>
                  <a:tcPr marL="0" marR="0" marT="0" marB="0" anchor="ctr"/>
                </a:tc>
                <a:tc hMerge="1">
                  <a:txBody>
                    <a:bodyPr/>
                    <a:lstStyle/>
                    <a:p>
                      <a:pPr algn="l" fontAlgn="ctr"/>
                      <a:endParaRPr lang="en-US" sz="10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261837245"/>
                  </a:ext>
                </a:extLst>
              </a:tr>
              <a:tr h="310223">
                <a:tc rowSpan="4">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Bushings/Joints Business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300"/>
                        </a:spcBef>
                        <a:spcAft>
                          <a:spcPts val="30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Customer satisfaction with complaint handling (5-point rating)</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300"/>
                        </a:spcBef>
                        <a:spcAft>
                          <a:spcPts val="30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Customers are satisfied with HEF’s complaint handling with a rating of 4-5. Customers mention that sometimes HEF’s complaint response process takes longer time than usual.</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384559"/>
                  </a:ext>
                </a:extLst>
              </a:tr>
              <a:tr h="1399617">
                <a:tc vMerge="1">
                  <a:txBody>
                    <a:bodyPr/>
                    <a:lstStyle/>
                    <a:p>
                      <a:endParaRPr lang="en-US"/>
                    </a:p>
                  </a:txBody>
                  <a:tcPr/>
                </a:tc>
                <a:tc>
                  <a:txBody>
                    <a:bodyPr/>
                    <a:lstStyle/>
                    <a:p>
                      <a:pPr algn="ctr" fontAlgn="ctr">
                        <a:spcBef>
                          <a:spcPts val="300"/>
                        </a:spcBef>
                        <a:spcAft>
                          <a:spcPts val="30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Satisfaction with the achievement of quality requirements (items for which specifications have been exchanged / items for which specifications have not been exchanged)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300"/>
                        </a:spcBef>
                        <a:spcAft>
                          <a:spcPts val="30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For the items for which specifications have not been exchanged, customers are very satisfied with the quality because HEF bushing are best quality in the industry and provide best results where extended intervals between lubrication applications are required. These bushing also stand out their competition in ability to withstand high loads, excellent frictional and anti-seizure properties.</a:t>
                      </a:r>
                    </a:p>
                    <a:p>
                      <a:pPr algn="ctr" fontAlgn="ctr">
                        <a:spcBef>
                          <a:spcPts val="300"/>
                        </a:spcBef>
                        <a:spcAft>
                          <a:spcPts val="300"/>
                        </a:spcAft>
                      </a:pP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 case of items for which specifications have been exchanged as well HEF maintain its  best in industry high quality. However, customers are not very satisfied with the high pricing in such cases.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7554550"/>
                  </a:ext>
                </a:extLst>
              </a:tr>
              <a:tr h="310223">
                <a:tc vMerge="1">
                  <a:txBody>
                    <a:bodyPr/>
                    <a:lstStyle/>
                    <a:p>
                      <a:endParaRPr lang="en-US"/>
                    </a:p>
                  </a:txBody>
                  <a:tcPr/>
                </a:tc>
                <a:tc>
                  <a:txBody>
                    <a:bodyPr/>
                    <a:lstStyle/>
                    <a:p>
                      <a:pPr algn="ctr" fontAlgn="ctr">
                        <a:spcBef>
                          <a:spcPts val="300"/>
                        </a:spcBef>
                        <a:spcAft>
                          <a:spcPts val="30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Satisfaction with delivery schedule requirements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300"/>
                        </a:spcBef>
                        <a:spcAft>
                          <a:spcPts val="30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HEF Group offers timely delivery with occasional delays.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3581926"/>
                  </a:ext>
                </a:extLst>
              </a:tr>
              <a:tr h="1551116">
                <a:tc vMerge="1">
                  <a:txBody>
                    <a:bodyPr/>
                    <a:lstStyle/>
                    <a:p>
                      <a:endParaRPr lang="en-US"/>
                    </a:p>
                  </a:txBody>
                  <a:tcPr/>
                </a:tc>
                <a:tc>
                  <a:txBody>
                    <a:bodyPr/>
                    <a:lstStyle/>
                    <a:p>
                      <a:pPr algn="ctr" fontAlgn="ctr">
                        <a:spcBef>
                          <a:spcPts val="300"/>
                        </a:spcBef>
                        <a:spcAft>
                          <a:spcPts val="30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Satisfaction with the achievement of new development requirements (production engineering = efficiency improvement requirements/new processing development requirements)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300"/>
                        </a:spcBef>
                        <a:spcAft>
                          <a:spcPts val="30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Customers are highly satisfied with the achievement of new development requirements because HEF can design the hardened steel bushings according to customer demands with various kinds of internal grooves providing lubricant distribution and abrasive particles removing.</a:t>
                      </a:r>
                    </a:p>
                    <a:p>
                      <a:pPr algn="ctr" fontAlgn="ctr">
                        <a:spcBef>
                          <a:spcPts val="300"/>
                        </a:spcBef>
                        <a:spcAft>
                          <a:spcPts val="30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The same patented technology can be used to manufacture flanged bushings or washers also.</a:t>
                      </a:r>
                    </a:p>
                    <a:p>
                      <a:pPr algn="ctr" fontAlgn="ctr">
                        <a:spcBef>
                          <a:spcPts val="300"/>
                        </a:spcBef>
                        <a:spcAft>
                          <a:spcPts val="30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HEF Group is also capable of end-to-end production of all mechanical parts using HEF’s patented technologies.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980859"/>
                  </a:ext>
                </a:extLst>
              </a:tr>
            </a:tbl>
          </a:graphicData>
        </a:graphic>
      </p:graphicFrame>
      <p:sp>
        <p:nvSpPr>
          <p:cNvPr id="5" name="TextBox 4">
            <a:extLst>
              <a:ext uri="{FF2B5EF4-FFF2-40B4-BE49-F238E27FC236}">
                <a16:creationId xmlns:a16="http://schemas.microsoft.com/office/drawing/2014/main" id="{A4FAB48A-7274-41CC-A4E1-474C9EA2DCC1}"/>
              </a:ext>
            </a:extLst>
          </p:cNvPr>
          <p:cNvSpPr txBox="1"/>
          <p:nvPr/>
        </p:nvSpPr>
        <p:spPr>
          <a:xfrm>
            <a:off x="194443" y="5204398"/>
            <a:ext cx="8696860" cy="1400383"/>
          </a:xfrm>
          <a:prstGeom prst="rect">
            <a:avLst/>
          </a:prstGeom>
          <a:noFill/>
        </p:spPr>
        <p:txBody>
          <a:bodyPr wrap="square" numCol="2" rtlCol="0">
            <a:spAutoFit/>
          </a:bodyPr>
          <a:lstStyle/>
          <a:p>
            <a:pPr marL="0" indent="0" algn="l" rtl="0" eaLnBrk="1" fontAlgn="ctr" latinLnBrk="0" hangingPunct="1">
              <a:lnSpc>
                <a:spcPct val="150000"/>
              </a:lnSpc>
              <a:spcBef>
                <a:spcPts val="600"/>
              </a:spcBef>
              <a:spcAft>
                <a:spcPts val="600"/>
              </a:spcAft>
            </a:pPr>
            <a:r>
              <a:rPr lang="en-US" sz="1000" b="0" i="0" u="none" strike="noStrike" kern="1200" dirty="0">
                <a:effectLst/>
                <a:latin typeface="Verdana" panose="020B0604030504040204" pitchFamily="34" charset="0"/>
                <a:ea typeface="Verdana" panose="020B0604030504040204" pitchFamily="34" charset="0"/>
                <a:cs typeface="Verdana" panose="020B0604030504040204" pitchFamily="34" charset="0"/>
              </a:rPr>
              <a:t>Pot Type Furnace</a:t>
            </a:r>
          </a:p>
          <a:p>
            <a:pPr fontAlgn="ctr">
              <a:lnSpc>
                <a:spcPct val="150000"/>
              </a:lnSpc>
              <a:spcBef>
                <a:spcPts val="600"/>
              </a:spcBef>
              <a:spcAft>
                <a:spcPts val="600"/>
              </a:spcAft>
            </a:pPr>
            <a:r>
              <a:rPr lang="en-US" sz="1000" b="0" i="0" u="none" strike="noStrike" kern="1200" dirty="0">
                <a:effectLst/>
                <a:latin typeface="Verdana" panose="020B0604030504040204" pitchFamily="34" charset="0"/>
                <a:ea typeface="Verdana" panose="020B0604030504040204" pitchFamily="34" charset="0"/>
                <a:cs typeface="Verdana" panose="020B0604030504040204" pitchFamily="34" charset="0"/>
              </a:rPr>
              <a:t>Closed Chamber Furnace</a:t>
            </a:r>
            <a:br>
              <a:rPr lang="en-US" sz="1000" b="0" i="0" u="none" strike="noStrike" kern="1200" dirty="0">
                <a:effectLst/>
                <a:latin typeface="Verdana" panose="020B0604030504040204" pitchFamily="34" charset="0"/>
                <a:ea typeface="Verdana" panose="020B0604030504040204" pitchFamily="34" charset="0"/>
                <a:cs typeface="Verdana" panose="020B0604030504040204" pitchFamily="34" charset="0"/>
              </a:rPr>
            </a:br>
            <a:r>
              <a:rPr lang="en-US" sz="1000" b="0" i="0" u="none" strike="noStrike" kern="1200" dirty="0">
                <a:effectLst/>
                <a:latin typeface="Verdana" panose="020B0604030504040204" pitchFamily="34" charset="0"/>
                <a:ea typeface="Verdana" panose="020B0604030504040204" pitchFamily="34" charset="0"/>
                <a:cs typeface="Verdana" panose="020B0604030504040204" pitchFamily="34" charset="0"/>
              </a:rPr>
              <a:t>Cooling Units</a:t>
            </a:r>
          </a:p>
          <a:p>
            <a:pPr marL="0" indent="0" algn="l" rtl="0" eaLnBrk="1" fontAlgn="ctr" latinLnBrk="0" hangingPunct="1">
              <a:lnSpc>
                <a:spcPct val="150000"/>
              </a:lnSpc>
              <a:spcBef>
                <a:spcPts val="600"/>
              </a:spcBef>
              <a:spcAft>
                <a:spcPts val="600"/>
              </a:spcAft>
            </a:pPr>
            <a:r>
              <a:rPr lang="en-US" sz="1000" dirty="0">
                <a:latin typeface="Verdana" panose="020B0604030504040204" pitchFamily="34" charset="0"/>
                <a:ea typeface="Verdana" panose="020B0604030504040204" pitchFamily="34" charset="0"/>
                <a:cs typeface="Verdana" panose="020B0604030504040204" pitchFamily="34" charset="0"/>
              </a:rPr>
              <a:t>Withdrawal Unit</a:t>
            </a:r>
            <a:endParaRPr lang="en-US" sz="1000" b="0" i="0" u="none" strike="noStrike" dirty="0">
              <a:effectLst/>
              <a:latin typeface="Verdana" panose="020B0604030504040204" pitchFamily="34" charset="0"/>
              <a:ea typeface="Verdana" panose="020B0604030504040204" pitchFamily="34" charset="0"/>
              <a:cs typeface="Verdana" panose="020B0604030504040204" pitchFamily="34" charset="0"/>
            </a:endParaRPr>
          </a:p>
          <a:p>
            <a:pPr marL="0" marR="0" indent="0" algn="l" rtl="0" eaLnBrk="1" fontAlgn="auto" latinLnBrk="0" hangingPunct="1">
              <a:lnSpc>
                <a:spcPct val="150000"/>
              </a:lnSpc>
              <a:spcBef>
                <a:spcPts val="600"/>
              </a:spcBef>
              <a:spcAft>
                <a:spcPts val="600"/>
              </a:spcAft>
            </a:pPr>
            <a:r>
              <a:rPr lang="en-US" sz="1000" b="0" i="0" u="none" strike="noStrike" kern="1200" dirty="0">
                <a:effectLst/>
                <a:latin typeface="Verdana" panose="020B0604030504040204" pitchFamily="34" charset="0"/>
                <a:ea typeface="Verdana" panose="020B0604030504040204" pitchFamily="34" charset="0"/>
                <a:cs typeface="Verdana" panose="020B0604030504040204" pitchFamily="34" charset="0"/>
              </a:rPr>
              <a:t>Casting Equipment</a:t>
            </a:r>
            <a:endParaRPr lang="en-US" sz="1000" b="0" i="0" u="none" strike="noStrike" dirty="0">
              <a:effectLst/>
              <a:latin typeface="Verdana" panose="020B0604030504040204" pitchFamily="34" charset="0"/>
              <a:ea typeface="Verdana" panose="020B0604030504040204" pitchFamily="34" charset="0"/>
              <a:cs typeface="Verdana" panose="020B0604030504040204" pitchFamily="34" charset="0"/>
            </a:endParaRPr>
          </a:p>
          <a:p>
            <a:pPr marL="0" marR="0" indent="0" algn="l" rtl="0" eaLnBrk="1" fontAlgn="auto" latinLnBrk="0" hangingPunct="1">
              <a:lnSpc>
                <a:spcPct val="150000"/>
              </a:lnSpc>
              <a:spcBef>
                <a:spcPts val="600"/>
              </a:spcBef>
              <a:spcAft>
                <a:spcPts val="600"/>
              </a:spcAft>
            </a:pPr>
            <a:r>
              <a:rPr lang="en-US" sz="1000" b="0" i="0" u="none" strike="noStrike" kern="1200" dirty="0">
                <a:effectLst/>
                <a:latin typeface="Verdana" panose="020B0604030504040204" pitchFamily="34" charset="0"/>
                <a:ea typeface="Verdana" panose="020B0604030504040204" pitchFamily="34" charset="0"/>
                <a:cs typeface="Verdana" panose="020B0604030504040204" pitchFamily="34" charset="0"/>
              </a:rPr>
              <a:t>Cutting Unit</a:t>
            </a:r>
            <a:endParaRPr lang="en-US" sz="1000" b="0" i="0" u="none" strike="noStrike" dirty="0">
              <a:effectLst/>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1" name="Table 4">
            <a:extLst>
              <a:ext uri="{FF2B5EF4-FFF2-40B4-BE49-F238E27FC236}">
                <a16:creationId xmlns:a16="http://schemas.microsoft.com/office/drawing/2014/main" id="{859029C6-B488-44BB-8639-BB8016AE7E98}"/>
              </a:ext>
            </a:extLst>
          </p:cNvPr>
          <p:cNvGraphicFramePr>
            <a:graphicFrameLocks noGrp="1"/>
          </p:cNvGraphicFramePr>
          <p:nvPr>
            <p:extLst>
              <p:ext uri="{D42A27DB-BD31-4B8C-83A1-F6EECF244321}">
                <p14:modId xmlns:p14="http://schemas.microsoft.com/office/powerpoint/2010/main" val="3732526688"/>
              </p:ext>
            </p:extLst>
          </p:nvPr>
        </p:nvGraphicFramePr>
        <p:xfrm>
          <a:off x="194443" y="4883521"/>
          <a:ext cx="8696861" cy="314305"/>
        </p:xfrm>
        <a:graphic>
          <a:graphicData uri="http://schemas.openxmlformats.org/drawingml/2006/table">
            <a:tbl>
              <a:tblPr firstRow="1" bandRow="1">
                <a:tableStyleId>{2D5ABB26-0587-4C30-8999-92F81FD0307C}</a:tableStyleId>
              </a:tblPr>
              <a:tblGrid>
                <a:gridCol w="8696861">
                  <a:extLst>
                    <a:ext uri="{9D8B030D-6E8A-4147-A177-3AD203B41FA5}">
                      <a16:colId xmlns:a16="http://schemas.microsoft.com/office/drawing/2014/main" val="3387659982"/>
                    </a:ext>
                  </a:extLst>
                </a:gridCol>
              </a:tblGrid>
              <a:tr h="314305">
                <a:tc>
                  <a:txBody>
                    <a:bodyP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Surface Treatment Equipment Used For Bushings/Joints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755189562"/>
                  </a:ext>
                </a:extLst>
              </a:tr>
            </a:tbl>
          </a:graphicData>
        </a:graphic>
      </p:graphicFrame>
      <p:sp>
        <p:nvSpPr>
          <p:cNvPr id="8" name="TextBox 7">
            <a:extLst>
              <a:ext uri="{FF2B5EF4-FFF2-40B4-BE49-F238E27FC236}">
                <a16:creationId xmlns:a16="http://schemas.microsoft.com/office/drawing/2014/main" id="{E3911BF1-F0E6-4396-8A1A-1960F9D4F74D}"/>
              </a:ext>
            </a:extLst>
          </p:cNvPr>
          <p:cNvSpPr txBox="1"/>
          <p:nvPr/>
        </p:nvSpPr>
        <p:spPr>
          <a:xfrm>
            <a:off x="4810036" y="4671213"/>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a:t>
            </a:r>
          </a:p>
        </p:txBody>
      </p:sp>
    </p:spTree>
    <p:extLst>
      <p:ext uri="{BB962C8B-B14F-4D97-AF65-F5344CB8AC3E}">
        <p14:creationId xmlns:p14="http://schemas.microsoft.com/office/powerpoint/2010/main" val="19012832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5ED1D05C-CD9F-475B-9CDF-F380CA37246F}"/>
              </a:ext>
            </a:extLst>
          </p:cNvPr>
          <p:cNvSpPr/>
          <p:nvPr/>
        </p:nvSpPr>
        <p:spPr>
          <a:xfrm>
            <a:off x="320040" y="193564"/>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24ACDDF-35A9-4BE4-A96E-41CFB924C835}"/>
              </a:ext>
            </a:extLst>
          </p:cNvPr>
          <p:cNvSpPr txBox="1"/>
          <p:nvPr/>
        </p:nvSpPr>
        <p:spPr>
          <a:xfrm>
            <a:off x="320040" y="239284"/>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Bushings/Joints Business</a:t>
            </a:r>
          </a:p>
        </p:txBody>
      </p:sp>
      <p:sp>
        <p:nvSpPr>
          <p:cNvPr id="8" name="TextBox 7">
            <a:extLst>
              <a:ext uri="{FF2B5EF4-FFF2-40B4-BE49-F238E27FC236}">
                <a16:creationId xmlns:a16="http://schemas.microsoft.com/office/drawing/2014/main" id="{BC5577FC-F294-48D8-9F0A-FB24B786ABAA}"/>
              </a:ext>
            </a:extLst>
          </p:cNvPr>
          <p:cNvSpPr txBox="1"/>
          <p:nvPr/>
        </p:nvSpPr>
        <p:spPr>
          <a:xfrm>
            <a:off x="5037420" y="6445872"/>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HEF Groupe Company Website</a:t>
            </a:r>
          </a:p>
        </p:txBody>
      </p:sp>
      <p:sp>
        <p:nvSpPr>
          <p:cNvPr id="2" name="Rectangle: Rounded Corners 1">
            <a:extLst>
              <a:ext uri="{FF2B5EF4-FFF2-40B4-BE49-F238E27FC236}">
                <a16:creationId xmlns:a16="http://schemas.microsoft.com/office/drawing/2014/main" id="{729C3ECD-8C99-42E9-9F47-41DE1FEC562A}"/>
              </a:ext>
            </a:extLst>
          </p:cNvPr>
          <p:cNvSpPr/>
          <p:nvPr/>
        </p:nvSpPr>
        <p:spPr>
          <a:xfrm>
            <a:off x="2376577" y="691723"/>
            <a:ext cx="4390845" cy="465826"/>
          </a:xfrm>
          <a:prstGeom prst="round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rPr>
              <a:t>HEF Groupe</a:t>
            </a:r>
          </a:p>
        </p:txBody>
      </p:sp>
      <p:cxnSp>
        <p:nvCxnSpPr>
          <p:cNvPr id="4" name="Straight Arrow Connector 3">
            <a:extLst>
              <a:ext uri="{FF2B5EF4-FFF2-40B4-BE49-F238E27FC236}">
                <a16:creationId xmlns:a16="http://schemas.microsoft.com/office/drawing/2014/main" id="{911322C9-2244-4FBA-8E9F-BA5254D14A2D}"/>
              </a:ext>
            </a:extLst>
          </p:cNvPr>
          <p:cNvCxnSpPr/>
          <p:nvPr/>
        </p:nvCxnSpPr>
        <p:spPr>
          <a:xfrm flipH="1">
            <a:off x="4571999" y="1157549"/>
            <a:ext cx="1" cy="654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F27469D-B695-4F22-AD10-0FF7F60556D3}"/>
              </a:ext>
            </a:extLst>
          </p:cNvPr>
          <p:cNvCxnSpPr>
            <a:cxnSpLocks/>
          </p:cNvCxnSpPr>
          <p:nvPr/>
        </p:nvCxnSpPr>
        <p:spPr>
          <a:xfrm>
            <a:off x="958614" y="1794300"/>
            <a:ext cx="72979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3A82B2-50D8-4E13-B34F-5BA2DD9EDCE4}"/>
              </a:ext>
            </a:extLst>
          </p:cNvPr>
          <p:cNvCxnSpPr/>
          <p:nvPr/>
        </p:nvCxnSpPr>
        <p:spPr>
          <a:xfrm>
            <a:off x="3192490" y="1802927"/>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969FD66-B82D-42C7-AD80-3F7921C943E8}"/>
              </a:ext>
            </a:extLst>
          </p:cNvPr>
          <p:cNvCxnSpPr/>
          <p:nvPr/>
        </p:nvCxnSpPr>
        <p:spPr>
          <a:xfrm>
            <a:off x="6538475" y="1801649"/>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CA25BEC-46EF-4800-9F16-2100A71AB29D}"/>
              </a:ext>
            </a:extLst>
          </p:cNvPr>
          <p:cNvCxnSpPr/>
          <p:nvPr/>
        </p:nvCxnSpPr>
        <p:spPr>
          <a:xfrm>
            <a:off x="958615" y="1802927"/>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FC835B2-B662-4E7A-9C68-8538D933CF79}"/>
              </a:ext>
            </a:extLst>
          </p:cNvPr>
          <p:cNvCxnSpPr/>
          <p:nvPr/>
        </p:nvCxnSpPr>
        <p:spPr>
          <a:xfrm>
            <a:off x="5235995" y="1810595"/>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5D9A9F5E-244D-44F9-9A52-BB0B4F9AF4D9}"/>
              </a:ext>
            </a:extLst>
          </p:cNvPr>
          <p:cNvSpPr/>
          <p:nvPr/>
        </p:nvSpPr>
        <p:spPr>
          <a:xfrm>
            <a:off x="215659" y="2422898"/>
            <a:ext cx="1485911"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Sales &amp; Marketing</a:t>
            </a:r>
          </a:p>
        </p:txBody>
      </p:sp>
      <p:sp>
        <p:nvSpPr>
          <p:cNvPr id="67" name="Rectangle: Rounded Corners 66">
            <a:extLst>
              <a:ext uri="{FF2B5EF4-FFF2-40B4-BE49-F238E27FC236}">
                <a16:creationId xmlns:a16="http://schemas.microsoft.com/office/drawing/2014/main" id="{ACAD2D28-34C1-4FEB-A235-6E0F346F9590}"/>
              </a:ext>
            </a:extLst>
          </p:cNvPr>
          <p:cNvSpPr/>
          <p:nvPr/>
        </p:nvSpPr>
        <p:spPr>
          <a:xfrm>
            <a:off x="2274592" y="2397191"/>
            <a:ext cx="1787244"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Operations – Customer Support</a:t>
            </a:r>
          </a:p>
        </p:txBody>
      </p:sp>
      <p:sp>
        <p:nvSpPr>
          <p:cNvPr id="68" name="Rectangle: Rounded Corners 67">
            <a:extLst>
              <a:ext uri="{FF2B5EF4-FFF2-40B4-BE49-F238E27FC236}">
                <a16:creationId xmlns:a16="http://schemas.microsoft.com/office/drawing/2014/main" id="{9AA6B72B-FAB4-441B-A7E3-0E1FF4B2D0FF}"/>
              </a:ext>
            </a:extLst>
          </p:cNvPr>
          <p:cNvSpPr/>
          <p:nvPr/>
        </p:nvSpPr>
        <p:spPr>
          <a:xfrm>
            <a:off x="4715851" y="2388245"/>
            <a:ext cx="1130050"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Finance</a:t>
            </a:r>
          </a:p>
        </p:txBody>
      </p:sp>
      <p:sp>
        <p:nvSpPr>
          <p:cNvPr id="69" name="Rectangle: Rounded Corners 68">
            <a:extLst>
              <a:ext uri="{FF2B5EF4-FFF2-40B4-BE49-F238E27FC236}">
                <a16:creationId xmlns:a16="http://schemas.microsoft.com/office/drawing/2014/main" id="{70C91677-0D9A-4E21-B101-17278C8047FC}"/>
              </a:ext>
            </a:extLst>
          </p:cNvPr>
          <p:cNvSpPr/>
          <p:nvPr/>
        </p:nvSpPr>
        <p:spPr>
          <a:xfrm>
            <a:off x="6131957" y="2388245"/>
            <a:ext cx="852820"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HR</a:t>
            </a:r>
          </a:p>
        </p:txBody>
      </p:sp>
      <p:sp>
        <p:nvSpPr>
          <p:cNvPr id="70" name="Rectangle 69">
            <a:extLst>
              <a:ext uri="{FF2B5EF4-FFF2-40B4-BE49-F238E27FC236}">
                <a16:creationId xmlns:a16="http://schemas.microsoft.com/office/drawing/2014/main" id="{A55A9B33-10FB-46F9-B7E6-A6A82A5ECB2D}"/>
              </a:ext>
            </a:extLst>
          </p:cNvPr>
          <p:cNvSpPr/>
          <p:nvPr/>
        </p:nvSpPr>
        <p:spPr>
          <a:xfrm>
            <a:off x="1337953" y="3563175"/>
            <a:ext cx="1466490" cy="49384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Locations</a:t>
            </a:r>
          </a:p>
        </p:txBody>
      </p:sp>
      <p:cxnSp>
        <p:nvCxnSpPr>
          <p:cNvPr id="71" name="Straight Arrow Connector 70">
            <a:extLst>
              <a:ext uri="{FF2B5EF4-FFF2-40B4-BE49-F238E27FC236}">
                <a16:creationId xmlns:a16="http://schemas.microsoft.com/office/drawing/2014/main" id="{99FB7145-7262-416A-A906-B7E0CF9B1061}"/>
              </a:ext>
            </a:extLst>
          </p:cNvPr>
          <p:cNvCxnSpPr>
            <a:cxnSpLocks/>
          </p:cNvCxnSpPr>
          <p:nvPr/>
        </p:nvCxnSpPr>
        <p:spPr>
          <a:xfrm>
            <a:off x="2054162" y="3140021"/>
            <a:ext cx="0" cy="401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C69CA73-F681-4F5F-BCE5-20F5D475DE80}"/>
              </a:ext>
            </a:extLst>
          </p:cNvPr>
          <p:cNvCxnSpPr>
            <a:cxnSpLocks/>
          </p:cNvCxnSpPr>
          <p:nvPr/>
        </p:nvCxnSpPr>
        <p:spPr>
          <a:xfrm>
            <a:off x="2071198" y="4060847"/>
            <a:ext cx="0" cy="2105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82301FD-51BA-4BF1-91E7-2C67C523B354}"/>
              </a:ext>
            </a:extLst>
          </p:cNvPr>
          <p:cNvCxnSpPr>
            <a:cxnSpLocks/>
          </p:cNvCxnSpPr>
          <p:nvPr/>
        </p:nvCxnSpPr>
        <p:spPr>
          <a:xfrm>
            <a:off x="2071198" y="4365190"/>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333FE326-8B68-4EEF-BBD5-52AABDCDD875}"/>
              </a:ext>
            </a:extLst>
          </p:cNvPr>
          <p:cNvSpPr/>
          <p:nvPr/>
        </p:nvSpPr>
        <p:spPr>
          <a:xfrm>
            <a:off x="2477987" y="4239358"/>
            <a:ext cx="2728905" cy="25166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USA, Mexico, Canada</a:t>
            </a:r>
          </a:p>
        </p:txBody>
      </p:sp>
      <p:cxnSp>
        <p:nvCxnSpPr>
          <p:cNvPr id="75" name="Straight Arrow Connector 74">
            <a:extLst>
              <a:ext uri="{FF2B5EF4-FFF2-40B4-BE49-F238E27FC236}">
                <a16:creationId xmlns:a16="http://schemas.microsoft.com/office/drawing/2014/main" id="{AC96C4D6-6843-4041-A59A-4F4E1376198B}"/>
              </a:ext>
            </a:extLst>
          </p:cNvPr>
          <p:cNvCxnSpPr>
            <a:cxnSpLocks/>
          </p:cNvCxnSpPr>
          <p:nvPr/>
        </p:nvCxnSpPr>
        <p:spPr>
          <a:xfrm>
            <a:off x="2076143" y="4917640"/>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2C660AC0-78B5-410D-9977-C7A9A58CFAF8}"/>
              </a:ext>
            </a:extLst>
          </p:cNvPr>
          <p:cNvSpPr/>
          <p:nvPr/>
        </p:nvSpPr>
        <p:spPr>
          <a:xfrm>
            <a:off x="2490075" y="4629882"/>
            <a:ext cx="2728905" cy="627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France, Czech Republic, UK, Poland, Germany, Spain, Italy, Hungary</a:t>
            </a:r>
          </a:p>
        </p:txBody>
      </p:sp>
      <p:cxnSp>
        <p:nvCxnSpPr>
          <p:cNvPr id="77" name="Straight Arrow Connector 76">
            <a:extLst>
              <a:ext uri="{FF2B5EF4-FFF2-40B4-BE49-F238E27FC236}">
                <a16:creationId xmlns:a16="http://schemas.microsoft.com/office/drawing/2014/main" id="{A0E42996-787B-4505-8618-D719FC5BF286}"/>
              </a:ext>
            </a:extLst>
          </p:cNvPr>
          <p:cNvCxnSpPr>
            <a:cxnSpLocks/>
          </p:cNvCxnSpPr>
          <p:nvPr/>
        </p:nvCxnSpPr>
        <p:spPr>
          <a:xfrm>
            <a:off x="2076143" y="5645960"/>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43698458-D09E-43AA-B42C-4869E326FDF5}"/>
              </a:ext>
            </a:extLst>
          </p:cNvPr>
          <p:cNvSpPr/>
          <p:nvPr/>
        </p:nvSpPr>
        <p:spPr>
          <a:xfrm>
            <a:off x="2490075" y="5448099"/>
            <a:ext cx="2728905" cy="39572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Japan, India, China</a:t>
            </a:r>
          </a:p>
        </p:txBody>
      </p:sp>
      <p:cxnSp>
        <p:nvCxnSpPr>
          <p:cNvPr id="79" name="Straight Arrow Connector 78">
            <a:extLst>
              <a:ext uri="{FF2B5EF4-FFF2-40B4-BE49-F238E27FC236}">
                <a16:creationId xmlns:a16="http://schemas.microsoft.com/office/drawing/2014/main" id="{61036FB5-D833-4A63-AFD0-364E2C6195A5}"/>
              </a:ext>
            </a:extLst>
          </p:cNvPr>
          <p:cNvCxnSpPr>
            <a:cxnSpLocks/>
          </p:cNvCxnSpPr>
          <p:nvPr/>
        </p:nvCxnSpPr>
        <p:spPr>
          <a:xfrm>
            <a:off x="2076143" y="6165882"/>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4F5A0AC0-948F-4376-ADF0-CA7D7BAB97E4}"/>
              </a:ext>
            </a:extLst>
          </p:cNvPr>
          <p:cNvSpPr/>
          <p:nvPr/>
        </p:nvSpPr>
        <p:spPr>
          <a:xfrm>
            <a:off x="2490075" y="6069621"/>
            <a:ext cx="2728905" cy="19786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Brazil</a:t>
            </a:r>
          </a:p>
        </p:txBody>
      </p:sp>
      <p:cxnSp>
        <p:nvCxnSpPr>
          <p:cNvPr id="15" name="Straight Connector 14">
            <a:extLst>
              <a:ext uri="{FF2B5EF4-FFF2-40B4-BE49-F238E27FC236}">
                <a16:creationId xmlns:a16="http://schemas.microsoft.com/office/drawing/2014/main" id="{1225C0A7-0055-4B46-B268-F7F377542ED8}"/>
              </a:ext>
            </a:extLst>
          </p:cNvPr>
          <p:cNvCxnSpPr/>
          <p:nvPr/>
        </p:nvCxnSpPr>
        <p:spPr>
          <a:xfrm>
            <a:off x="958614" y="2821310"/>
            <a:ext cx="0" cy="318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9320401-A48B-406C-9424-606E54A0A9C4}"/>
              </a:ext>
            </a:extLst>
          </p:cNvPr>
          <p:cNvCxnSpPr/>
          <p:nvPr/>
        </p:nvCxnSpPr>
        <p:spPr>
          <a:xfrm>
            <a:off x="3192490" y="2790720"/>
            <a:ext cx="0" cy="350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801E840-D1DA-4510-89DF-C4D364B096BC}"/>
              </a:ext>
            </a:extLst>
          </p:cNvPr>
          <p:cNvCxnSpPr/>
          <p:nvPr/>
        </p:nvCxnSpPr>
        <p:spPr>
          <a:xfrm>
            <a:off x="958614" y="3140021"/>
            <a:ext cx="2233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CC15F5F-38B1-4DA6-A4EE-77E371001B5A}"/>
              </a:ext>
            </a:extLst>
          </p:cNvPr>
          <p:cNvCxnSpPr/>
          <p:nvPr/>
        </p:nvCxnSpPr>
        <p:spPr>
          <a:xfrm>
            <a:off x="8252629" y="1797128"/>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9D1F7E7A-C656-48E6-BD13-F45A2EE7079F}"/>
              </a:ext>
            </a:extLst>
          </p:cNvPr>
          <p:cNvSpPr/>
          <p:nvPr/>
        </p:nvSpPr>
        <p:spPr>
          <a:xfrm>
            <a:off x="7473568" y="2394764"/>
            <a:ext cx="1558121"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Administration and Others</a:t>
            </a:r>
          </a:p>
        </p:txBody>
      </p:sp>
    </p:spTree>
    <p:extLst>
      <p:ext uri="{BB962C8B-B14F-4D97-AF65-F5344CB8AC3E}">
        <p14:creationId xmlns:p14="http://schemas.microsoft.com/office/powerpoint/2010/main" val="14954235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Bushings/Joints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603476" y="1005611"/>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9" name="TextBox 8">
            <a:extLst>
              <a:ext uri="{FF2B5EF4-FFF2-40B4-BE49-F238E27FC236}">
                <a16:creationId xmlns:a16="http://schemas.microsoft.com/office/drawing/2014/main" id="{398F47A3-A890-4E84-BAA2-A18B18381E64}"/>
              </a:ext>
            </a:extLst>
          </p:cNvPr>
          <p:cNvSpPr txBox="1"/>
          <p:nvPr/>
        </p:nvSpPr>
        <p:spPr>
          <a:xfrm>
            <a:off x="603475" y="1462652"/>
            <a:ext cx="7858000" cy="3677610"/>
          </a:xfrm>
          <a:prstGeom prst="rect">
            <a:avLst/>
          </a:prstGeom>
          <a:noFill/>
        </p:spPr>
        <p:txBody>
          <a:bodyPr wrap="square" rtlCol="0">
            <a:spAutoFit/>
          </a:bodyPr>
          <a:lstStyle/>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HEF group offers a wide variety of bushings under the categories such as steel bushings, composite bushings, slides, and frictional and mechanical compounds.</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HEF bushings stands out from their other competition due to advantages such as ability to withstand high loads, excellent frictional and anti-seizure properties.</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Additionally, HEF bushings are best in the industry for applications requiring extended intervals between lubrication.</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 The company’s engineered bushings have exceptional advantages in high-load and low rotational speed applications due to three main factors optimum steel selection and heat treatment, patented surface treatments, patented surface topographies, namely ID cross-hatching &amp; surface cavities.</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HEF also offers various patented bushing designs in different sizes and as well as in carburized and ground sleeve bearing types. The design for these bushings depends on the constraints of the work environment, including loading, abrasion, corrosion and maintenance requirement. </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The selection of bushing for any application is mainly dependent on the pressure-velocity (PV) factor. Every HEF bushing design has its own unique PV curve which is necessary for determining the operating conditions and the appropriate bushing for a particular application.</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spTree>
    <p:extLst>
      <p:ext uri="{BB962C8B-B14F-4D97-AF65-F5344CB8AC3E}">
        <p14:creationId xmlns:p14="http://schemas.microsoft.com/office/powerpoint/2010/main" val="1504610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Bushings/Joints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603476" y="1005611"/>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HEF Group Company Website</a:t>
            </a:r>
          </a:p>
        </p:txBody>
      </p:sp>
      <p:sp>
        <p:nvSpPr>
          <p:cNvPr id="16" name="Rectangle: Rounded Corners 15">
            <a:extLst>
              <a:ext uri="{FF2B5EF4-FFF2-40B4-BE49-F238E27FC236}">
                <a16:creationId xmlns:a16="http://schemas.microsoft.com/office/drawing/2014/main" id="{C4626513-1CD8-49BE-9D2C-875A81D1C5EB}"/>
              </a:ext>
            </a:extLst>
          </p:cNvPr>
          <p:cNvSpPr/>
          <p:nvPr/>
        </p:nvSpPr>
        <p:spPr>
          <a:xfrm>
            <a:off x="603476" y="1568455"/>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Pressure-Velocity Curve For PEL BH Bushing</a:t>
            </a:r>
          </a:p>
        </p:txBody>
      </p:sp>
      <p:pic>
        <p:nvPicPr>
          <p:cNvPr id="6" name="Picture 5">
            <a:extLst>
              <a:ext uri="{FF2B5EF4-FFF2-40B4-BE49-F238E27FC236}">
                <a16:creationId xmlns:a16="http://schemas.microsoft.com/office/drawing/2014/main" id="{6EF30EEB-C1ED-463B-9A93-60E741331FF2}"/>
              </a:ext>
            </a:extLst>
          </p:cNvPr>
          <p:cNvPicPr>
            <a:picLocks noChangeAspect="1"/>
          </p:cNvPicPr>
          <p:nvPr/>
        </p:nvPicPr>
        <p:blipFill rotWithShape="1">
          <a:blip r:embed="rId2"/>
          <a:srcRect l="5826" t="4920" r="4832" b="7432"/>
          <a:stretch/>
        </p:blipFill>
        <p:spPr>
          <a:xfrm>
            <a:off x="603475" y="2131299"/>
            <a:ext cx="7730725" cy="3572872"/>
          </a:xfrm>
          <a:prstGeom prst="rect">
            <a:avLst/>
          </a:prstGeom>
        </p:spPr>
      </p:pic>
    </p:spTree>
    <p:extLst>
      <p:ext uri="{BB962C8B-B14F-4D97-AF65-F5344CB8AC3E}">
        <p14:creationId xmlns:p14="http://schemas.microsoft.com/office/powerpoint/2010/main" val="38692571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Bushings/Joints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603476" y="1005611"/>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9" name="TextBox 8">
            <a:extLst>
              <a:ext uri="{FF2B5EF4-FFF2-40B4-BE49-F238E27FC236}">
                <a16:creationId xmlns:a16="http://schemas.microsoft.com/office/drawing/2014/main" id="{398F47A3-A890-4E84-BAA2-A18B18381E64}"/>
              </a:ext>
            </a:extLst>
          </p:cNvPr>
          <p:cNvSpPr txBox="1"/>
          <p:nvPr/>
        </p:nvSpPr>
        <p:spPr>
          <a:xfrm>
            <a:off x="603475" y="1462652"/>
            <a:ext cx="7858000" cy="144623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PEL Bushing by HEF combines a duplex surface treatment and a special surface topography which leads to excellent wear and seizure resistance.</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Advantages of PEL bushings include interval of lubrication up to 250 hours, excellent resistance to seizure and wear, excellent distribution of the grease on the entire friction surface.</a:t>
            </a:r>
          </a:p>
          <a:p>
            <a:pPr marL="171450" indent="-171450">
              <a:lnSpc>
                <a:spcPct val="150000"/>
              </a:lnSpc>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HEF Group has introduced new developments in PEL BH2 bushings which leads to improved wear resistance. This new technology is also available on spherical plain bearing in case of angular misalignment or flexion in the joint.</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graphicFrame>
        <p:nvGraphicFramePr>
          <p:cNvPr id="15" name="Table 14">
            <a:extLst>
              <a:ext uri="{FF2B5EF4-FFF2-40B4-BE49-F238E27FC236}">
                <a16:creationId xmlns:a16="http://schemas.microsoft.com/office/drawing/2014/main" id="{B941A4B7-54B9-4203-BCA3-8E6EDEA9FA29}"/>
              </a:ext>
            </a:extLst>
          </p:cNvPr>
          <p:cNvGraphicFramePr>
            <a:graphicFrameLocks noGrp="1"/>
          </p:cNvGraphicFramePr>
          <p:nvPr/>
        </p:nvGraphicFramePr>
        <p:xfrm>
          <a:off x="603475" y="3493132"/>
          <a:ext cx="7857997" cy="2399533"/>
        </p:xfrm>
        <a:graphic>
          <a:graphicData uri="http://schemas.openxmlformats.org/drawingml/2006/table">
            <a:tbl>
              <a:tblPr>
                <a:tableStyleId>{2D5ABB26-0587-4C30-8999-92F81FD0307C}</a:tableStyleId>
              </a:tblPr>
              <a:tblGrid>
                <a:gridCol w="1058556">
                  <a:extLst>
                    <a:ext uri="{9D8B030D-6E8A-4147-A177-3AD203B41FA5}">
                      <a16:colId xmlns:a16="http://schemas.microsoft.com/office/drawing/2014/main" val="907210290"/>
                    </a:ext>
                  </a:extLst>
                </a:gridCol>
                <a:gridCol w="1333886">
                  <a:extLst>
                    <a:ext uri="{9D8B030D-6E8A-4147-A177-3AD203B41FA5}">
                      <a16:colId xmlns:a16="http://schemas.microsoft.com/office/drawing/2014/main" val="1295571649"/>
                    </a:ext>
                  </a:extLst>
                </a:gridCol>
                <a:gridCol w="1156780">
                  <a:extLst>
                    <a:ext uri="{9D8B030D-6E8A-4147-A177-3AD203B41FA5}">
                      <a16:colId xmlns:a16="http://schemas.microsoft.com/office/drawing/2014/main" val="4215524685"/>
                    </a:ext>
                  </a:extLst>
                </a:gridCol>
                <a:gridCol w="861755">
                  <a:extLst>
                    <a:ext uri="{9D8B030D-6E8A-4147-A177-3AD203B41FA5}">
                      <a16:colId xmlns:a16="http://schemas.microsoft.com/office/drawing/2014/main" val="3195183137"/>
                    </a:ext>
                  </a:extLst>
                </a:gridCol>
                <a:gridCol w="861755">
                  <a:extLst>
                    <a:ext uri="{9D8B030D-6E8A-4147-A177-3AD203B41FA5}">
                      <a16:colId xmlns:a16="http://schemas.microsoft.com/office/drawing/2014/main" val="2339669872"/>
                    </a:ext>
                  </a:extLst>
                </a:gridCol>
                <a:gridCol w="861755">
                  <a:extLst>
                    <a:ext uri="{9D8B030D-6E8A-4147-A177-3AD203B41FA5}">
                      <a16:colId xmlns:a16="http://schemas.microsoft.com/office/drawing/2014/main" val="1250845671"/>
                    </a:ext>
                  </a:extLst>
                </a:gridCol>
                <a:gridCol w="861755">
                  <a:extLst>
                    <a:ext uri="{9D8B030D-6E8A-4147-A177-3AD203B41FA5}">
                      <a16:colId xmlns:a16="http://schemas.microsoft.com/office/drawing/2014/main" val="468891444"/>
                    </a:ext>
                  </a:extLst>
                </a:gridCol>
                <a:gridCol w="861755">
                  <a:extLst>
                    <a:ext uri="{9D8B030D-6E8A-4147-A177-3AD203B41FA5}">
                      <a16:colId xmlns:a16="http://schemas.microsoft.com/office/drawing/2014/main" val="271479538"/>
                    </a:ext>
                  </a:extLst>
                </a:gridCol>
              </a:tblGrid>
              <a:tr h="291252">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Product</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u="none" strike="noStrike" dirty="0" err="1">
                          <a:effectLst/>
                          <a:latin typeface="Verdana" panose="020B0604030504040204" pitchFamily="34" charset="0"/>
                          <a:ea typeface="Verdana" panose="020B0604030504040204" pitchFamily="34" charset="0"/>
                          <a:cs typeface="Verdana" panose="020B0604030504040204" pitchFamily="34" charset="0"/>
                        </a:rPr>
                        <a:t>Dyn</a:t>
                      </a: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 Load (N/mm²)</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Max speed (m/s)</a:t>
                      </a:r>
                    </a:p>
                  </a:txBody>
                  <a:tcPr marL="0" marR="0" marT="0" marB="0" anchor="ctr">
                    <a:solidFill>
                      <a:schemeClr val="accent4">
                        <a:lumMod val="60000"/>
                        <a:lumOff val="40000"/>
                      </a:schemeClr>
                    </a:solidFill>
                  </a:tcPr>
                </a:tc>
                <a:tc>
                  <a:txBody>
                    <a:bodyPr/>
                    <a:lstStyle/>
                    <a:p>
                      <a:pPr algn="ctr" fontAlgn="b"/>
                      <a:r>
                        <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Max Temp (°C)</a:t>
                      </a:r>
                    </a:p>
                  </a:txBody>
                  <a:tcPr marL="0" marR="0" marT="0" marB="0" anchor="ctr">
                    <a:solidFill>
                      <a:schemeClr val="accent4">
                        <a:lumMod val="60000"/>
                        <a:lumOff val="40000"/>
                      </a:schemeClr>
                    </a:solidFill>
                  </a:tcPr>
                </a:tc>
                <a:tc>
                  <a:txBody>
                    <a:bodyPr/>
                    <a:lstStyle/>
                    <a:p>
                      <a:pPr algn="ctr" fontAlgn="b"/>
                      <a:r>
                        <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Abrasion</a:t>
                      </a:r>
                    </a:p>
                    <a:p>
                      <a:pPr algn="ctr" fontAlgn="b"/>
                      <a:r>
                        <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resistance</a:t>
                      </a:r>
                    </a:p>
                  </a:txBody>
                  <a:tcPr marL="0" marR="0" marT="0" marB="0" anchor="ctr">
                    <a:solidFill>
                      <a:schemeClr val="accent4">
                        <a:lumMod val="60000"/>
                        <a:lumOff val="40000"/>
                      </a:schemeClr>
                    </a:solidFill>
                  </a:tcPr>
                </a:tc>
                <a:tc>
                  <a:txBody>
                    <a:bodyPr/>
                    <a:lstStyle/>
                    <a:p>
                      <a:pPr algn="ctr" fontAlgn="b"/>
                      <a:r>
                        <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Shock resistance</a:t>
                      </a:r>
                    </a:p>
                  </a:txBody>
                  <a:tcPr marL="0" marR="0" marT="0" marB="0" anchor="ctr">
                    <a:solidFill>
                      <a:schemeClr val="accent4">
                        <a:lumMod val="60000"/>
                        <a:lumOff val="40000"/>
                      </a:schemeClr>
                    </a:solidFill>
                  </a:tcPr>
                </a:tc>
                <a:tc>
                  <a:txBody>
                    <a:bodyPr/>
                    <a:lstStyle/>
                    <a:p>
                      <a:pPr algn="ctr" fontAlgn="b"/>
                      <a:r>
                        <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Corrosion resistance</a:t>
                      </a:r>
                    </a:p>
                  </a:txBody>
                  <a:tcPr marL="0" marR="0" marT="0" marB="0" anchor="ctr">
                    <a:solidFill>
                      <a:schemeClr val="accent4">
                        <a:lumMod val="60000"/>
                        <a:lumOff val="40000"/>
                      </a:schemeClr>
                    </a:solidFill>
                  </a:tcPr>
                </a:tc>
                <a:tc>
                  <a:txBody>
                    <a:bodyPr/>
                    <a:lstStyle/>
                    <a:p>
                      <a:pPr algn="ctr" fontAlgn="b"/>
                      <a:r>
                        <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Low-Maintenance</a:t>
                      </a:r>
                    </a:p>
                  </a:txBody>
                  <a:tcPr marL="0" marR="0" marT="0" marB="0" anchor="ctr">
                    <a:solidFill>
                      <a:schemeClr val="accent4">
                        <a:lumMod val="60000"/>
                        <a:lumOff val="40000"/>
                      </a:schemeClr>
                    </a:solidFill>
                  </a:tcPr>
                </a:tc>
                <a:extLst>
                  <a:ext uri="{0D108BD9-81ED-4DB2-BD59-A6C34878D82A}">
                    <a16:rowId xmlns:a16="http://schemas.microsoft.com/office/drawing/2014/main" val="165741138"/>
                  </a:ext>
                </a:extLst>
              </a:tr>
              <a:tr h="348045">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PEL BH</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200</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1,5</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14843" marB="14843"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14843" marB="14843"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14843" marB="14843"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14843" marB="14843" anchor="ctr"/>
                </a:tc>
                <a:extLst>
                  <a:ext uri="{0D108BD9-81ED-4DB2-BD59-A6C34878D82A}">
                    <a16:rowId xmlns:a16="http://schemas.microsoft.com/office/drawing/2014/main" val="929171189"/>
                  </a:ext>
                </a:extLst>
              </a:tr>
              <a:tr h="505074">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PEL BH2</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1,5</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14843" marB="14843"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14843" marB="14843"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14843" marB="14843"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14843" marB="14843" anchor="ctr"/>
                </a:tc>
                <a:extLst>
                  <a:ext uri="{0D108BD9-81ED-4DB2-BD59-A6C34878D82A}">
                    <a16:rowId xmlns:a16="http://schemas.microsoft.com/office/drawing/2014/main" val="2534475970"/>
                  </a:ext>
                </a:extLst>
              </a:tr>
              <a:tr h="627581">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PEL BH3</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1,5</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14843" marB="14843"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14843" marB="14843"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14843" marB="14843" anchor="ctr"/>
                </a:tc>
                <a:extLst>
                  <a:ext uri="{0D108BD9-81ED-4DB2-BD59-A6C34878D82A}">
                    <a16:rowId xmlns:a16="http://schemas.microsoft.com/office/drawing/2014/main" val="3447930579"/>
                  </a:ext>
                </a:extLst>
              </a:tr>
              <a:tr h="627581">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PEL BHR</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1,5</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14843" marB="14843"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14843" marB="14843"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14843" marB="14843" anchor="ctr"/>
                </a:tc>
                <a:extLst>
                  <a:ext uri="{0D108BD9-81ED-4DB2-BD59-A6C34878D82A}">
                    <a16:rowId xmlns:a16="http://schemas.microsoft.com/office/drawing/2014/main" val="1543539155"/>
                  </a:ext>
                </a:extLst>
              </a:tr>
            </a:tbl>
          </a:graphicData>
        </a:graphic>
      </p:graphicFrame>
      <p:sp>
        <p:nvSpPr>
          <p:cNvPr id="17" name="Rectangle: Rounded Corners 16">
            <a:extLst>
              <a:ext uri="{FF2B5EF4-FFF2-40B4-BE49-F238E27FC236}">
                <a16:creationId xmlns:a16="http://schemas.microsoft.com/office/drawing/2014/main" id="{8C521B3D-6952-46D9-9394-1DDD664E8B71}"/>
              </a:ext>
            </a:extLst>
          </p:cNvPr>
          <p:cNvSpPr/>
          <p:nvPr/>
        </p:nvSpPr>
        <p:spPr>
          <a:xfrm>
            <a:off x="603475" y="3023649"/>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Comparison Of PEL BH Bushings</a:t>
            </a:r>
          </a:p>
        </p:txBody>
      </p:sp>
    </p:spTree>
    <p:extLst>
      <p:ext uri="{BB962C8B-B14F-4D97-AF65-F5344CB8AC3E}">
        <p14:creationId xmlns:p14="http://schemas.microsoft.com/office/powerpoint/2010/main" val="27729757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Bushings/Joints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603476" y="1005611"/>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9" name="TextBox 8">
            <a:extLst>
              <a:ext uri="{FF2B5EF4-FFF2-40B4-BE49-F238E27FC236}">
                <a16:creationId xmlns:a16="http://schemas.microsoft.com/office/drawing/2014/main" id="{398F47A3-A890-4E84-BAA2-A18B18381E64}"/>
              </a:ext>
            </a:extLst>
          </p:cNvPr>
          <p:cNvSpPr txBox="1"/>
          <p:nvPr/>
        </p:nvSpPr>
        <p:spPr>
          <a:xfrm>
            <a:off x="603475" y="1462652"/>
            <a:ext cx="7858000" cy="3523722"/>
          </a:xfrm>
          <a:prstGeom prst="rect">
            <a:avLst/>
          </a:prstGeom>
          <a:noFill/>
        </p:spPr>
        <p:txBody>
          <a:bodyPr wrap="square" rtlCol="0">
            <a:spAutoFit/>
          </a:bodyPr>
          <a:lstStyle/>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HEF’s hardened steel bushings are superior for use in low speed/ high load, or pivot applications. These are manufactured with high carbon steel and through-hardened to 56-62 HRC.</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HEF can design the hardened steel bushings according to customer demands with various kinds of internal grooves providing lubricant distribution and abrasive particles removing.</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Using this patented technology flanged bushings or washer could also be produced. </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HEF polymer bushings have excellent advantages of self-lubrication and zero-maintenance properties. These have a unique woven structure made of PTFE and epoxy resin which leads to superior tensile strength as compared to injection molded polymer bushings. </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HEF polymer bushing are also more resistance to seizure, high loads, and galling. </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The company’s patented high load polymer bushings are chemically inert and have low water absorption with maximum working temperature of 160-degree Celsius. </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HEF Group is also capable of end-to-end production of all mechanical parts using HEF’s patented technologies. This simplifies the entire logistic flow and use of intermediaries. </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spTree>
    <p:extLst>
      <p:ext uri="{BB962C8B-B14F-4D97-AF65-F5344CB8AC3E}">
        <p14:creationId xmlns:p14="http://schemas.microsoft.com/office/powerpoint/2010/main" val="2904118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408432" y="210066"/>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408432" y="255786"/>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Bath Salt For Heat Treatment Business</a:t>
            </a:r>
          </a:p>
        </p:txBody>
      </p:sp>
      <p:sp>
        <p:nvSpPr>
          <p:cNvPr id="20" name="TextBox 19">
            <a:extLst>
              <a:ext uri="{FF2B5EF4-FFF2-40B4-BE49-F238E27FC236}">
                <a16:creationId xmlns:a16="http://schemas.microsoft.com/office/drawing/2014/main" id="{8F5C6271-CD34-4C47-8F9A-FEB2D292DE4D}"/>
              </a:ext>
            </a:extLst>
          </p:cNvPr>
          <p:cNvSpPr txBox="1"/>
          <p:nvPr/>
        </p:nvSpPr>
        <p:spPr>
          <a:xfrm>
            <a:off x="4806672" y="5897571"/>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a:t>
            </a:r>
          </a:p>
        </p:txBody>
      </p:sp>
      <p:graphicFrame>
        <p:nvGraphicFramePr>
          <p:cNvPr id="2" name="Table 3">
            <a:extLst>
              <a:ext uri="{FF2B5EF4-FFF2-40B4-BE49-F238E27FC236}">
                <a16:creationId xmlns:a16="http://schemas.microsoft.com/office/drawing/2014/main" id="{45F3FD75-BB5F-4D3F-8F01-21059A8AAFF0}"/>
              </a:ext>
            </a:extLst>
          </p:cNvPr>
          <p:cNvGraphicFramePr>
            <a:graphicFrameLocks noGrp="1"/>
          </p:cNvGraphicFramePr>
          <p:nvPr>
            <p:extLst>
              <p:ext uri="{D42A27DB-BD31-4B8C-83A1-F6EECF244321}">
                <p14:modId xmlns:p14="http://schemas.microsoft.com/office/powerpoint/2010/main" val="3238173048"/>
              </p:ext>
            </p:extLst>
          </p:nvPr>
        </p:nvGraphicFramePr>
        <p:xfrm>
          <a:off x="408432" y="856733"/>
          <a:ext cx="8479508" cy="2456621"/>
        </p:xfrm>
        <a:graphic>
          <a:graphicData uri="http://schemas.openxmlformats.org/drawingml/2006/table">
            <a:tbl>
              <a:tblPr firstRow="1" bandRow="1">
                <a:tableStyleId>{2D5ABB26-0587-4C30-8999-92F81FD0307C}</a:tableStyleId>
              </a:tblPr>
              <a:tblGrid>
                <a:gridCol w="2360648">
                  <a:extLst>
                    <a:ext uri="{9D8B030D-6E8A-4147-A177-3AD203B41FA5}">
                      <a16:colId xmlns:a16="http://schemas.microsoft.com/office/drawing/2014/main" val="3530604169"/>
                    </a:ext>
                  </a:extLst>
                </a:gridCol>
                <a:gridCol w="3038792">
                  <a:extLst>
                    <a:ext uri="{9D8B030D-6E8A-4147-A177-3AD203B41FA5}">
                      <a16:colId xmlns:a16="http://schemas.microsoft.com/office/drawing/2014/main" val="2634424614"/>
                    </a:ext>
                  </a:extLst>
                </a:gridCol>
                <a:gridCol w="3080068">
                  <a:extLst>
                    <a:ext uri="{9D8B030D-6E8A-4147-A177-3AD203B41FA5}">
                      <a16:colId xmlns:a16="http://schemas.microsoft.com/office/drawing/2014/main" val="2867992078"/>
                    </a:ext>
                  </a:extLst>
                </a:gridCol>
              </a:tblGrid>
              <a:tr h="567201">
                <a:tc>
                  <a:txBody>
                    <a:bodyP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Key Customers</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Typical Order Unit Price ($/kg)</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Typical Order Quantity (kg/year)</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900636031"/>
                  </a:ext>
                </a:extLst>
              </a:tr>
              <a:tr h="377884">
                <a:tc>
                  <a:txBody>
                    <a:bodyPr/>
                    <a:lstStyle/>
                    <a:p>
                      <a:pPr algn="ctr" fontAlgn="ctr"/>
                      <a:r>
                        <a:rPr lang="en-US" sz="1000" b="0" i="0" u="none" strike="noStrike" dirty="0">
                          <a:solidFill>
                            <a:srgbClr val="000000"/>
                          </a:solidFill>
                          <a:effectLst/>
                          <a:latin typeface="Verdana" panose="020B0604030504040204" pitchFamily="34" charset="0"/>
                        </a:rPr>
                        <a:t>General Motors</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Verdana" panose="020B0604030504040204" pitchFamily="34" charset="0"/>
                        </a:rPr>
                        <a:t>~2</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Verdana" panose="020B0604030504040204" pitchFamily="34" charset="0"/>
                        </a:rPr>
                        <a:t>~18,000</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27149583"/>
                  </a:ext>
                </a:extLst>
              </a:tr>
              <a:tr h="377884">
                <a:tc>
                  <a:txBody>
                    <a:bodyPr/>
                    <a:lstStyle/>
                    <a:p>
                      <a:pPr algn="ctr" fontAlgn="ctr"/>
                      <a:r>
                        <a:rPr lang="en-US" sz="1000" b="0" i="0" u="none" strike="noStrike">
                          <a:solidFill>
                            <a:srgbClr val="000000"/>
                          </a:solidFill>
                          <a:effectLst/>
                          <a:latin typeface="Verdana" panose="020B0604030504040204" pitchFamily="34" charset="0"/>
                        </a:rPr>
                        <a:t>Ford Motors</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Verdana" panose="020B0604030504040204" pitchFamily="34" charset="0"/>
                        </a:rPr>
                        <a:t>~5</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Verdana" panose="020B0604030504040204" pitchFamily="34" charset="0"/>
                        </a:rPr>
                        <a:t>~16,000</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00040116"/>
                  </a:ext>
                </a:extLst>
              </a:tr>
              <a:tr h="377884">
                <a:tc>
                  <a:txBody>
                    <a:bodyPr/>
                    <a:lstStyle/>
                    <a:p>
                      <a:pPr algn="ctr" fontAlgn="ctr"/>
                      <a:r>
                        <a:rPr lang="en-US" sz="1000" b="0" i="0" u="none" strike="noStrike" dirty="0">
                          <a:solidFill>
                            <a:srgbClr val="000000"/>
                          </a:solidFill>
                          <a:effectLst/>
                          <a:latin typeface="Verdana" panose="020B0604030504040204" pitchFamily="34" charset="0"/>
                        </a:rPr>
                        <a:t>ALPEN-MAYKESTAG GmbH</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Verdana" panose="020B0604030504040204" pitchFamily="34" charset="0"/>
                        </a:rPr>
                        <a:t>~1.5</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Verdana" panose="020B0604030504040204" pitchFamily="34" charset="0"/>
                        </a:rPr>
                        <a:t>~14,000</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32884923"/>
                  </a:ext>
                </a:extLst>
              </a:tr>
              <a:tr h="377884">
                <a:tc>
                  <a:txBody>
                    <a:bodyPr/>
                    <a:lstStyle/>
                    <a:p>
                      <a:pPr algn="ctr" fontAlgn="ctr"/>
                      <a:r>
                        <a:rPr lang="en-US" sz="1000" b="0" i="0" u="none" strike="noStrike" dirty="0">
                          <a:solidFill>
                            <a:srgbClr val="000000"/>
                          </a:solidFill>
                          <a:effectLst/>
                          <a:latin typeface="Verdana" panose="020B0604030504040204" pitchFamily="34" charset="0"/>
                        </a:rPr>
                        <a:t>Wegener Härtetechnik GmbH</a:t>
                      </a:r>
                    </a:p>
                  </a:txBody>
                  <a:tcPr marL="0" marR="0"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Verdana" panose="020B0604030504040204" pitchFamily="34" charset="0"/>
                        </a:rPr>
                        <a:t>~3</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Verdana" panose="020B0604030504040204" pitchFamily="34" charset="0"/>
                        </a:rPr>
                        <a:t>~8,000</a:t>
                      </a:r>
                    </a:p>
                  </a:txBody>
                  <a:tcPr marL="0" marR="0" marT="0"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85692669"/>
                  </a:ext>
                </a:extLst>
              </a:tr>
              <a:tr h="377884">
                <a:tc>
                  <a:txBody>
                    <a:bodyPr/>
                    <a:lstStyle/>
                    <a:p>
                      <a:pPr algn="ctr" fontAlgn="ctr"/>
                      <a:r>
                        <a:rPr lang="en-US" sz="1000" b="0" i="0" u="none" strike="noStrike" dirty="0">
                          <a:solidFill>
                            <a:srgbClr val="000000"/>
                          </a:solidFill>
                          <a:effectLst/>
                          <a:latin typeface="Verdana" panose="020B0604030504040204" pitchFamily="34" charset="0"/>
                        </a:rPr>
                        <a:t>Bass GmbH &amp; Co. KG</a:t>
                      </a:r>
                    </a:p>
                  </a:txBody>
                  <a:tcPr marL="0" marR="0" marT="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Verdana" panose="020B0604030504040204" pitchFamily="34" charset="0"/>
                        </a:rPr>
                        <a:t>~4</a:t>
                      </a:r>
                    </a:p>
                  </a:txBody>
                  <a:tcPr marL="0" marR="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Verdana" panose="020B0604030504040204" pitchFamily="34" charset="0"/>
                        </a:rPr>
                        <a:t>~7,000</a:t>
                      </a:r>
                    </a:p>
                  </a:txBody>
                  <a:tcPr marL="0" marR="0" marT="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3001746"/>
                  </a:ext>
                </a:extLst>
              </a:tr>
            </a:tbl>
          </a:graphicData>
        </a:graphic>
      </p:graphicFrame>
      <p:graphicFrame>
        <p:nvGraphicFramePr>
          <p:cNvPr id="7" name="Table 6">
            <a:extLst>
              <a:ext uri="{FF2B5EF4-FFF2-40B4-BE49-F238E27FC236}">
                <a16:creationId xmlns:a16="http://schemas.microsoft.com/office/drawing/2014/main" id="{C2DDB0C2-32C0-45E8-8AB4-461E2A437BA9}"/>
              </a:ext>
            </a:extLst>
          </p:cNvPr>
          <p:cNvGraphicFramePr>
            <a:graphicFrameLocks noGrp="1"/>
          </p:cNvGraphicFramePr>
          <p:nvPr>
            <p:extLst>
              <p:ext uri="{D42A27DB-BD31-4B8C-83A1-F6EECF244321}">
                <p14:modId xmlns:p14="http://schemas.microsoft.com/office/powerpoint/2010/main" val="824748441"/>
              </p:ext>
            </p:extLst>
          </p:nvPr>
        </p:nvGraphicFramePr>
        <p:xfrm>
          <a:off x="408432" y="4020613"/>
          <a:ext cx="8479508" cy="1805822"/>
        </p:xfrm>
        <a:graphic>
          <a:graphicData uri="http://schemas.openxmlformats.org/drawingml/2006/table">
            <a:tbl>
              <a:tblPr>
                <a:tableStyleId>{2D5ABB26-0587-4C30-8999-92F81FD0307C}</a:tableStyleId>
              </a:tblPr>
              <a:tblGrid>
                <a:gridCol w="3445845">
                  <a:extLst>
                    <a:ext uri="{9D8B030D-6E8A-4147-A177-3AD203B41FA5}">
                      <a16:colId xmlns:a16="http://schemas.microsoft.com/office/drawing/2014/main" val="3044079472"/>
                    </a:ext>
                  </a:extLst>
                </a:gridCol>
                <a:gridCol w="3948074">
                  <a:extLst>
                    <a:ext uri="{9D8B030D-6E8A-4147-A177-3AD203B41FA5}">
                      <a16:colId xmlns:a16="http://schemas.microsoft.com/office/drawing/2014/main" val="1937770311"/>
                    </a:ext>
                  </a:extLst>
                </a:gridCol>
                <a:gridCol w="1085589">
                  <a:extLst>
                    <a:ext uri="{9D8B030D-6E8A-4147-A177-3AD203B41FA5}">
                      <a16:colId xmlns:a16="http://schemas.microsoft.com/office/drawing/2014/main" val="2852001852"/>
                    </a:ext>
                  </a:extLst>
                </a:gridCol>
              </a:tblGrid>
              <a:tr h="255025">
                <a:tc gridSpan="3">
                  <a:txBody>
                    <a:bodyPr/>
                    <a:lstStyle/>
                    <a:p>
                      <a:pPr algn="ctr" fontAlgn="ctr"/>
                      <a:r>
                        <a:rPr lang="en-US" sz="1200" b="1" u="none" strike="noStrike" dirty="0">
                          <a:effectLst/>
                          <a:latin typeface="Verdana" panose="020B0604030504040204" pitchFamily="34" charset="0"/>
                          <a:ea typeface="Verdana" panose="020B0604030504040204" pitchFamily="34" charset="0"/>
                          <a:cs typeface="Verdana" panose="020B0604030504040204" pitchFamily="34" charset="0"/>
                        </a:rPr>
                        <a:t>Production Capacity and Factory Scale</a:t>
                      </a:r>
                      <a:endParaRPr lang="en-US" sz="12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60000"/>
                        <a:lumOff val="4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68505181"/>
                  </a:ext>
                </a:extLst>
              </a:tr>
              <a:tr h="382913">
                <a:tc rowSpan="4">
                  <a:txBody>
                    <a:bodyPr/>
                    <a:lstStyle/>
                    <a:p>
                      <a:pPr algn="ctr" fontAlgn="ctr"/>
                      <a:r>
                        <a:rPr lang="en-US" sz="1000" b="1" dirty="0">
                          <a:latin typeface="Verdana" panose="020B0604030504040204" pitchFamily="34" charset="0"/>
                          <a:ea typeface="Verdana" panose="020B0604030504040204" pitchFamily="34" charset="0"/>
                          <a:cs typeface="Verdana" panose="020B0604030504040204" pitchFamily="34" charset="0"/>
                        </a:rPr>
                        <a:t>Bath Salt </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For Heat Treatment Business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Production Capacity (kg/month)</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l"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~85,000</a:t>
                      </a: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94638325"/>
                  </a:ext>
                </a:extLst>
              </a:tr>
              <a:tr h="382913">
                <a:tc vMerge="1">
                  <a:txBody>
                    <a:bodyPr/>
                    <a:lstStyle/>
                    <a:p>
                      <a:endParaRPr lang="en-US"/>
                    </a:p>
                  </a:txBody>
                  <a:tcPr/>
                </a:tc>
                <a:tc>
                  <a:txBody>
                    <a:bodyPr/>
                    <a:lstStyle/>
                    <a:p>
                      <a:pPr algn="l"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Current Production operation hours per day</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l"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7-8 hours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45787741"/>
                  </a:ext>
                </a:extLst>
              </a:tr>
              <a:tr h="382913">
                <a:tc vMerge="1">
                  <a:txBody>
                    <a:bodyPr/>
                    <a:lstStyle/>
                    <a:p>
                      <a:endParaRPr lang="en-US"/>
                    </a:p>
                  </a:txBody>
                  <a:tcPr/>
                </a:tc>
                <a:tc>
                  <a:txBody>
                    <a:bodyPr/>
                    <a:lstStyle/>
                    <a:p>
                      <a:pPr algn="l"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Number of employees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l" fontAlgn="ctr"/>
                      <a:r>
                        <a:rPr lang="en-US" sz="1000" b="0" u="none" strike="noStrike" dirty="0">
                          <a:effectLst/>
                          <a:latin typeface="Verdana" panose="020B0604030504040204" pitchFamily="34" charset="0"/>
                          <a:ea typeface="Verdana" panose="020B0604030504040204" pitchFamily="34" charset="0"/>
                          <a:cs typeface="Verdana" panose="020B0604030504040204" pitchFamily="34" charset="0"/>
                        </a:rPr>
                        <a:t>~500</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70551637"/>
                  </a:ext>
                </a:extLst>
              </a:tr>
              <a:tr h="402058">
                <a:tc vMerge="1">
                  <a:txBody>
                    <a:bodyPr/>
                    <a:lstStyle/>
                    <a:p>
                      <a:endParaRPr lang="en-US"/>
                    </a:p>
                  </a:txBody>
                  <a:tcPr/>
                </a:tc>
                <a:tc>
                  <a:txBody>
                    <a:bodyPr/>
                    <a:lstStyle/>
                    <a:p>
                      <a:pPr algn="l"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Production Land scale : m2</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~155,000 </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515259"/>
                  </a:ext>
                </a:extLst>
              </a:tr>
            </a:tbl>
          </a:graphicData>
        </a:graphic>
      </p:graphicFrame>
      <p:sp>
        <p:nvSpPr>
          <p:cNvPr id="8" name="TextBox 7">
            <a:extLst>
              <a:ext uri="{FF2B5EF4-FFF2-40B4-BE49-F238E27FC236}">
                <a16:creationId xmlns:a16="http://schemas.microsoft.com/office/drawing/2014/main" id="{2AF36FA6-F3B4-4F91-8C23-12BB5F12E4BF}"/>
              </a:ext>
            </a:extLst>
          </p:cNvPr>
          <p:cNvSpPr txBox="1"/>
          <p:nvPr/>
        </p:nvSpPr>
        <p:spPr>
          <a:xfrm>
            <a:off x="4806671" y="3359965"/>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a:t>
            </a:r>
          </a:p>
        </p:txBody>
      </p:sp>
      <p:sp>
        <p:nvSpPr>
          <p:cNvPr id="9" name="TextBox 8">
            <a:extLst>
              <a:ext uri="{FF2B5EF4-FFF2-40B4-BE49-F238E27FC236}">
                <a16:creationId xmlns:a16="http://schemas.microsoft.com/office/drawing/2014/main" id="{00F6675B-9E34-4660-A30A-AC674523D695}"/>
              </a:ext>
            </a:extLst>
          </p:cNvPr>
          <p:cNvSpPr txBox="1"/>
          <p:nvPr/>
        </p:nvSpPr>
        <p:spPr>
          <a:xfrm>
            <a:off x="408432" y="3543873"/>
            <a:ext cx="8086982" cy="246221"/>
          </a:xfrm>
          <a:prstGeom prst="rect">
            <a:avLst/>
          </a:prstGeom>
          <a:noFill/>
        </p:spPr>
        <p:txBody>
          <a:bodyPr wrap="square" rtlCol="0">
            <a:spAutoFit/>
          </a:bodyPr>
          <a:lstStyle/>
          <a:p>
            <a:r>
              <a:rPr lang="en-IN" sz="1000" i="1" dirty="0">
                <a:latin typeface="Arial" panose="020B0604020202020204" pitchFamily="34" charset="0"/>
                <a:ea typeface="Verdana" panose="020B0604030504040204" pitchFamily="34" charset="0"/>
                <a:cs typeface="Arial" panose="020B0604020202020204" pitchFamily="34" charset="0"/>
              </a:rPr>
              <a:t>Regenerator salts are sold at 10-15% higher price as compared to base salt</a:t>
            </a:r>
          </a:p>
        </p:txBody>
      </p:sp>
    </p:spTree>
    <p:extLst>
      <p:ext uri="{BB962C8B-B14F-4D97-AF65-F5344CB8AC3E}">
        <p14:creationId xmlns:p14="http://schemas.microsoft.com/office/powerpoint/2010/main" val="1226500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0786291-1896-4FFC-971B-EEB273FC36C9}"/>
              </a:ext>
            </a:extLst>
          </p:cNvPr>
          <p:cNvSpPr/>
          <p:nvPr/>
        </p:nvSpPr>
        <p:spPr>
          <a:xfrm>
            <a:off x="219456" y="18442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72F8FE4-5100-4B4B-B260-D9223039DCE3}"/>
              </a:ext>
            </a:extLst>
          </p:cNvPr>
          <p:cNvSpPr txBox="1"/>
          <p:nvPr/>
        </p:nvSpPr>
        <p:spPr>
          <a:xfrm>
            <a:off x="219456" y="230140"/>
            <a:ext cx="4251960"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Executive Summary</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sp>
        <p:nvSpPr>
          <p:cNvPr id="7" name="TextBox 6">
            <a:extLst>
              <a:ext uri="{FF2B5EF4-FFF2-40B4-BE49-F238E27FC236}">
                <a16:creationId xmlns:a16="http://schemas.microsoft.com/office/drawing/2014/main" id="{63EFAB19-03E9-4503-998E-525A935AC3A3}"/>
              </a:ext>
            </a:extLst>
          </p:cNvPr>
          <p:cNvSpPr txBox="1"/>
          <p:nvPr/>
        </p:nvSpPr>
        <p:spPr>
          <a:xfrm>
            <a:off x="4843277" y="6425068"/>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10" name="TextBox 9">
            <a:extLst>
              <a:ext uri="{FF2B5EF4-FFF2-40B4-BE49-F238E27FC236}">
                <a16:creationId xmlns:a16="http://schemas.microsoft.com/office/drawing/2014/main" id="{78502683-2748-4F80-8E6F-8EB5C01CFE9C}"/>
              </a:ext>
            </a:extLst>
          </p:cNvPr>
          <p:cNvSpPr txBox="1"/>
          <p:nvPr/>
        </p:nvSpPr>
        <p:spPr>
          <a:xfrm>
            <a:off x="4652312" y="3692439"/>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8" name="Table 7">
            <a:extLst>
              <a:ext uri="{FF2B5EF4-FFF2-40B4-BE49-F238E27FC236}">
                <a16:creationId xmlns:a16="http://schemas.microsoft.com/office/drawing/2014/main" id="{61405502-DEAE-4791-9432-FD4650EEDC33}"/>
              </a:ext>
            </a:extLst>
          </p:cNvPr>
          <p:cNvGraphicFramePr>
            <a:graphicFrameLocks noGrp="1"/>
          </p:cNvGraphicFramePr>
          <p:nvPr>
            <p:extLst>
              <p:ext uri="{D42A27DB-BD31-4B8C-83A1-F6EECF244321}">
                <p14:modId xmlns:p14="http://schemas.microsoft.com/office/powerpoint/2010/main" val="432440482"/>
              </p:ext>
            </p:extLst>
          </p:nvPr>
        </p:nvGraphicFramePr>
        <p:xfrm>
          <a:off x="320038" y="845013"/>
          <a:ext cx="8413541" cy="2910177"/>
        </p:xfrm>
        <a:graphic>
          <a:graphicData uri="http://schemas.openxmlformats.org/drawingml/2006/table">
            <a:tbl>
              <a:tblPr>
                <a:tableStyleId>{2D5ABB26-0587-4C30-8999-92F81FD0307C}</a:tableStyleId>
              </a:tblPr>
              <a:tblGrid>
                <a:gridCol w="3342100">
                  <a:extLst>
                    <a:ext uri="{9D8B030D-6E8A-4147-A177-3AD203B41FA5}">
                      <a16:colId xmlns:a16="http://schemas.microsoft.com/office/drawing/2014/main" val="2224153015"/>
                    </a:ext>
                  </a:extLst>
                </a:gridCol>
                <a:gridCol w="1530964">
                  <a:extLst>
                    <a:ext uri="{9D8B030D-6E8A-4147-A177-3AD203B41FA5}">
                      <a16:colId xmlns:a16="http://schemas.microsoft.com/office/drawing/2014/main" val="4056988073"/>
                    </a:ext>
                  </a:extLst>
                </a:gridCol>
                <a:gridCol w="1318507">
                  <a:extLst>
                    <a:ext uri="{9D8B030D-6E8A-4147-A177-3AD203B41FA5}">
                      <a16:colId xmlns:a16="http://schemas.microsoft.com/office/drawing/2014/main" val="1052647773"/>
                    </a:ext>
                  </a:extLst>
                </a:gridCol>
                <a:gridCol w="1071010">
                  <a:extLst>
                    <a:ext uri="{9D8B030D-6E8A-4147-A177-3AD203B41FA5}">
                      <a16:colId xmlns:a16="http://schemas.microsoft.com/office/drawing/2014/main" val="2435641423"/>
                    </a:ext>
                  </a:extLst>
                </a:gridCol>
                <a:gridCol w="1150960">
                  <a:extLst>
                    <a:ext uri="{9D8B030D-6E8A-4147-A177-3AD203B41FA5}">
                      <a16:colId xmlns:a16="http://schemas.microsoft.com/office/drawing/2014/main" val="1953210980"/>
                    </a:ext>
                  </a:extLst>
                </a:gridCol>
              </a:tblGrid>
              <a:tr h="235251">
                <a:tc gridSpan="5">
                  <a:txBody>
                    <a:bodyPr/>
                    <a:lstStyle/>
                    <a:p>
                      <a:pPr algn="ctr" fontAlgn="ctr"/>
                      <a:r>
                        <a:rPr lang="en-US" sz="12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Global Market - HEF Group</a:t>
                      </a: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71052182"/>
                  </a:ext>
                </a:extLst>
              </a:tr>
              <a:tr h="235251">
                <a:tc rowSpan="2">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Treatments/Salts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gridSpan="2">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gridSpan="2">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extLst>
                  <a:ext uri="{0D108BD9-81ED-4DB2-BD59-A6C34878D82A}">
                    <a16:rowId xmlns:a16="http://schemas.microsoft.com/office/drawing/2014/main" val="1281107986"/>
                  </a:ext>
                </a:extLst>
              </a:tr>
              <a:tr h="322416">
                <a:tc vMerge="1">
                  <a:txBody>
                    <a:bodyPr/>
                    <a:lstStyle/>
                    <a:p>
                      <a:pPr algn="ctr" fontAlgn="ct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Share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Sales (USD Million)</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Share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Sales (USD Million)</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extLst>
                  <a:ext uri="{0D108BD9-81ED-4DB2-BD59-A6C34878D82A}">
                    <a16:rowId xmlns:a16="http://schemas.microsoft.com/office/drawing/2014/main" val="4035052427"/>
                  </a:ext>
                </a:extLst>
              </a:tr>
              <a:tr h="235251">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Nitriding</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4064193654"/>
                  </a:ext>
                </a:extLst>
              </a:tr>
              <a:tr h="235251">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Salt Bath For Heat Treatment</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1961600943"/>
                  </a:ext>
                </a:extLst>
              </a:tr>
              <a:tr h="235251">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Vacuum Deposition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628994716"/>
                  </a:ext>
                </a:extLst>
              </a:tr>
              <a:tr h="235251">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Bushings/Joints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2784848229"/>
                  </a:ext>
                </a:extLst>
              </a:tr>
              <a:tr h="235251">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Total Sales – HEF Group</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hMerge="1">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370.6</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hMerge="1">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566.2</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201791391"/>
                  </a:ext>
                </a:extLst>
              </a:tr>
              <a:tr h="235251">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Bath Salts For Heat Treatment – Total</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3336950273"/>
                  </a:ext>
                </a:extLst>
              </a:tr>
              <a:tr h="235251">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2795166591"/>
                  </a:ext>
                </a:extLst>
              </a:tr>
              <a:tr h="235251">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Other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2367054987"/>
                  </a:ext>
                </a:extLst>
              </a:tr>
              <a:tr h="235251">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Total Sales – HEF Group (including salt sales)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hMerge="1">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370.6</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txBody>
                  <a:tcPr marL="0" marR="0" marT="0" marB="0" anchor="ctr"/>
                </a:tc>
                <a:tc hMerge="1">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566.2</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000944770"/>
                  </a:ext>
                </a:extLst>
              </a:tr>
            </a:tbl>
          </a:graphicData>
        </a:graphic>
      </p:graphicFrame>
      <p:graphicFrame>
        <p:nvGraphicFramePr>
          <p:cNvPr id="13" name="Table 12">
            <a:extLst>
              <a:ext uri="{FF2B5EF4-FFF2-40B4-BE49-F238E27FC236}">
                <a16:creationId xmlns:a16="http://schemas.microsoft.com/office/drawing/2014/main" id="{E2660EA2-AED4-43A1-9DA4-4A10FCFF468A}"/>
              </a:ext>
            </a:extLst>
          </p:cNvPr>
          <p:cNvGraphicFramePr>
            <a:graphicFrameLocks noGrp="1"/>
          </p:cNvGraphicFramePr>
          <p:nvPr>
            <p:extLst>
              <p:ext uri="{D42A27DB-BD31-4B8C-83A1-F6EECF244321}">
                <p14:modId xmlns:p14="http://schemas.microsoft.com/office/powerpoint/2010/main" val="708493703"/>
              </p:ext>
            </p:extLst>
          </p:nvPr>
        </p:nvGraphicFramePr>
        <p:xfrm>
          <a:off x="320038" y="4021169"/>
          <a:ext cx="8413541" cy="1588116"/>
        </p:xfrm>
        <a:graphic>
          <a:graphicData uri="http://schemas.openxmlformats.org/drawingml/2006/table">
            <a:tbl>
              <a:tblPr>
                <a:tableStyleId>{2D5ABB26-0587-4C30-8999-92F81FD0307C}</a:tableStyleId>
              </a:tblPr>
              <a:tblGrid>
                <a:gridCol w="3285824">
                  <a:extLst>
                    <a:ext uri="{9D8B030D-6E8A-4147-A177-3AD203B41FA5}">
                      <a16:colId xmlns:a16="http://schemas.microsoft.com/office/drawing/2014/main" val="2224153015"/>
                    </a:ext>
                  </a:extLst>
                </a:gridCol>
                <a:gridCol w="1466469">
                  <a:extLst>
                    <a:ext uri="{9D8B030D-6E8A-4147-A177-3AD203B41FA5}">
                      <a16:colId xmlns:a16="http://schemas.microsoft.com/office/drawing/2014/main" val="4056988073"/>
                    </a:ext>
                  </a:extLst>
                </a:gridCol>
                <a:gridCol w="1335021">
                  <a:extLst>
                    <a:ext uri="{9D8B030D-6E8A-4147-A177-3AD203B41FA5}">
                      <a16:colId xmlns:a16="http://schemas.microsoft.com/office/drawing/2014/main" val="1052647773"/>
                    </a:ext>
                  </a:extLst>
                </a:gridCol>
                <a:gridCol w="1218398">
                  <a:extLst>
                    <a:ext uri="{9D8B030D-6E8A-4147-A177-3AD203B41FA5}">
                      <a16:colId xmlns:a16="http://schemas.microsoft.com/office/drawing/2014/main" val="2435641423"/>
                    </a:ext>
                  </a:extLst>
                </a:gridCol>
                <a:gridCol w="1107829">
                  <a:extLst>
                    <a:ext uri="{9D8B030D-6E8A-4147-A177-3AD203B41FA5}">
                      <a16:colId xmlns:a16="http://schemas.microsoft.com/office/drawing/2014/main" val="1953210980"/>
                    </a:ext>
                  </a:extLst>
                </a:gridCol>
              </a:tblGrid>
              <a:tr h="213886">
                <a:tc gridSpan="5">
                  <a:txBody>
                    <a:bodyPr/>
                    <a:lstStyle/>
                    <a:p>
                      <a:pPr algn="ctr" fontAlgn="ctr"/>
                      <a:r>
                        <a:rPr lang="en-US" sz="12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Nitriding Market Share - HEF Group</a:t>
                      </a: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71052182"/>
                  </a:ext>
                </a:extLst>
              </a:tr>
              <a:tr h="213886">
                <a:tc rowSpan="2">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Nitriding Treatments Type</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gridSpan="2">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gridSpan="2">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extLst>
                  <a:ext uri="{0D108BD9-81ED-4DB2-BD59-A6C34878D82A}">
                    <a16:rowId xmlns:a16="http://schemas.microsoft.com/office/drawing/2014/main" val="1281107986"/>
                  </a:ext>
                </a:extLst>
              </a:tr>
              <a:tr h="253634">
                <a:tc vMerge="1">
                  <a:txBody>
                    <a:bodyPr/>
                    <a:lstStyle/>
                    <a:p>
                      <a:pPr algn="ctr" fontAlgn="ct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Share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Sales (USD Million)</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Share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Sales</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(USD Million)</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extLst>
                  <a:ext uri="{0D108BD9-81ED-4DB2-BD59-A6C34878D82A}">
                    <a16:rowId xmlns:a16="http://schemas.microsoft.com/office/drawing/2014/main" val="4035052427"/>
                  </a:ext>
                </a:extLst>
              </a:tr>
              <a:tr h="213886">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Salt Bath Nitriding</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4064193654"/>
                  </a:ext>
                </a:extLst>
              </a:tr>
              <a:tr h="213886">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Gas Nitriding</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1292859037"/>
                  </a:ext>
                </a:extLst>
              </a:tr>
              <a:tr h="213886">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Plasma Nitriding</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1961600943"/>
                  </a:ext>
                </a:extLst>
              </a:tr>
              <a:tr h="213886">
                <a:tc>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Total Nitriding </a:t>
                      </a:r>
                    </a:p>
                  </a:txBody>
                  <a:tcPr marL="0" marR="0" marT="0" marB="0" anchor="ct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hMerge="1">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154.7</a:t>
                      </a:r>
                    </a:p>
                  </a:txBody>
                  <a:tcPr marL="0" marR="0" marT="0" marB="0" anchor="ct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txBody>
                  <a:tcPr marL="0" marR="0" marT="0" marB="0" anchor="ctr"/>
                </a:tc>
                <a:tc hMerge="1">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242.9</a:t>
                      </a:r>
                    </a:p>
                  </a:txBody>
                  <a:tcPr marL="0" marR="0" marT="0" marB="0" anchor="ctr"/>
                </a:tc>
                <a:extLst>
                  <a:ext uri="{0D108BD9-81ED-4DB2-BD59-A6C34878D82A}">
                    <a16:rowId xmlns:a16="http://schemas.microsoft.com/office/drawing/2014/main" val="2784848229"/>
                  </a:ext>
                </a:extLst>
              </a:tr>
            </a:tbl>
          </a:graphicData>
        </a:graphic>
      </p:graphicFrame>
      <p:sp>
        <p:nvSpPr>
          <p:cNvPr id="9" name="TextBox 8">
            <a:extLst>
              <a:ext uri="{FF2B5EF4-FFF2-40B4-BE49-F238E27FC236}">
                <a16:creationId xmlns:a16="http://schemas.microsoft.com/office/drawing/2014/main" id="{7244F617-DF82-49B6-AEC1-E08F5F304A21}"/>
              </a:ext>
            </a:extLst>
          </p:cNvPr>
          <p:cNvSpPr txBox="1"/>
          <p:nvPr/>
        </p:nvSpPr>
        <p:spPr>
          <a:xfrm>
            <a:off x="320038" y="5714530"/>
            <a:ext cx="8413541" cy="230832"/>
          </a:xfrm>
          <a:prstGeom prst="rect">
            <a:avLst/>
          </a:prstGeom>
          <a:noFill/>
        </p:spPr>
        <p:txBody>
          <a:bodyPr wrap="square" rtlCol="0">
            <a:spAutoFit/>
          </a:bodyPr>
          <a:lstStyle/>
          <a:p>
            <a:r>
              <a:rPr lang="en-US" sz="900" dirty="0" err="1">
                <a:latin typeface="Arial" panose="020B0604020202020204" pitchFamily="34" charset="0"/>
                <a:ea typeface="Verdana" panose="020B0604030504040204" pitchFamily="34" charset="0"/>
                <a:cs typeface="Arial" panose="020B0604020202020204" pitchFamily="34" charset="0"/>
              </a:rPr>
              <a:t>Note:XXX</a:t>
            </a:r>
            <a:endParaRPr lang="en-US" sz="900" dirty="0">
              <a:latin typeface="Arial" panose="020B0604020202020204" pitchFamily="34" charset="0"/>
              <a:ea typeface="Verdana" panose="020B060403050404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E0695478-2718-4B3D-9E83-4683E4395B95}"/>
              </a:ext>
            </a:extLst>
          </p:cNvPr>
          <p:cNvSpPr txBox="1"/>
          <p:nvPr/>
        </p:nvSpPr>
        <p:spPr>
          <a:xfrm>
            <a:off x="275212" y="6091200"/>
            <a:ext cx="8665012" cy="369332"/>
          </a:xfrm>
          <a:prstGeom prst="rect">
            <a:avLst/>
          </a:prstGeom>
          <a:noFill/>
        </p:spPr>
        <p:txBody>
          <a:bodyPr wrap="square" rtlCol="0">
            <a:spAutoFit/>
          </a:bodyPr>
          <a:lstStyle/>
          <a:p>
            <a:pPr marL="171450" indent="-171450">
              <a:buFont typeface="Arial" panose="020B0604020202020204" pitchFamily="34" charset="0"/>
              <a:buChar char="•"/>
            </a:pPr>
            <a:r>
              <a:rPr lang="en-IN" sz="900" i="1" dirty="0">
                <a:latin typeface="Arial" panose="020B0604020202020204" pitchFamily="34" charset="0"/>
                <a:ea typeface="Verdana" panose="020B0604030504040204" pitchFamily="34" charset="0"/>
                <a:cs typeface="Arial" panose="020B0604020202020204" pitchFamily="34" charset="0"/>
              </a:rPr>
              <a:t>Figures may not add up due to rounding off.</a:t>
            </a:r>
          </a:p>
          <a:p>
            <a:pPr marL="171450" indent="-171450">
              <a:buFont typeface="Arial" panose="020B0604020202020204" pitchFamily="34" charset="0"/>
              <a:buChar char="•"/>
            </a:pPr>
            <a:r>
              <a:rPr lang="en-IN" sz="900" i="1" dirty="0">
                <a:latin typeface="Arial" panose="020B0604020202020204" pitchFamily="34" charset="0"/>
                <a:ea typeface="Verdana" panose="020B0604030504040204" pitchFamily="34" charset="0"/>
                <a:cs typeface="Arial" panose="020B0604020202020204" pitchFamily="34" charset="0"/>
              </a:rPr>
              <a:t>When summing up regional market, please do not add Asia except India &amp; China, China, and India, as these are segmentation of Asia-Total. </a:t>
            </a:r>
          </a:p>
        </p:txBody>
      </p:sp>
    </p:spTree>
    <p:extLst>
      <p:ext uri="{BB962C8B-B14F-4D97-AF65-F5344CB8AC3E}">
        <p14:creationId xmlns:p14="http://schemas.microsoft.com/office/powerpoint/2010/main" val="23267202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244532" y="210066"/>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244532" y="255786"/>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Bath Salt For Heat Treatment Business</a:t>
            </a:r>
          </a:p>
        </p:txBody>
      </p:sp>
      <p:sp>
        <p:nvSpPr>
          <p:cNvPr id="20" name="TextBox 19">
            <a:extLst>
              <a:ext uri="{FF2B5EF4-FFF2-40B4-BE49-F238E27FC236}">
                <a16:creationId xmlns:a16="http://schemas.microsoft.com/office/drawing/2014/main" id="{8F5C6271-CD34-4C47-8F9A-FEB2D292DE4D}"/>
              </a:ext>
            </a:extLst>
          </p:cNvPr>
          <p:cNvSpPr txBox="1"/>
          <p:nvPr/>
        </p:nvSpPr>
        <p:spPr>
          <a:xfrm>
            <a:off x="4742693" y="6414217"/>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a:t>
            </a:r>
          </a:p>
        </p:txBody>
      </p:sp>
      <p:graphicFrame>
        <p:nvGraphicFramePr>
          <p:cNvPr id="4" name="Table 3">
            <a:extLst>
              <a:ext uri="{FF2B5EF4-FFF2-40B4-BE49-F238E27FC236}">
                <a16:creationId xmlns:a16="http://schemas.microsoft.com/office/drawing/2014/main" id="{CA9CE0AD-D0BF-4AF5-A214-BD08F7033C5B}"/>
              </a:ext>
            </a:extLst>
          </p:cNvPr>
          <p:cNvGraphicFramePr>
            <a:graphicFrameLocks noGrp="1"/>
          </p:cNvGraphicFramePr>
          <p:nvPr>
            <p:extLst>
              <p:ext uri="{D42A27DB-BD31-4B8C-83A1-F6EECF244321}">
                <p14:modId xmlns:p14="http://schemas.microsoft.com/office/powerpoint/2010/main" val="130159465"/>
              </p:ext>
            </p:extLst>
          </p:nvPr>
        </p:nvGraphicFramePr>
        <p:xfrm>
          <a:off x="244532" y="743300"/>
          <a:ext cx="8718491" cy="5338323"/>
        </p:xfrm>
        <a:graphic>
          <a:graphicData uri="http://schemas.openxmlformats.org/drawingml/2006/table">
            <a:tbl>
              <a:tblPr>
                <a:tableStyleId>{2D5ABB26-0587-4C30-8999-92F81FD0307C}</a:tableStyleId>
              </a:tblPr>
              <a:tblGrid>
                <a:gridCol w="1767677">
                  <a:extLst>
                    <a:ext uri="{9D8B030D-6E8A-4147-A177-3AD203B41FA5}">
                      <a16:colId xmlns:a16="http://schemas.microsoft.com/office/drawing/2014/main" val="2267834532"/>
                    </a:ext>
                  </a:extLst>
                </a:gridCol>
                <a:gridCol w="2771455">
                  <a:extLst>
                    <a:ext uri="{9D8B030D-6E8A-4147-A177-3AD203B41FA5}">
                      <a16:colId xmlns:a16="http://schemas.microsoft.com/office/drawing/2014/main" val="843471830"/>
                    </a:ext>
                  </a:extLst>
                </a:gridCol>
                <a:gridCol w="4179359">
                  <a:extLst>
                    <a:ext uri="{9D8B030D-6E8A-4147-A177-3AD203B41FA5}">
                      <a16:colId xmlns:a16="http://schemas.microsoft.com/office/drawing/2014/main" val="1379976384"/>
                    </a:ext>
                  </a:extLst>
                </a:gridCol>
              </a:tblGrid>
              <a:tr h="331288">
                <a:tc gridSpan="3">
                  <a:txBody>
                    <a:bodyPr/>
                    <a:lstStyle/>
                    <a:p>
                      <a:pPr algn="ctr" fontAlgn="ctr"/>
                      <a:r>
                        <a:rPr lang="en-US" sz="1200" b="1"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Technology Superiority</a:t>
                      </a:r>
                      <a:endParaRPr lang="en-US" sz="12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hMerge="1">
                  <a:txBody>
                    <a:bodyPr/>
                    <a:lstStyle/>
                    <a:p>
                      <a:pPr algn="l" fontAlgn="ctr"/>
                      <a:endParaRPr lang="en-US" sz="1000" b="0" i="0" u="none" strike="noStrike" dirty="0">
                        <a:solidFill>
                          <a:srgbClr val="000000"/>
                        </a:solidFill>
                        <a:effectLst/>
                        <a:latin typeface="Calibri" panose="020F0502020204030204" pitchFamily="34" charset="0"/>
                      </a:endParaRPr>
                    </a:p>
                  </a:txBody>
                  <a:tcPr marL="0" marR="0" marT="0" marB="0" anchor="ctr"/>
                </a:tc>
                <a:tc hMerge="1">
                  <a:txBody>
                    <a:bodyPr/>
                    <a:lstStyle/>
                    <a:p>
                      <a:pPr algn="l" fontAlgn="ctr"/>
                      <a:endParaRPr lang="en-US" sz="10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261837245"/>
                  </a:ext>
                </a:extLst>
              </a:tr>
              <a:tr h="671676">
                <a:tc rowSpan="4">
                  <a:txBody>
                    <a:bodyPr/>
                    <a:lstStyle/>
                    <a:p>
                      <a:pPr algn="ctr" fontAlgn="ctr"/>
                      <a:r>
                        <a:rPr lang="en-US" sz="1000" b="1" dirty="0">
                          <a:latin typeface="Verdana" panose="020B0604030504040204" pitchFamily="34" charset="0"/>
                          <a:ea typeface="Verdana" panose="020B0604030504040204" pitchFamily="34" charset="0"/>
                          <a:cs typeface="Verdana" panose="020B0604030504040204" pitchFamily="34" charset="0"/>
                        </a:rPr>
                        <a:t>Bath Salt </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For Heat Treatment Business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300"/>
                        </a:spcBef>
                        <a:spcAft>
                          <a:spcPts val="30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Customer satisfaction with complaint handling (5-point rating)</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300"/>
                        </a:spcBef>
                        <a:spcAft>
                          <a:spcPts val="30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Customers are highly satisfied with HEF’s complaint handling with a rating of 5 while occasionally having complains with response delay.</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384559"/>
                  </a:ext>
                </a:extLst>
              </a:tr>
              <a:tr h="2192991">
                <a:tc vMerge="1">
                  <a:txBody>
                    <a:bodyPr/>
                    <a:lstStyle/>
                    <a:p>
                      <a:endParaRPr lang="en-US"/>
                    </a:p>
                  </a:txBody>
                  <a:tcPr/>
                </a:tc>
                <a:tc>
                  <a:txBody>
                    <a:bodyPr/>
                    <a:lstStyle/>
                    <a:p>
                      <a:pPr algn="ctr" fontAlgn="ctr">
                        <a:spcBef>
                          <a:spcPts val="300"/>
                        </a:spcBef>
                        <a:spcAft>
                          <a:spcPts val="30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Satisfaction with the achievement of quality requirements (items for which specifications have been exchanged / items for which specifications have not been exchanged)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300"/>
                        </a:spcBef>
                        <a:spcAft>
                          <a:spcPts val="300"/>
                        </a:spcAft>
                      </a:pPr>
                      <a:r>
                        <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Customers mention that HEF salts are of high quality and most of them are cyanide free making them an environment friendly option. Thus, they are satisfied with the achievement of quality requirements for items for which specifications have not been exchanged.</a:t>
                      </a:r>
                    </a:p>
                    <a:p>
                      <a:pPr algn="ctr" fontAlgn="ctr">
                        <a:spcBef>
                          <a:spcPts val="300"/>
                        </a:spcBef>
                        <a:spcAft>
                          <a:spcPts val="300"/>
                        </a:spcAft>
                      </a:pPr>
                      <a:r>
                        <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Customers are satisfied with the achievement of quality requirements for items for which specifications have been exchanged. However, high pricing of such items remains an issue.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7554550"/>
                  </a:ext>
                </a:extLst>
              </a:tr>
              <a:tr h="447784">
                <a:tc vMerge="1">
                  <a:txBody>
                    <a:bodyPr/>
                    <a:lstStyle/>
                    <a:p>
                      <a:endParaRPr lang="en-US"/>
                    </a:p>
                  </a:txBody>
                  <a:tcPr/>
                </a:tc>
                <a:tc>
                  <a:txBody>
                    <a:bodyPr/>
                    <a:lstStyle/>
                    <a:p>
                      <a:pPr algn="ctr" fontAlgn="ctr">
                        <a:spcBef>
                          <a:spcPts val="300"/>
                        </a:spcBef>
                        <a:spcAft>
                          <a:spcPts val="30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Satisfaction with delivery schedule requirements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300"/>
                        </a:spcBef>
                        <a:spcAft>
                          <a:spcPts val="30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Customers are extremely satisfied with HEF’s timely delivery, but they also mentioned there has been occasional delays.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3581926"/>
                  </a:ext>
                </a:extLst>
              </a:tr>
              <a:tr h="1694584">
                <a:tc vMerge="1">
                  <a:txBody>
                    <a:bodyPr/>
                    <a:lstStyle/>
                    <a:p>
                      <a:endParaRPr lang="en-US"/>
                    </a:p>
                  </a:txBody>
                  <a:tcPr/>
                </a:tc>
                <a:tc>
                  <a:txBody>
                    <a:bodyPr/>
                    <a:lstStyle/>
                    <a:p>
                      <a:pPr algn="ctr" fontAlgn="ctr">
                        <a:spcBef>
                          <a:spcPts val="300"/>
                        </a:spcBef>
                        <a:spcAft>
                          <a:spcPts val="300"/>
                        </a:spcAft>
                      </a:pP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Satisfaction with the achievement of new development requirements (production engineering = efficiency improvement requirements/new processing development requirements)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300"/>
                        </a:spcBef>
                        <a:spcAft>
                          <a:spcPts val="300"/>
                        </a:spcAft>
                      </a:pPr>
                      <a:r>
                        <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Customers mentioned that apart from base salts HEF also provide for some valuable additives which enhances the performance of the process.</a:t>
                      </a:r>
                    </a:p>
                    <a:p>
                      <a:pPr algn="ctr" fontAlgn="ctr">
                        <a:spcBef>
                          <a:spcPts val="300"/>
                        </a:spcBef>
                        <a:spcAft>
                          <a:spcPts val="300"/>
                        </a:spcAft>
                      </a:pPr>
                      <a:r>
                        <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Customers are satisfied with the achievement of new development requirements and claim that HEF’s salts are of high quality.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980859"/>
                  </a:ext>
                </a:extLst>
              </a:tr>
            </a:tbl>
          </a:graphicData>
        </a:graphic>
      </p:graphicFrame>
    </p:spTree>
    <p:extLst>
      <p:ext uri="{BB962C8B-B14F-4D97-AF65-F5344CB8AC3E}">
        <p14:creationId xmlns:p14="http://schemas.microsoft.com/office/powerpoint/2010/main" val="852812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5ED1D05C-CD9F-475B-9CDF-F380CA37246F}"/>
              </a:ext>
            </a:extLst>
          </p:cNvPr>
          <p:cNvSpPr/>
          <p:nvPr/>
        </p:nvSpPr>
        <p:spPr>
          <a:xfrm>
            <a:off x="320040" y="193564"/>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24ACDDF-35A9-4BE4-A96E-41CFB924C835}"/>
              </a:ext>
            </a:extLst>
          </p:cNvPr>
          <p:cNvSpPr txBox="1"/>
          <p:nvPr/>
        </p:nvSpPr>
        <p:spPr>
          <a:xfrm>
            <a:off x="320040" y="239284"/>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Bath Salt For Heat Treatment Business</a:t>
            </a:r>
          </a:p>
        </p:txBody>
      </p:sp>
      <p:sp>
        <p:nvSpPr>
          <p:cNvPr id="8" name="TextBox 7">
            <a:extLst>
              <a:ext uri="{FF2B5EF4-FFF2-40B4-BE49-F238E27FC236}">
                <a16:creationId xmlns:a16="http://schemas.microsoft.com/office/drawing/2014/main" id="{BC5577FC-F294-48D8-9F0A-FB24B786ABAA}"/>
              </a:ext>
            </a:extLst>
          </p:cNvPr>
          <p:cNvSpPr txBox="1"/>
          <p:nvPr/>
        </p:nvSpPr>
        <p:spPr>
          <a:xfrm>
            <a:off x="5037420" y="6445872"/>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HEF Groupe Company Website</a:t>
            </a:r>
          </a:p>
        </p:txBody>
      </p:sp>
      <p:sp>
        <p:nvSpPr>
          <p:cNvPr id="2" name="Rectangle: Rounded Corners 1">
            <a:extLst>
              <a:ext uri="{FF2B5EF4-FFF2-40B4-BE49-F238E27FC236}">
                <a16:creationId xmlns:a16="http://schemas.microsoft.com/office/drawing/2014/main" id="{729C3ECD-8C99-42E9-9F47-41DE1FEC562A}"/>
              </a:ext>
            </a:extLst>
          </p:cNvPr>
          <p:cNvSpPr/>
          <p:nvPr/>
        </p:nvSpPr>
        <p:spPr>
          <a:xfrm>
            <a:off x="2376577" y="691723"/>
            <a:ext cx="4390845" cy="465826"/>
          </a:xfrm>
          <a:prstGeom prst="round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rPr>
              <a:t>HEF Groupe</a:t>
            </a:r>
          </a:p>
        </p:txBody>
      </p:sp>
      <p:cxnSp>
        <p:nvCxnSpPr>
          <p:cNvPr id="4" name="Straight Arrow Connector 3">
            <a:extLst>
              <a:ext uri="{FF2B5EF4-FFF2-40B4-BE49-F238E27FC236}">
                <a16:creationId xmlns:a16="http://schemas.microsoft.com/office/drawing/2014/main" id="{911322C9-2244-4FBA-8E9F-BA5254D14A2D}"/>
              </a:ext>
            </a:extLst>
          </p:cNvPr>
          <p:cNvCxnSpPr/>
          <p:nvPr/>
        </p:nvCxnSpPr>
        <p:spPr>
          <a:xfrm flipH="1">
            <a:off x="4571999" y="1157549"/>
            <a:ext cx="1" cy="654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F27469D-B695-4F22-AD10-0FF7F60556D3}"/>
              </a:ext>
            </a:extLst>
          </p:cNvPr>
          <p:cNvCxnSpPr>
            <a:cxnSpLocks/>
          </p:cNvCxnSpPr>
          <p:nvPr/>
        </p:nvCxnSpPr>
        <p:spPr>
          <a:xfrm>
            <a:off x="958614" y="1794300"/>
            <a:ext cx="72979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3A82B2-50D8-4E13-B34F-5BA2DD9EDCE4}"/>
              </a:ext>
            </a:extLst>
          </p:cNvPr>
          <p:cNvCxnSpPr/>
          <p:nvPr/>
        </p:nvCxnSpPr>
        <p:spPr>
          <a:xfrm>
            <a:off x="3192490" y="1802927"/>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969FD66-B82D-42C7-AD80-3F7921C943E8}"/>
              </a:ext>
            </a:extLst>
          </p:cNvPr>
          <p:cNvCxnSpPr/>
          <p:nvPr/>
        </p:nvCxnSpPr>
        <p:spPr>
          <a:xfrm>
            <a:off x="6538475" y="1801649"/>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CA25BEC-46EF-4800-9F16-2100A71AB29D}"/>
              </a:ext>
            </a:extLst>
          </p:cNvPr>
          <p:cNvCxnSpPr/>
          <p:nvPr/>
        </p:nvCxnSpPr>
        <p:spPr>
          <a:xfrm>
            <a:off x="958615" y="1802927"/>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FC835B2-B662-4E7A-9C68-8538D933CF79}"/>
              </a:ext>
            </a:extLst>
          </p:cNvPr>
          <p:cNvCxnSpPr/>
          <p:nvPr/>
        </p:nvCxnSpPr>
        <p:spPr>
          <a:xfrm>
            <a:off x="5235995" y="1810595"/>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5D9A9F5E-244D-44F9-9A52-BB0B4F9AF4D9}"/>
              </a:ext>
            </a:extLst>
          </p:cNvPr>
          <p:cNvSpPr/>
          <p:nvPr/>
        </p:nvSpPr>
        <p:spPr>
          <a:xfrm>
            <a:off x="215659" y="2422898"/>
            <a:ext cx="1485911"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Sales &amp; Marketing</a:t>
            </a:r>
          </a:p>
        </p:txBody>
      </p:sp>
      <p:sp>
        <p:nvSpPr>
          <p:cNvPr id="67" name="Rectangle: Rounded Corners 66">
            <a:extLst>
              <a:ext uri="{FF2B5EF4-FFF2-40B4-BE49-F238E27FC236}">
                <a16:creationId xmlns:a16="http://schemas.microsoft.com/office/drawing/2014/main" id="{ACAD2D28-34C1-4FEB-A235-6E0F346F9590}"/>
              </a:ext>
            </a:extLst>
          </p:cNvPr>
          <p:cNvSpPr/>
          <p:nvPr/>
        </p:nvSpPr>
        <p:spPr>
          <a:xfrm>
            <a:off x="2274592" y="2397191"/>
            <a:ext cx="1787244"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Operations – Customer Support</a:t>
            </a:r>
          </a:p>
        </p:txBody>
      </p:sp>
      <p:sp>
        <p:nvSpPr>
          <p:cNvPr id="68" name="Rectangle: Rounded Corners 67">
            <a:extLst>
              <a:ext uri="{FF2B5EF4-FFF2-40B4-BE49-F238E27FC236}">
                <a16:creationId xmlns:a16="http://schemas.microsoft.com/office/drawing/2014/main" id="{9AA6B72B-FAB4-441B-A7E3-0E1FF4B2D0FF}"/>
              </a:ext>
            </a:extLst>
          </p:cNvPr>
          <p:cNvSpPr/>
          <p:nvPr/>
        </p:nvSpPr>
        <p:spPr>
          <a:xfrm>
            <a:off x="4715851" y="2388245"/>
            <a:ext cx="1130050"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Finance</a:t>
            </a:r>
          </a:p>
        </p:txBody>
      </p:sp>
      <p:sp>
        <p:nvSpPr>
          <p:cNvPr id="69" name="Rectangle: Rounded Corners 68">
            <a:extLst>
              <a:ext uri="{FF2B5EF4-FFF2-40B4-BE49-F238E27FC236}">
                <a16:creationId xmlns:a16="http://schemas.microsoft.com/office/drawing/2014/main" id="{70C91677-0D9A-4E21-B101-17278C8047FC}"/>
              </a:ext>
            </a:extLst>
          </p:cNvPr>
          <p:cNvSpPr/>
          <p:nvPr/>
        </p:nvSpPr>
        <p:spPr>
          <a:xfrm>
            <a:off x="6131957" y="2388245"/>
            <a:ext cx="852820"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HR</a:t>
            </a:r>
          </a:p>
        </p:txBody>
      </p:sp>
      <p:sp>
        <p:nvSpPr>
          <p:cNvPr id="70" name="Rectangle 69">
            <a:extLst>
              <a:ext uri="{FF2B5EF4-FFF2-40B4-BE49-F238E27FC236}">
                <a16:creationId xmlns:a16="http://schemas.microsoft.com/office/drawing/2014/main" id="{A55A9B33-10FB-46F9-B7E6-A6A82A5ECB2D}"/>
              </a:ext>
            </a:extLst>
          </p:cNvPr>
          <p:cNvSpPr/>
          <p:nvPr/>
        </p:nvSpPr>
        <p:spPr>
          <a:xfrm>
            <a:off x="1337953" y="3563175"/>
            <a:ext cx="1466490" cy="49384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Verdana" panose="020B0604030504040204" pitchFamily="34" charset="0"/>
                <a:ea typeface="Verdana" panose="020B0604030504040204" pitchFamily="34" charset="0"/>
                <a:cs typeface="Verdana" panose="020B0604030504040204" pitchFamily="34" charset="0"/>
              </a:rPr>
              <a:t>Locations</a:t>
            </a:r>
          </a:p>
        </p:txBody>
      </p:sp>
      <p:cxnSp>
        <p:nvCxnSpPr>
          <p:cNvPr id="71" name="Straight Arrow Connector 70">
            <a:extLst>
              <a:ext uri="{FF2B5EF4-FFF2-40B4-BE49-F238E27FC236}">
                <a16:creationId xmlns:a16="http://schemas.microsoft.com/office/drawing/2014/main" id="{99FB7145-7262-416A-A906-B7E0CF9B1061}"/>
              </a:ext>
            </a:extLst>
          </p:cNvPr>
          <p:cNvCxnSpPr>
            <a:cxnSpLocks/>
          </p:cNvCxnSpPr>
          <p:nvPr/>
        </p:nvCxnSpPr>
        <p:spPr>
          <a:xfrm>
            <a:off x="2054162" y="3140021"/>
            <a:ext cx="0" cy="401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C69CA73-F681-4F5F-BCE5-20F5D475DE80}"/>
              </a:ext>
            </a:extLst>
          </p:cNvPr>
          <p:cNvCxnSpPr>
            <a:cxnSpLocks/>
          </p:cNvCxnSpPr>
          <p:nvPr/>
        </p:nvCxnSpPr>
        <p:spPr>
          <a:xfrm>
            <a:off x="2071198" y="4060847"/>
            <a:ext cx="0" cy="24493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82301FD-51BA-4BF1-91E7-2C67C523B354}"/>
              </a:ext>
            </a:extLst>
          </p:cNvPr>
          <p:cNvCxnSpPr>
            <a:cxnSpLocks/>
          </p:cNvCxnSpPr>
          <p:nvPr/>
        </p:nvCxnSpPr>
        <p:spPr>
          <a:xfrm>
            <a:off x="2071198" y="4365190"/>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333FE326-8B68-4EEF-BBD5-52AABDCDD875}"/>
              </a:ext>
            </a:extLst>
          </p:cNvPr>
          <p:cNvSpPr/>
          <p:nvPr/>
        </p:nvSpPr>
        <p:spPr>
          <a:xfrm>
            <a:off x="2477987" y="4239358"/>
            <a:ext cx="2728905" cy="25166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USA, Mexico, Canada</a:t>
            </a:r>
          </a:p>
        </p:txBody>
      </p:sp>
      <p:cxnSp>
        <p:nvCxnSpPr>
          <p:cNvPr id="75" name="Straight Arrow Connector 74">
            <a:extLst>
              <a:ext uri="{FF2B5EF4-FFF2-40B4-BE49-F238E27FC236}">
                <a16:creationId xmlns:a16="http://schemas.microsoft.com/office/drawing/2014/main" id="{AC96C4D6-6843-4041-A59A-4F4E1376198B}"/>
              </a:ext>
            </a:extLst>
          </p:cNvPr>
          <p:cNvCxnSpPr>
            <a:cxnSpLocks/>
          </p:cNvCxnSpPr>
          <p:nvPr/>
        </p:nvCxnSpPr>
        <p:spPr>
          <a:xfrm>
            <a:off x="2076143" y="4917640"/>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2C660AC0-78B5-410D-9977-C7A9A58CFAF8}"/>
              </a:ext>
            </a:extLst>
          </p:cNvPr>
          <p:cNvSpPr/>
          <p:nvPr/>
        </p:nvSpPr>
        <p:spPr>
          <a:xfrm>
            <a:off x="2490075" y="4629882"/>
            <a:ext cx="2728905" cy="627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France, Czech Republic, UK, Austria, Poland, Germany, Spain, Switzerland, Italy, Hungary</a:t>
            </a:r>
          </a:p>
        </p:txBody>
      </p:sp>
      <p:cxnSp>
        <p:nvCxnSpPr>
          <p:cNvPr id="77" name="Straight Arrow Connector 76">
            <a:extLst>
              <a:ext uri="{FF2B5EF4-FFF2-40B4-BE49-F238E27FC236}">
                <a16:creationId xmlns:a16="http://schemas.microsoft.com/office/drawing/2014/main" id="{A0E42996-787B-4505-8618-D719FC5BF286}"/>
              </a:ext>
            </a:extLst>
          </p:cNvPr>
          <p:cNvCxnSpPr>
            <a:cxnSpLocks/>
          </p:cNvCxnSpPr>
          <p:nvPr/>
        </p:nvCxnSpPr>
        <p:spPr>
          <a:xfrm>
            <a:off x="2076143" y="5645960"/>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43698458-D09E-43AA-B42C-4869E326FDF5}"/>
              </a:ext>
            </a:extLst>
          </p:cNvPr>
          <p:cNvSpPr/>
          <p:nvPr/>
        </p:nvSpPr>
        <p:spPr>
          <a:xfrm>
            <a:off x="2490075" y="5448099"/>
            <a:ext cx="2728905" cy="39572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Japan, India, China, Thailand, Malaysia, South Korea</a:t>
            </a:r>
          </a:p>
        </p:txBody>
      </p:sp>
      <p:cxnSp>
        <p:nvCxnSpPr>
          <p:cNvPr id="79" name="Straight Arrow Connector 78">
            <a:extLst>
              <a:ext uri="{FF2B5EF4-FFF2-40B4-BE49-F238E27FC236}">
                <a16:creationId xmlns:a16="http://schemas.microsoft.com/office/drawing/2014/main" id="{61036FB5-D833-4A63-AFD0-364E2C6195A5}"/>
              </a:ext>
            </a:extLst>
          </p:cNvPr>
          <p:cNvCxnSpPr>
            <a:cxnSpLocks/>
          </p:cNvCxnSpPr>
          <p:nvPr/>
        </p:nvCxnSpPr>
        <p:spPr>
          <a:xfrm>
            <a:off x="2076143" y="6165882"/>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4F5A0AC0-948F-4376-ADF0-CA7D7BAB97E4}"/>
              </a:ext>
            </a:extLst>
          </p:cNvPr>
          <p:cNvSpPr/>
          <p:nvPr/>
        </p:nvSpPr>
        <p:spPr>
          <a:xfrm>
            <a:off x="2490075" y="6069621"/>
            <a:ext cx="2728905" cy="19786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Brazil</a:t>
            </a:r>
          </a:p>
        </p:txBody>
      </p:sp>
      <p:cxnSp>
        <p:nvCxnSpPr>
          <p:cNvPr id="81" name="Straight Arrow Connector 80">
            <a:extLst>
              <a:ext uri="{FF2B5EF4-FFF2-40B4-BE49-F238E27FC236}">
                <a16:creationId xmlns:a16="http://schemas.microsoft.com/office/drawing/2014/main" id="{BB3C67CB-0B5A-4DCE-AF63-14F9E5CB669A}"/>
              </a:ext>
            </a:extLst>
          </p:cNvPr>
          <p:cNvCxnSpPr>
            <a:cxnSpLocks/>
          </p:cNvCxnSpPr>
          <p:nvPr/>
        </p:nvCxnSpPr>
        <p:spPr>
          <a:xfrm>
            <a:off x="2076143" y="6510178"/>
            <a:ext cx="4067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D35D45F8-AFFF-452C-99AE-11CA308F1E2A}"/>
              </a:ext>
            </a:extLst>
          </p:cNvPr>
          <p:cNvSpPr/>
          <p:nvPr/>
        </p:nvSpPr>
        <p:spPr>
          <a:xfrm>
            <a:off x="2490075" y="6413917"/>
            <a:ext cx="2728905" cy="19786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South Africa</a:t>
            </a:r>
          </a:p>
        </p:txBody>
      </p:sp>
      <p:cxnSp>
        <p:nvCxnSpPr>
          <p:cNvPr id="15" name="Straight Connector 14">
            <a:extLst>
              <a:ext uri="{FF2B5EF4-FFF2-40B4-BE49-F238E27FC236}">
                <a16:creationId xmlns:a16="http://schemas.microsoft.com/office/drawing/2014/main" id="{1225C0A7-0055-4B46-B268-F7F377542ED8}"/>
              </a:ext>
            </a:extLst>
          </p:cNvPr>
          <p:cNvCxnSpPr/>
          <p:nvPr/>
        </p:nvCxnSpPr>
        <p:spPr>
          <a:xfrm>
            <a:off x="958614" y="2821310"/>
            <a:ext cx="0" cy="318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9320401-A48B-406C-9424-606E54A0A9C4}"/>
              </a:ext>
            </a:extLst>
          </p:cNvPr>
          <p:cNvCxnSpPr/>
          <p:nvPr/>
        </p:nvCxnSpPr>
        <p:spPr>
          <a:xfrm>
            <a:off x="3192490" y="2790720"/>
            <a:ext cx="0" cy="350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801E840-D1DA-4510-89DF-C4D364B096BC}"/>
              </a:ext>
            </a:extLst>
          </p:cNvPr>
          <p:cNvCxnSpPr/>
          <p:nvPr/>
        </p:nvCxnSpPr>
        <p:spPr>
          <a:xfrm>
            <a:off x="958614" y="3140021"/>
            <a:ext cx="2233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CC15F5F-38B1-4DA6-A4EE-77E371001B5A}"/>
              </a:ext>
            </a:extLst>
          </p:cNvPr>
          <p:cNvCxnSpPr/>
          <p:nvPr/>
        </p:nvCxnSpPr>
        <p:spPr>
          <a:xfrm>
            <a:off x="8252629" y="1797128"/>
            <a:ext cx="0" cy="58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9D1F7E7A-C656-48E6-BD13-F45A2EE7079F}"/>
              </a:ext>
            </a:extLst>
          </p:cNvPr>
          <p:cNvSpPr/>
          <p:nvPr/>
        </p:nvSpPr>
        <p:spPr>
          <a:xfrm>
            <a:off x="7473568" y="2394764"/>
            <a:ext cx="1558121" cy="398412"/>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Administration and Others</a:t>
            </a:r>
          </a:p>
        </p:txBody>
      </p:sp>
    </p:spTree>
    <p:extLst>
      <p:ext uri="{BB962C8B-B14F-4D97-AF65-F5344CB8AC3E}">
        <p14:creationId xmlns:p14="http://schemas.microsoft.com/office/powerpoint/2010/main" val="37445246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Bath Salt For Heat Treatment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593694" y="974418"/>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sp>
        <p:nvSpPr>
          <p:cNvPr id="2" name="TextBox 1">
            <a:extLst>
              <a:ext uri="{FF2B5EF4-FFF2-40B4-BE49-F238E27FC236}">
                <a16:creationId xmlns:a16="http://schemas.microsoft.com/office/drawing/2014/main" id="{34C57108-558C-4673-B600-8D161ED57F32}"/>
              </a:ext>
            </a:extLst>
          </p:cNvPr>
          <p:cNvSpPr txBox="1"/>
          <p:nvPr/>
        </p:nvSpPr>
        <p:spPr>
          <a:xfrm>
            <a:off x="593693" y="1478495"/>
            <a:ext cx="7730725" cy="4600940"/>
          </a:xfrm>
          <a:prstGeom prst="rect">
            <a:avLst/>
          </a:prstGeom>
          <a:noFill/>
        </p:spPr>
        <p:txBody>
          <a:bodyPr wrap="square" rtlCol="0">
            <a:spAutoFit/>
          </a:bodyPr>
          <a:lstStyle/>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HEF group offers salts for various process such as nitriding, nitrocarburizing, carburizing and carbonitriding, annealing and hardening, high speed salts for heat treatment, quenching and tempering, vulcanizing, aluminum heat treatment, blackening, and cleaning (can be optimized as per the application). </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As per customers, HEF’s salts are of premium quality and most of the times offered along with the process they are used for. </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HEF offers salts for nitriding and nitrocarburizing for the product range of Tenifer, Tuftride, Melonite, Arcor, NSK</a:t>
            </a:r>
          </a:p>
          <a:p>
            <a:pPr>
              <a:lnSpc>
                <a:spcPct val="150000"/>
              </a:lnSpc>
              <a:spcBef>
                <a:spcPts val="300"/>
              </a:spcBef>
              <a:spcAft>
                <a:spcPts val="300"/>
              </a:spcAft>
            </a:pPr>
            <a:r>
              <a:rPr lang="en-US" sz="1000" b="1" dirty="0">
                <a:solidFill>
                  <a:schemeClr val="bg1"/>
                </a:solidFill>
                <a:latin typeface="Verdana" panose="020B0604030504040204" pitchFamily="34" charset="0"/>
                <a:ea typeface="Verdana" panose="020B0604030504040204" pitchFamily="34" charset="0"/>
                <a:cs typeface="Verdana" panose="020B0604030504040204" pitchFamily="34" charset="0"/>
              </a:rPr>
              <a:t>Salts For Carburizing And Carbonitriding </a:t>
            </a:r>
            <a:endPar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These are offered for the Durofer process mainly. </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These salts attribute advantages such as temperature uniformity, high reproducibility of the carburizing effect, and easy accessibility to the carburizing processes.</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Durofer salts do not contain any cyanide and the carbon activity is controlled by adding the regenerator CECONTROL, thus generating considerably less waste salt and making the entire process very environment friendly. </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Due to these advantages, the Durofer process can be used for hardening as it is free of decarburization if the melt is set for low activity.</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Solid carburizing product granules have advantages such as consistent carburizing activity, low sulphur content, high stability, low tendency of forming dust during usage, capability of being used several times.</a:t>
            </a:r>
          </a:p>
        </p:txBody>
      </p:sp>
    </p:spTree>
    <p:extLst>
      <p:ext uri="{BB962C8B-B14F-4D97-AF65-F5344CB8AC3E}">
        <p14:creationId xmlns:p14="http://schemas.microsoft.com/office/powerpoint/2010/main" val="11918837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Bath Salt For Heat Treatment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593694" y="974418"/>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sp>
        <p:nvSpPr>
          <p:cNvPr id="2" name="TextBox 1">
            <a:extLst>
              <a:ext uri="{FF2B5EF4-FFF2-40B4-BE49-F238E27FC236}">
                <a16:creationId xmlns:a16="http://schemas.microsoft.com/office/drawing/2014/main" id="{34C57108-558C-4673-B600-8D161ED57F32}"/>
              </a:ext>
            </a:extLst>
          </p:cNvPr>
          <p:cNvSpPr txBox="1"/>
          <p:nvPr/>
        </p:nvSpPr>
        <p:spPr>
          <a:xfrm>
            <a:off x="593693" y="1478495"/>
            <a:ext cx="7730725" cy="4600940"/>
          </a:xfrm>
          <a:prstGeom prst="rect">
            <a:avLst/>
          </a:prstGeom>
          <a:noFill/>
        </p:spPr>
        <p:txBody>
          <a:bodyPr wrap="square" rtlCol="0">
            <a:spAutoFit/>
          </a:bodyPr>
          <a:lstStyle/>
          <a:p>
            <a:pPr>
              <a:lnSpc>
                <a:spcPct val="150000"/>
              </a:lnSpc>
              <a:spcBef>
                <a:spcPts val="300"/>
              </a:spcBef>
              <a:spcAft>
                <a:spcPts val="300"/>
              </a:spcAft>
            </a:pPr>
            <a:r>
              <a:rPr lang="en-US" sz="1000" b="1" dirty="0">
                <a:solidFill>
                  <a:schemeClr val="bg1"/>
                </a:solidFill>
                <a:latin typeface="Verdana" panose="020B0604030504040204" pitchFamily="34" charset="0"/>
                <a:ea typeface="Verdana" panose="020B0604030504040204" pitchFamily="34" charset="0"/>
                <a:cs typeface="Verdana" panose="020B0604030504040204" pitchFamily="34" charset="0"/>
              </a:rPr>
              <a:t>Annealing And Hardening Salts</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Annealing salts are used in combination of an additive to prevent oxidation and decarburization of the treated components. The chance of oxidation and decarburization increases considerably as the treatment temperature rises. </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HEF is offering two different categories of additives:</a:t>
            </a:r>
          </a:p>
          <a:p>
            <a:pPr marL="628650" lvl="1"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Cyanide free additives: These bind to the oxygen containing compounds and maintain the inertness of the liquid. These can be used up to a temperature of 1100 °C.</a:t>
            </a:r>
          </a:p>
          <a:p>
            <a:pPr marL="628650" lvl="1"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Carbon activity additives: These impart carbon activity on the salt melts depending upon the concentration and nature of base salt. </a:t>
            </a:r>
          </a:p>
          <a:p>
            <a:pPr>
              <a:lnSpc>
                <a:spcPct val="150000"/>
              </a:lnSpc>
              <a:spcBef>
                <a:spcPts val="300"/>
              </a:spcBef>
              <a:spcAft>
                <a:spcPts val="300"/>
              </a:spcAft>
            </a:pPr>
            <a:r>
              <a:rPr lang="en-US" sz="1000" b="1" dirty="0">
                <a:solidFill>
                  <a:schemeClr val="bg1"/>
                </a:solidFill>
                <a:latin typeface="Verdana" panose="020B0604030504040204" pitchFamily="34" charset="0"/>
                <a:ea typeface="Verdana" panose="020B0604030504040204" pitchFamily="34" charset="0"/>
                <a:cs typeface="Verdana" panose="020B0604030504040204" pitchFamily="34" charset="0"/>
              </a:rPr>
              <a:t>High Speed Salts</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HEF’s high speed salts offer highest temperature uniformity and quickest heat transfer due to which a fine grain structure with the corresponding proportion of solute carbides is obtained. </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The pre-eutectoid carbide precipitation at the grain boundaries or local formation of intermediate structure are prevented using these salts. </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Customers claim that HEF salts provides benefits such as highest hardness combined with excellent toughness, ideal quenching conditions regardless of part diameter, partial hardening easy realizable, and lowest distortion compared to other hardening processes</a:t>
            </a:r>
          </a:p>
        </p:txBody>
      </p:sp>
    </p:spTree>
    <p:extLst>
      <p:ext uri="{BB962C8B-B14F-4D97-AF65-F5344CB8AC3E}">
        <p14:creationId xmlns:p14="http://schemas.microsoft.com/office/powerpoint/2010/main" val="3417741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Bath Salt For Heat Treatment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593694" y="974418"/>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sp>
        <p:nvSpPr>
          <p:cNvPr id="2" name="TextBox 1">
            <a:extLst>
              <a:ext uri="{FF2B5EF4-FFF2-40B4-BE49-F238E27FC236}">
                <a16:creationId xmlns:a16="http://schemas.microsoft.com/office/drawing/2014/main" id="{34C57108-558C-4673-B600-8D161ED57F32}"/>
              </a:ext>
            </a:extLst>
          </p:cNvPr>
          <p:cNvSpPr txBox="1"/>
          <p:nvPr/>
        </p:nvSpPr>
        <p:spPr>
          <a:xfrm>
            <a:off x="593693" y="1478495"/>
            <a:ext cx="7730725" cy="4062331"/>
          </a:xfrm>
          <a:prstGeom prst="rect">
            <a:avLst/>
          </a:prstGeom>
          <a:noFill/>
        </p:spPr>
        <p:txBody>
          <a:bodyPr wrap="square" rtlCol="0">
            <a:spAutoFit/>
          </a:bodyPr>
          <a:lstStyle/>
          <a:p>
            <a:pPr>
              <a:lnSpc>
                <a:spcPct val="150000"/>
              </a:lnSpc>
              <a:spcBef>
                <a:spcPts val="300"/>
              </a:spcBef>
              <a:spcAft>
                <a:spcPts val="300"/>
              </a:spcAft>
            </a:pPr>
            <a:r>
              <a:rPr lang="en-US" sz="1000" b="1" dirty="0">
                <a:solidFill>
                  <a:schemeClr val="bg1"/>
                </a:solidFill>
                <a:latin typeface="Verdana" panose="020B0604030504040204" pitchFamily="34" charset="0"/>
                <a:ea typeface="Verdana" panose="020B0604030504040204" pitchFamily="34" charset="0"/>
                <a:cs typeface="Verdana" panose="020B0604030504040204" pitchFamily="34" charset="0"/>
              </a:rPr>
              <a:t>Quenching And Tempering Salts</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As per customers HEF’s AS salts are the best choice for quenching and tempering because they give the best attainable toughness.</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HEF’s also provides special additives for water quenching with improved performances.</a:t>
            </a:r>
          </a:p>
          <a:p>
            <a:pPr>
              <a:lnSpc>
                <a:spcPct val="150000"/>
              </a:lnSpc>
              <a:spcBef>
                <a:spcPts val="300"/>
              </a:spcBef>
              <a:spcAft>
                <a:spcPts val="300"/>
              </a:spcAft>
            </a:pPr>
            <a:r>
              <a:rPr lang="en-US" sz="1000" b="1" dirty="0">
                <a:solidFill>
                  <a:schemeClr val="bg1"/>
                </a:solidFill>
                <a:latin typeface="Verdana" panose="020B0604030504040204" pitchFamily="34" charset="0"/>
                <a:ea typeface="Verdana" panose="020B0604030504040204" pitchFamily="34" charset="0"/>
                <a:cs typeface="Verdana" panose="020B0604030504040204" pitchFamily="34" charset="0"/>
              </a:rPr>
              <a:t>Vulcanizing Salts</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Rubbercure salts are specially designed heat transfer salts which are mainly used for the vulcanization of rubber products which are continuously extruded. Advantages of rubbercure salts include high vulcanization speed, high long-term thermal stability of the salt melt, compact profile surface without any porosity, no notable corrosive attack through the salt melt, and these are easy to clean. </a:t>
            </a:r>
          </a:p>
          <a:p>
            <a:pPr>
              <a:lnSpc>
                <a:spcPct val="150000"/>
              </a:lnSpc>
              <a:spcBef>
                <a:spcPts val="300"/>
              </a:spcBef>
              <a:spcAft>
                <a:spcPts val="300"/>
              </a:spcAft>
            </a:pPr>
            <a:r>
              <a:rPr lang="en-US" sz="1000" b="1" dirty="0">
                <a:solidFill>
                  <a:schemeClr val="bg1"/>
                </a:solidFill>
                <a:latin typeface="Verdana" panose="020B0604030504040204" pitchFamily="34" charset="0"/>
                <a:ea typeface="Verdana" panose="020B0604030504040204" pitchFamily="34" charset="0"/>
                <a:cs typeface="Verdana" panose="020B0604030504040204" pitchFamily="34" charset="0"/>
              </a:rPr>
              <a:t>Aluminum Heat Treatment Salts</a:t>
            </a:r>
          </a:p>
          <a:p>
            <a:pPr marL="171450" indent="-171450">
              <a:lnSpc>
                <a:spcPct val="150000"/>
              </a:lnSpc>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Aluminum heat treatment salts have excellent temperature constancy, and they provide quickest heat transfer by contact which successfully oppresses grain growth for gaining a very fine core structure, avoidance of deleterious precipitation of alloying elements on grain boundaries since the remaining salt film on the parts prevents from critical cooling effects during transfer into quenching station, and shortest treatment times </a:t>
            </a:r>
          </a:p>
          <a:p>
            <a:pPr marL="171450" indent="-171450">
              <a:lnSpc>
                <a:spcPct val="150000"/>
              </a:lnSpc>
              <a:spcBef>
                <a:spcPts val="300"/>
              </a:spcBef>
              <a:spcAft>
                <a:spcPts val="300"/>
              </a:spcAft>
              <a:buFont typeface="Arial" panose="020B0604020202020204" pitchFamily="34" charset="0"/>
              <a:buChar char="•"/>
            </a:pPr>
            <a:endPar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676004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Bath Salt For Heat Treatment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593694" y="974418"/>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graphicFrame>
        <p:nvGraphicFramePr>
          <p:cNvPr id="15" name="Table 14">
            <a:extLst>
              <a:ext uri="{FF2B5EF4-FFF2-40B4-BE49-F238E27FC236}">
                <a16:creationId xmlns:a16="http://schemas.microsoft.com/office/drawing/2014/main" id="{C31A2958-7ABE-4CDE-9938-EB6FBDCC9A86}"/>
              </a:ext>
            </a:extLst>
          </p:cNvPr>
          <p:cNvGraphicFramePr>
            <a:graphicFrameLocks noGrp="1"/>
          </p:cNvGraphicFramePr>
          <p:nvPr>
            <p:extLst>
              <p:ext uri="{D42A27DB-BD31-4B8C-83A1-F6EECF244321}">
                <p14:modId xmlns:p14="http://schemas.microsoft.com/office/powerpoint/2010/main" val="1275672568"/>
              </p:ext>
            </p:extLst>
          </p:nvPr>
        </p:nvGraphicFramePr>
        <p:xfrm>
          <a:off x="656819" y="4793149"/>
          <a:ext cx="7856024" cy="1451741"/>
        </p:xfrm>
        <a:graphic>
          <a:graphicData uri="http://schemas.openxmlformats.org/drawingml/2006/table">
            <a:tbl>
              <a:tblPr>
                <a:tableStyleId>{2D5ABB26-0587-4C30-8999-92F81FD0307C}</a:tableStyleId>
              </a:tblPr>
              <a:tblGrid>
                <a:gridCol w="1166595">
                  <a:extLst>
                    <a:ext uri="{9D8B030D-6E8A-4147-A177-3AD203B41FA5}">
                      <a16:colId xmlns:a16="http://schemas.microsoft.com/office/drawing/2014/main" val="907210290"/>
                    </a:ext>
                  </a:extLst>
                </a:gridCol>
                <a:gridCol w="5088099">
                  <a:extLst>
                    <a:ext uri="{9D8B030D-6E8A-4147-A177-3AD203B41FA5}">
                      <a16:colId xmlns:a16="http://schemas.microsoft.com/office/drawing/2014/main" val="1295571649"/>
                    </a:ext>
                  </a:extLst>
                </a:gridCol>
                <a:gridCol w="1601330">
                  <a:extLst>
                    <a:ext uri="{9D8B030D-6E8A-4147-A177-3AD203B41FA5}">
                      <a16:colId xmlns:a16="http://schemas.microsoft.com/office/drawing/2014/main" val="4215524685"/>
                    </a:ext>
                  </a:extLst>
                </a:gridCol>
              </a:tblGrid>
              <a:tr h="329960">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Product</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Application </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Working temp. in Celsius</a:t>
                      </a:r>
                    </a:p>
                  </a:txBody>
                  <a:tcPr marL="0" marR="0" marT="0" marB="0" anchor="ctr">
                    <a:solidFill>
                      <a:schemeClr val="accent4">
                        <a:lumMod val="60000"/>
                        <a:lumOff val="40000"/>
                      </a:schemeClr>
                    </a:solidFill>
                  </a:tcPr>
                </a:tc>
                <a:extLst>
                  <a:ext uri="{0D108BD9-81ED-4DB2-BD59-A6C34878D82A}">
                    <a16:rowId xmlns:a16="http://schemas.microsoft.com/office/drawing/2014/main" val="165741138"/>
                  </a:ext>
                </a:extLst>
              </a:tr>
              <a:tr h="339607">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CR 4 / CR 8</a:t>
                      </a:r>
                    </a:p>
                  </a:txBody>
                  <a:tcPr marL="0" marR="0" marT="0" marB="0" anchor="ctr"/>
                </a:tc>
                <a:tc>
                  <a:txBody>
                    <a:bodyPr/>
                    <a:lstStyle/>
                    <a:p>
                      <a:pPr algn="ctr" fontAlgn="ct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Cyanide-free replenishment nitriding salt for the ARCOR C / V /N process; for use only with CR 2R and CR REG N regenerators.</a:t>
                      </a: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480 - 630</a:t>
                      </a:r>
                    </a:p>
                  </a:txBody>
                  <a:tcPr marL="0" marR="0" marT="14843" marB="14843" anchor="ctr"/>
                </a:tc>
                <a:extLst>
                  <a:ext uri="{0D108BD9-81ED-4DB2-BD59-A6C34878D82A}">
                    <a16:rowId xmlns:a16="http://schemas.microsoft.com/office/drawing/2014/main" val="929171189"/>
                  </a:ext>
                </a:extLst>
              </a:tr>
              <a:tr h="277163">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CR2R / CR REG N</a:t>
                      </a:r>
                    </a:p>
                  </a:txBody>
                  <a:tcPr marL="0" marR="0" marT="0" marB="0" anchor="ctr"/>
                </a:tc>
                <a:tc>
                  <a:txBody>
                    <a:bodyPr/>
                    <a:lstStyle/>
                    <a:p>
                      <a:pPr algn="ctr" fontAlgn="ct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Non-toxic regenerators for CR4 / CR 8 nitriding salts.</a:t>
                      </a: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2534475970"/>
                  </a:ext>
                </a:extLst>
              </a:tr>
              <a:tr h="505011">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OXINIT 1.2</a:t>
                      </a:r>
                    </a:p>
                  </a:txBody>
                  <a:tcPr marL="0" marR="0" marT="0" marB="0" anchor="ctr"/>
                </a:tc>
                <a:tc>
                  <a:txBody>
                    <a:bodyPr/>
                    <a:lstStyle/>
                    <a:p>
                      <a:pPr algn="ctr" fontAlgn="ct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Oxidizing salt for cooling parts treated with CR 4 or CR 8; leads to an important increase of the corrosion resistance.</a:t>
                      </a: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3447930579"/>
                  </a:ext>
                </a:extLst>
              </a:tr>
            </a:tbl>
          </a:graphicData>
        </a:graphic>
      </p:graphicFrame>
      <p:sp>
        <p:nvSpPr>
          <p:cNvPr id="18" name="Rectangle: Rounded Corners 17">
            <a:extLst>
              <a:ext uri="{FF2B5EF4-FFF2-40B4-BE49-F238E27FC236}">
                <a16:creationId xmlns:a16="http://schemas.microsoft.com/office/drawing/2014/main" id="{1A0494FB-2C1D-497D-B68C-AC46BFB1C4D8}"/>
              </a:ext>
            </a:extLst>
          </p:cNvPr>
          <p:cNvSpPr/>
          <p:nvPr/>
        </p:nvSpPr>
        <p:spPr>
          <a:xfrm>
            <a:off x="656820" y="4421708"/>
            <a:ext cx="7858000" cy="273562"/>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ARCOR Process Salts</a:t>
            </a:r>
          </a:p>
        </p:txBody>
      </p:sp>
      <p:graphicFrame>
        <p:nvGraphicFramePr>
          <p:cNvPr id="16" name="Table 15">
            <a:extLst>
              <a:ext uri="{FF2B5EF4-FFF2-40B4-BE49-F238E27FC236}">
                <a16:creationId xmlns:a16="http://schemas.microsoft.com/office/drawing/2014/main" id="{03FFE540-01B9-4ED1-B73C-C46743AE99B8}"/>
              </a:ext>
            </a:extLst>
          </p:cNvPr>
          <p:cNvGraphicFramePr>
            <a:graphicFrameLocks noGrp="1"/>
          </p:cNvGraphicFramePr>
          <p:nvPr>
            <p:extLst>
              <p:ext uri="{D42A27DB-BD31-4B8C-83A1-F6EECF244321}">
                <p14:modId xmlns:p14="http://schemas.microsoft.com/office/powerpoint/2010/main" val="108681211"/>
              </p:ext>
            </p:extLst>
          </p:nvPr>
        </p:nvGraphicFramePr>
        <p:xfrm>
          <a:off x="656819" y="1835799"/>
          <a:ext cx="7792898" cy="2445702"/>
        </p:xfrm>
        <a:graphic>
          <a:graphicData uri="http://schemas.openxmlformats.org/drawingml/2006/table">
            <a:tbl>
              <a:tblPr>
                <a:tableStyleId>{2D5ABB26-0587-4C30-8999-92F81FD0307C}</a:tableStyleId>
              </a:tblPr>
              <a:tblGrid>
                <a:gridCol w="1157221">
                  <a:extLst>
                    <a:ext uri="{9D8B030D-6E8A-4147-A177-3AD203B41FA5}">
                      <a16:colId xmlns:a16="http://schemas.microsoft.com/office/drawing/2014/main" val="907210290"/>
                    </a:ext>
                  </a:extLst>
                </a:gridCol>
                <a:gridCol w="5047214">
                  <a:extLst>
                    <a:ext uri="{9D8B030D-6E8A-4147-A177-3AD203B41FA5}">
                      <a16:colId xmlns:a16="http://schemas.microsoft.com/office/drawing/2014/main" val="1295571649"/>
                    </a:ext>
                  </a:extLst>
                </a:gridCol>
                <a:gridCol w="1588463">
                  <a:extLst>
                    <a:ext uri="{9D8B030D-6E8A-4147-A177-3AD203B41FA5}">
                      <a16:colId xmlns:a16="http://schemas.microsoft.com/office/drawing/2014/main" val="4215524685"/>
                    </a:ext>
                  </a:extLst>
                </a:gridCol>
              </a:tblGrid>
              <a:tr h="341380">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Product</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Application </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Working temp. in Celsius</a:t>
                      </a:r>
                    </a:p>
                  </a:txBody>
                  <a:tcPr marL="0" marR="0" marT="0" marB="0" anchor="ctr">
                    <a:solidFill>
                      <a:schemeClr val="accent4">
                        <a:lumMod val="60000"/>
                        <a:lumOff val="40000"/>
                      </a:schemeClr>
                    </a:solidFill>
                  </a:tcPr>
                </a:tc>
                <a:extLst>
                  <a:ext uri="{0D108BD9-81ED-4DB2-BD59-A6C34878D82A}">
                    <a16:rowId xmlns:a16="http://schemas.microsoft.com/office/drawing/2014/main" val="165741138"/>
                  </a:ext>
                </a:extLst>
              </a:tr>
              <a:tr h="204436">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TF 1</a:t>
                      </a:r>
                    </a:p>
                  </a:txBody>
                  <a:tcPr marL="0" marR="0" marT="0" marB="0" anchor="ctr"/>
                </a:tc>
                <a:tc>
                  <a:txBody>
                    <a:bodyPr/>
                    <a:lstStyle/>
                    <a:p>
                      <a:pPr algn="ctr" fontAlgn="ct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Cyanide-free replenishment nitriding salt. For use only with REG 1 regenerator.</a:t>
                      </a: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480-630</a:t>
                      </a:r>
                    </a:p>
                  </a:txBody>
                  <a:tcPr marL="0" marR="0" marT="14843" marB="14843" anchor="ctr"/>
                </a:tc>
                <a:extLst>
                  <a:ext uri="{0D108BD9-81ED-4DB2-BD59-A6C34878D82A}">
                    <a16:rowId xmlns:a16="http://schemas.microsoft.com/office/drawing/2014/main" val="929171189"/>
                  </a:ext>
                </a:extLst>
              </a:tr>
              <a:tr h="140016">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 1</a:t>
                      </a:r>
                    </a:p>
                  </a:txBody>
                  <a:tcPr marL="0" marR="0" marT="0" marB="0" anchor="ctr"/>
                </a:tc>
                <a:tc>
                  <a:txBody>
                    <a:bodyPr/>
                    <a:lstStyle/>
                    <a:p>
                      <a:pPr algn="ctr" fontAlgn="ct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Regenerator for TF 1 Baths</a:t>
                      </a: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2534475970"/>
                  </a:ext>
                </a:extLst>
              </a:tr>
              <a:tr h="295560">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AB 1</a:t>
                      </a:r>
                    </a:p>
                  </a:txBody>
                  <a:tcPr marL="0" marR="0" marT="0" marB="0" anchor="ctr"/>
                </a:tc>
                <a:tc>
                  <a:txBody>
                    <a:bodyPr/>
                    <a:lstStyle/>
                    <a:p>
                      <a:pPr algn="ctr" fontAlgn="ct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Oxidizing salts for quenching TF 1 treated components and for carrying out QPQ process. It enhances the corrosion resistance. </a:t>
                      </a: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380-420</a:t>
                      </a:r>
                    </a:p>
                  </a:txBody>
                  <a:tcPr marL="0" marR="0" marT="14843" marB="14843" anchor="ctr"/>
                </a:tc>
                <a:extLst>
                  <a:ext uri="{0D108BD9-81ED-4DB2-BD59-A6C34878D82A}">
                    <a16:rowId xmlns:a16="http://schemas.microsoft.com/office/drawing/2014/main" val="3447930579"/>
                  </a:ext>
                </a:extLst>
              </a:tr>
              <a:tr h="132439">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AB 1 A</a:t>
                      </a:r>
                    </a:p>
                  </a:txBody>
                  <a:tcPr marL="0" marR="0" marT="0" marB="0" anchor="ctr"/>
                </a:tc>
                <a:tc>
                  <a:txBody>
                    <a:bodyPr/>
                    <a:lstStyle/>
                    <a:p>
                      <a:pPr algn="ctr" fontAlgn="ct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Starter salts for initial filing</a:t>
                      </a: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99732861"/>
                  </a:ext>
                </a:extLst>
              </a:tr>
              <a:tr h="214653">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TF-N</a:t>
                      </a:r>
                    </a:p>
                  </a:txBody>
                  <a:tcPr marL="0" marR="0" marT="0" marB="0" anchor="ctr"/>
                </a:tc>
                <a:tc>
                  <a:txBody>
                    <a:bodyPr/>
                    <a:lstStyle/>
                    <a:p>
                      <a:pPr algn="ctr" fontAlgn="ct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Cyanide free replenishment salt. For use only with REG-N regenerator.</a:t>
                      </a: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480-630</a:t>
                      </a:r>
                    </a:p>
                  </a:txBody>
                  <a:tcPr marL="0" marR="0" marT="14843" marB="14843" anchor="ctr"/>
                </a:tc>
                <a:extLst>
                  <a:ext uri="{0D108BD9-81ED-4DB2-BD59-A6C34878D82A}">
                    <a16:rowId xmlns:a16="http://schemas.microsoft.com/office/drawing/2014/main" val="662188162"/>
                  </a:ext>
                </a:extLst>
              </a:tr>
              <a:tr h="214653">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REG-N</a:t>
                      </a:r>
                    </a:p>
                  </a:txBody>
                  <a:tcPr marL="0" marR="0" marT="0"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Regenerator for TF-N Baths</a:t>
                      </a: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1107910515"/>
                  </a:ext>
                </a:extLst>
              </a:tr>
              <a:tr h="214653">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TF-LK </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Additives for the base salt TF-N</a:t>
                      </a:r>
                    </a:p>
                  </a:txBody>
                  <a:tcPr marL="0" marR="0" marT="14843" marB="14843" anchor="ctr"/>
                </a:tc>
                <a:tc>
                  <a:txBody>
                    <a:bodyPr/>
                    <a:lstStyle/>
                    <a:p>
                      <a:pPr algn="ctr" fontAlgn="ct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4156281975"/>
                  </a:ext>
                </a:extLst>
              </a:tr>
              <a:tr h="295560">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AB-N R</a:t>
                      </a:r>
                    </a:p>
                  </a:txBody>
                  <a:tcPr marL="0" marR="0" marT="0"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Oxidizing salts for quenching TF-N treated components and for carrying out QPQ process. It enhances the corrosion resistance. </a:t>
                      </a: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420-440</a:t>
                      </a:r>
                    </a:p>
                  </a:txBody>
                  <a:tcPr marL="0" marR="0" marT="14843" marB="14843" anchor="ctr"/>
                </a:tc>
                <a:extLst>
                  <a:ext uri="{0D108BD9-81ED-4DB2-BD59-A6C34878D82A}">
                    <a16:rowId xmlns:a16="http://schemas.microsoft.com/office/drawing/2014/main" val="1928731090"/>
                  </a:ext>
                </a:extLst>
              </a:tr>
              <a:tr h="214653">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AB-N</a:t>
                      </a:r>
                    </a:p>
                  </a:txBody>
                  <a:tcPr marL="0" marR="0" marT="0"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Starter salts for initial filing</a:t>
                      </a: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2105087043"/>
                  </a:ext>
                </a:extLst>
              </a:tr>
            </a:tbl>
          </a:graphicData>
        </a:graphic>
      </p:graphicFrame>
      <p:sp>
        <p:nvSpPr>
          <p:cNvPr id="17" name="Rectangle: Rounded Corners 16">
            <a:extLst>
              <a:ext uri="{FF2B5EF4-FFF2-40B4-BE49-F238E27FC236}">
                <a16:creationId xmlns:a16="http://schemas.microsoft.com/office/drawing/2014/main" id="{F974E1F0-4129-4F13-AD99-C704AEAFC14B}"/>
              </a:ext>
            </a:extLst>
          </p:cNvPr>
          <p:cNvSpPr/>
          <p:nvPr/>
        </p:nvSpPr>
        <p:spPr>
          <a:xfrm>
            <a:off x="656818" y="1429854"/>
            <a:ext cx="7794875" cy="273562"/>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TENIFER / TUFFTRIDE / MELONITE process</a:t>
            </a:r>
          </a:p>
        </p:txBody>
      </p:sp>
    </p:spTree>
    <p:extLst>
      <p:ext uri="{BB962C8B-B14F-4D97-AF65-F5344CB8AC3E}">
        <p14:creationId xmlns:p14="http://schemas.microsoft.com/office/powerpoint/2010/main" val="11101515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Bath Salt For Heat Treatment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593694" y="974418"/>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graphicFrame>
        <p:nvGraphicFramePr>
          <p:cNvPr id="9" name="Table 8">
            <a:extLst>
              <a:ext uri="{FF2B5EF4-FFF2-40B4-BE49-F238E27FC236}">
                <a16:creationId xmlns:a16="http://schemas.microsoft.com/office/drawing/2014/main" id="{A82B643A-D878-494A-AFB1-4B2C1F9CA9A6}"/>
              </a:ext>
            </a:extLst>
          </p:cNvPr>
          <p:cNvGraphicFramePr>
            <a:graphicFrameLocks noGrp="1"/>
          </p:cNvGraphicFramePr>
          <p:nvPr>
            <p:extLst>
              <p:ext uri="{D42A27DB-BD31-4B8C-83A1-F6EECF244321}">
                <p14:modId xmlns:p14="http://schemas.microsoft.com/office/powerpoint/2010/main" val="4160419213"/>
              </p:ext>
            </p:extLst>
          </p:nvPr>
        </p:nvGraphicFramePr>
        <p:xfrm>
          <a:off x="593693" y="3184742"/>
          <a:ext cx="7834314" cy="2137121"/>
        </p:xfrm>
        <a:graphic>
          <a:graphicData uri="http://schemas.openxmlformats.org/drawingml/2006/table">
            <a:tbl>
              <a:tblPr>
                <a:tableStyleId>{2D5ABB26-0587-4C30-8999-92F81FD0307C}</a:tableStyleId>
              </a:tblPr>
              <a:tblGrid>
                <a:gridCol w="1163371">
                  <a:extLst>
                    <a:ext uri="{9D8B030D-6E8A-4147-A177-3AD203B41FA5}">
                      <a16:colId xmlns:a16="http://schemas.microsoft.com/office/drawing/2014/main" val="907210290"/>
                    </a:ext>
                  </a:extLst>
                </a:gridCol>
                <a:gridCol w="5350361">
                  <a:extLst>
                    <a:ext uri="{9D8B030D-6E8A-4147-A177-3AD203B41FA5}">
                      <a16:colId xmlns:a16="http://schemas.microsoft.com/office/drawing/2014/main" val="1295571649"/>
                    </a:ext>
                  </a:extLst>
                </a:gridCol>
                <a:gridCol w="1320582">
                  <a:extLst>
                    <a:ext uri="{9D8B030D-6E8A-4147-A177-3AD203B41FA5}">
                      <a16:colId xmlns:a16="http://schemas.microsoft.com/office/drawing/2014/main" val="4215524685"/>
                    </a:ext>
                  </a:extLst>
                </a:gridCol>
              </a:tblGrid>
              <a:tr h="351274">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Product</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Application </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Working temp. in Celsius</a:t>
                      </a:r>
                    </a:p>
                  </a:txBody>
                  <a:tcPr marL="0" marR="0" marT="0" marB="0" anchor="ctr">
                    <a:solidFill>
                      <a:schemeClr val="accent4">
                        <a:lumMod val="60000"/>
                        <a:lumOff val="40000"/>
                      </a:schemeClr>
                    </a:solidFill>
                  </a:tcPr>
                </a:tc>
                <a:extLst>
                  <a:ext uri="{0D108BD9-81ED-4DB2-BD59-A6C34878D82A}">
                    <a16:rowId xmlns:a16="http://schemas.microsoft.com/office/drawing/2014/main" val="165741138"/>
                  </a:ext>
                </a:extLst>
              </a:tr>
              <a:tr h="419771">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CECONTROL</a:t>
                      </a:r>
                    </a:p>
                  </a:txBody>
                  <a:tcPr marL="0" marR="0" marT="0" marB="0" anchor="ctr"/>
                </a:tc>
                <a:tc>
                  <a:txBody>
                    <a:bodyPr/>
                    <a:lstStyle/>
                    <a:p>
                      <a:pPr algn="ctr" fontAlgn="ct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Non-toxic regenerator. For use only with the base salts CECONTROL 50 H, 80 B and 110 B.</a:t>
                      </a: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929171189"/>
                  </a:ext>
                </a:extLst>
              </a:tr>
              <a:tr h="609161">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CECONTROL 50 H</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Cyanide free start-up and replenishment salt used in special cases as low carburizing salt to achieve a surface carbon level of approx. 0.5 %. For use only with CECONTROL regenerator.</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780-950</a:t>
                      </a:r>
                    </a:p>
                  </a:txBody>
                  <a:tcPr marL="0" marR="0" marT="14843" marB="14843" anchor="ctr"/>
                </a:tc>
                <a:extLst>
                  <a:ext uri="{0D108BD9-81ED-4DB2-BD59-A6C34878D82A}">
                    <a16:rowId xmlns:a16="http://schemas.microsoft.com/office/drawing/2014/main" val="2534475970"/>
                  </a:ext>
                </a:extLst>
              </a:tr>
              <a:tr h="756915">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CECONTROL 80 B</a:t>
                      </a:r>
                    </a:p>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CECONTROL 110 B</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Cyanide free start-up and replenishment salt to achieve surface carbon level of 0.8 % resp. 1.1 %. For use only with CECONTROL regenerator.</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820-950</a:t>
                      </a:r>
                    </a:p>
                  </a:txBody>
                  <a:tcPr marL="0" marR="0" marT="14843" marB="14843" anchor="ctr"/>
                </a:tc>
                <a:extLst>
                  <a:ext uri="{0D108BD9-81ED-4DB2-BD59-A6C34878D82A}">
                    <a16:rowId xmlns:a16="http://schemas.microsoft.com/office/drawing/2014/main" val="3447930579"/>
                  </a:ext>
                </a:extLst>
              </a:tr>
            </a:tbl>
          </a:graphicData>
        </a:graphic>
      </p:graphicFrame>
      <p:sp>
        <p:nvSpPr>
          <p:cNvPr id="12" name="Rectangle: Rounded Corners 11">
            <a:extLst>
              <a:ext uri="{FF2B5EF4-FFF2-40B4-BE49-F238E27FC236}">
                <a16:creationId xmlns:a16="http://schemas.microsoft.com/office/drawing/2014/main" id="{278026A4-25A4-4125-9BD7-22F44D3FF63B}"/>
              </a:ext>
            </a:extLst>
          </p:cNvPr>
          <p:cNvSpPr/>
          <p:nvPr/>
        </p:nvSpPr>
        <p:spPr>
          <a:xfrm>
            <a:off x="593694" y="2707752"/>
            <a:ext cx="7858000" cy="288160"/>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DUROFER Process Salts</a:t>
            </a:r>
          </a:p>
        </p:txBody>
      </p:sp>
      <p:graphicFrame>
        <p:nvGraphicFramePr>
          <p:cNvPr id="15" name="Table 14">
            <a:extLst>
              <a:ext uri="{FF2B5EF4-FFF2-40B4-BE49-F238E27FC236}">
                <a16:creationId xmlns:a16="http://schemas.microsoft.com/office/drawing/2014/main" id="{D2831E71-930F-4076-951B-6EA6DD42C1F0}"/>
              </a:ext>
            </a:extLst>
          </p:cNvPr>
          <p:cNvGraphicFramePr>
            <a:graphicFrameLocks noGrp="1"/>
          </p:cNvGraphicFramePr>
          <p:nvPr>
            <p:extLst>
              <p:ext uri="{D42A27DB-BD31-4B8C-83A1-F6EECF244321}">
                <p14:modId xmlns:p14="http://schemas.microsoft.com/office/powerpoint/2010/main" val="229862614"/>
              </p:ext>
            </p:extLst>
          </p:nvPr>
        </p:nvGraphicFramePr>
        <p:xfrm>
          <a:off x="628965" y="1856740"/>
          <a:ext cx="7834314" cy="543081"/>
        </p:xfrm>
        <a:graphic>
          <a:graphicData uri="http://schemas.openxmlformats.org/drawingml/2006/table">
            <a:tbl>
              <a:tblPr>
                <a:tableStyleId>{2D5ABB26-0587-4C30-8999-92F81FD0307C}</a:tableStyleId>
              </a:tblPr>
              <a:tblGrid>
                <a:gridCol w="1197399">
                  <a:extLst>
                    <a:ext uri="{9D8B030D-6E8A-4147-A177-3AD203B41FA5}">
                      <a16:colId xmlns:a16="http://schemas.microsoft.com/office/drawing/2014/main" val="907210290"/>
                    </a:ext>
                  </a:extLst>
                </a:gridCol>
                <a:gridCol w="6636915">
                  <a:extLst>
                    <a:ext uri="{9D8B030D-6E8A-4147-A177-3AD203B41FA5}">
                      <a16:colId xmlns:a16="http://schemas.microsoft.com/office/drawing/2014/main" val="1295571649"/>
                    </a:ext>
                  </a:extLst>
                </a:gridCol>
              </a:tblGrid>
              <a:tr h="198629">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Product</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Application </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extLst>
                  <a:ext uri="{0D108BD9-81ED-4DB2-BD59-A6C34878D82A}">
                    <a16:rowId xmlns:a16="http://schemas.microsoft.com/office/drawing/2014/main" val="165741138"/>
                  </a:ext>
                </a:extLst>
              </a:tr>
              <a:tr h="204436">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NSK</a:t>
                      </a:r>
                    </a:p>
                  </a:txBody>
                  <a:tcPr marL="0" marR="0" marT="0" marB="0" anchor="ctr"/>
                </a:tc>
                <a:tc rowSpan="2">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In special cases for the artificial activation of the nitriding bathes.</a:t>
                      </a:r>
                    </a:p>
                  </a:txBody>
                  <a:tcPr marL="0" marR="0" marT="14843" marB="14843" anchor="ctr"/>
                </a:tc>
                <a:extLst>
                  <a:ext uri="{0D108BD9-81ED-4DB2-BD59-A6C34878D82A}">
                    <a16:rowId xmlns:a16="http://schemas.microsoft.com/office/drawing/2014/main" val="929171189"/>
                  </a:ext>
                </a:extLst>
              </a:tr>
              <a:tr h="140016">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NSK - LC</a:t>
                      </a:r>
                    </a:p>
                  </a:txBody>
                  <a:tcPr marL="0" marR="0" marT="0" marB="0" anchor="ctr"/>
                </a:tc>
                <a:tc vMerge="1">
                  <a:txBody>
                    <a:bodyPr/>
                    <a:lstStyle/>
                    <a:p>
                      <a:pPr algn="ctr" fontAlgn="ct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Regenerator for TF 1 Baths</a:t>
                      </a: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2534475970"/>
                  </a:ext>
                </a:extLst>
              </a:tr>
            </a:tbl>
          </a:graphicData>
        </a:graphic>
      </p:graphicFrame>
      <p:sp>
        <p:nvSpPr>
          <p:cNvPr id="16" name="Rectangle: Rounded Corners 15">
            <a:extLst>
              <a:ext uri="{FF2B5EF4-FFF2-40B4-BE49-F238E27FC236}">
                <a16:creationId xmlns:a16="http://schemas.microsoft.com/office/drawing/2014/main" id="{0AB8C5BF-9BB5-4E46-BDA8-18F00D88C7A1}"/>
              </a:ext>
            </a:extLst>
          </p:cNvPr>
          <p:cNvSpPr/>
          <p:nvPr/>
        </p:nvSpPr>
        <p:spPr>
          <a:xfrm>
            <a:off x="628966" y="1485299"/>
            <a:ext cx="7858000" cy="273562"/>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NSK Salts</a:t>
            </a:r>
          </a:p>
        </p:txBody>
      </p:sp>
    </p:spTree>
    <p:extLst>
      <p:ext uri="{BB962C8B-B14F-4D97-AF65-F5344CB8AC3E}">
        <p14:creationId xmlns:p14="http://schemas.microsoft.com/office/powerpoint/2010/main" val="37935770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Bath Salt For Heat Treatment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593694" y="974418"/>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graphicFrame>
        <p:nvGraphicFramePr>
          <p:cNvPr id="9" name="Table 8">
            <a:extLst>
              <a:ext uri="{FF2B5EF4-FFF2-40B4-BE49-F238E27FC236}">
                <a16:creationId xmlns:a16="http://schemas.microsoft.com/office/drawing/2014/main" id="{A82B643A-D878-494A-AFB1-4B2C1F9CA9A6}"/>
              </a:ext>
            </a:extLst>
          </p:cNvPr>
          <p:cNvGraphicFramePr>
            <a:graphicFrameLocks noGrp="1"/>
          </p:cNvGraphicFramePr>
          <p:nvPr>
            <p:extLst>
              <p:ext uri="{D42A27DB-BD31-4B8C-83A1-F6EECF244321}">
                <p14:modId xmlns:p14="http://schemas.microsoft.com/office/powerpoint/2010/main" val="685981058"/>
              </p:ext>
            </p:extLst>
          </p:nvPr>
        </p:nvGraphicFramePr>
        <p:xfrm>
          <a:off x="593695" y="1796126"/>
          <a:ext cx="7857999" cy="1990870"/>
        </p:xfrm>
        <a:graphic>
          <a:graphicData uri="http://schemas.openxmlformats.org/drawingml/2006/table">
            <a:tbl>
              <a:tblPr>
                <a:tableStyleId>{2D5ABB26-0587-4C30-8999-92F81FD0307C}</a:tableStyleId>
              </a:tblPr>
              <a:tblGrid>
                <a:gridCol w="1166889">
                  <a:extLst>
                    <a:ext uri="{9D8B030D-6E8A-4147-A177-3AD203B41FA5}">
                      <a16:colId xmlns:a16="http://schemas.microsoft.com/office/drawing/2014/main" val="907210290"/>
                    </a:ext>
                  </a:extLst>
                </a:gridCol>
                <a:gridCol w="5366535">
                  <a:extLst>
                    <a:ext uri="{9D8B030D-6E8A-4147-A177-3AD203B41FA5}">
                      <a16:colId xmlns:a16="http://schemas.microsoft.com/office/drawing/2014/main" val="1295571649"/>
                    </a:ext>
                  </a:extLst>
                </a:gridCol>
                <a:gridCol w="1324575">
                  <a:extLst>
                    <a:ext uri="{9D8B030D-6E8A-4147-A177-3AD203B41FA5}">
                      <a16:colId xmlns:a16="http://schemas.microsoft.com/office/drawing/2014/main" val="4215524685"/>
                    </a:ext>
                  </a:extLst>
                </a:gridCol>
              </a:tblGrid>
              <a:tr h="327235">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Product</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Application </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Working temp. in Celsius</a:t>
                      </a:r>
                    </a:p>
                  </a:txBody>
                  <a:tcPr marL="0" marR="0" marT="0" marB="0" anchor="ctr">
                    <a:solidFill>
                      <a:schemeClr val="accent4">
                        <a:lumMod val="60000"/>
                        <a:lumOff val="40000"/>
                      </a:schemeClr>
                    </a:solidFill>
                  </a:tcPr>
                </a:tc>
                <a:extLst>
                  <a:ext uri="{0D108BD9-81ED-4DB2-BD59-A6C34878D82A}">
                    <a16:rowId xmlns:a16="http://schemas.microsoft.com/office/drawing/2014/main" val="165741138"/>
                  </a:ext>
                </a:extLst>
              </a:tr>
              <a:tr h="391045">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CECONTROL 80</a:t>
                      </a:r>
                    </a:p>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CECONTROL 110</a:t>
                      </a:r>
                    </a:p>
                  </a:txBody>
                  <a:tcPr marL="0" marR="0" marT="0" marB="0" anchor="ctr"/>
                </a:tc>
                <a:tc>
                  <a:txBody>
                    <a:bodyPr/>
                    <a:lstStyle/>
                    <a:p>
                      <a:pPr algn="ctr" fontAlgn="ct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One salt system to achieve a surface carbon level of approx. 0.8% C resp. 1.1% C</a:t>
                      </a: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850-950</a:t>
                      </a:r>
                    </a:p>
                  </a:txBody>
                  <a:tcPr marL="0" marR="0" marT="14843" marB="14843" anchor="ctr"/>
                </a:tc>
                <a:extLst>
                  <a:ext uri="{0D108BD9-81ED-4DB2-BD59-A6C34878D82A}">
                    <a16:rowId xmlns:a16="http://schemas.microsoft.com/office/drawing/2014/main" val="929171189"/>
                  </a:ext>
                </a:extLst>
              </a:tr>
              <a:tr h="567474">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CECONTROL 80A</a:t>
                      </a:r>
                    </a:p>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CECONTROL 110A</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Starter salts for the initial filling</a:t>
                      </a:r>
                    </a:p>
                  </a:txBody>
                  <a:tcPr marL="0" marR="0" marT="14843" marB="14843" anchor="ctr"/>
                </a:tc>
                <a:tc>
                  <a:txBody>
                    <a:bodyPr/>
                    <a:lstStyle/>
                    <a:p>
                      <a:pPr algn="ctr" fontAlgn="ct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2534475970"/>
                  </a:ext>
                </a:extLst>
              </a:tr>
              <a:tr h="705116">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GS 540/C3</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This two-salt system is also suitable for carbonitriding below A1</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700-950</a:t>
                      </a:r>
                    </a:p>
                  </a:txBody>
                  <a:tcPr marL="0" marR="0" marT="14843" marB="14843" anchor="ctr"/>
                </a:tc>
                <a:extLst>
                  <a:ext uri="{0D108BD9-81ED-4DB2-BD59-A6C34878D82A}">
                    <a16:rowId xmlns:a16="http://schemas.microsoft.com/office/drawing/2014/main" val="3447930579"/>
                  </a:ext>
                </a:extLst>
              </a:tr>
            </a:tbl>
          </a:graphicData>
        </a:graphic>
      </p:graphicFrame>
      <p:sp>
        <p:nvSpPr>
          <p:cNvPr id="12" name="Rectangle: Rounded Corners 11">
            <a:extLst>
              <a:ext uri="{FF2B5EF4-FFF2-40B4-BE49-F238E27FC236}">
                <a16:creationId xmlns:a16="http://schemas.microsoft.com/office/drawing/2014/main" id="{278026A4-25A4-4125-9BD7-22F44D3FF63B}"/>
              </a:ext>
            </a:extLst>
          </p:cNvPr>
          <p:cNvSpPr/>
          <p:nvPr/>
        </p:nvSpPr>
        <p:spPr>
          <a:xfrm>
            <a:off x="593694" y="1428021"/>
            <a:ext cx="7858000" cy="288160"/>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Other Salts For Carburizing And Carbonitriding </a:t>
            </a:r>
          </a:p>
        </p:txBody>
      </p:sp>
      <p:graphicFrame>
        <p:nvGraphicFramePr>
          <p:cNvPr id="15" name="Table 14">
            <a:extLst>
              <a:ext uri="{FF2B5EF4-FFF2-40B4-BE49-F238E27FC236}">
                <a16:creationId xmlns:a16="http://schemas.microsoft.com/office/drawing/2014/main" id="{50314405-6134-4733-88C5-0DFF8F55A70D}"/>
              </a:ext>
            </a:extLst>
          </p:cNvPr>
          <p:cNvGraphicFramePr>
            <a:graphicFrameLocks noGrp="1"/>
          </p:cNvGraphicFramePr>
          <p:nvPr>
            <p:extLst>
              <p:ext uri="{D42A27DB-BD31-4B8C-83A1-F6EECF244321}">
                <p14:modId xmlns:p14="http://schemas.microsoft.com/office/powerpoint/2010/main" val="242414559"/>
              </p:ext>
            </p:extLst>
          </p:nvPr>
        </p:nvGraphicFramePr>
        <p:xfrm>
          <a:off x="593694" y="4335971"/>
          <a:ext cx="7858000" cy="1547610"/>
        </p:xfrm>
        <a:graphic>
          <a:graphicData uri="http://schemas.openxmlformats.org/drawingml/2006/table">
            <a:tbl>
              <a:tblPr>
                <a:tableStyleId>{2D5ABB26-0587-4C30-8999-92F81FD0307C}</a:tableStyleId>
              </a:tblPr>
              <a:tblGrid>
                <a:gridCol w="1166889">
                  <a:extLst>
                    <a:ext uri="{9D8B030D-6E8A-4147-A177-3AD203B41FA5}">
                      <a16:colId xmlns:a16="http://schemas.microsoft.com/office/drawing/2014/main" val="907210290"/>
                    </a:ext>
                  </a:extLst>
                </a:gridCol>
                <a:gridCol w="5089378">
                  <a:extLst>
                    <a:ext uri="{9D8B030D-6E8A-4147-A177-3AD203B41FA5}">
                      <a16:colId xmlns:a16="http://schemas.microsoft.com/office/drawing/2014/main" val="1295571649"/>
                    </a:ext>
                  </a:extLst>
                </a:gridCol>
                <a:gridCol w="1601733">
                  <a:extLst>
                    <a:ext uri="{9D8B030D-6E8A-4147-A177-3AD203B41FA5}">
                      <a16:colId xmlns:a16="http://schemas.microsoft.com/office/drawing/2014/main" val="4215524685"/>
                    </a:ext>
                  </a:extLst>
                </a:gridCol>
              </a:tblGrid>
              <a:tr h="393880">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Product</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Application </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Working temp. in Celsius</a:t>
                      </a:r>
                    </a:p>
                  </a:txBody>
                  <a:tcPr marL="0" marR="0" marT="0" marB="0" anchor="ctr">
                    <a:solidFill>
                      <a:schemeClr val="accent4">
                        <a:lumMod val="60000"/>
                        <a:lumOff val="40000"/>
                      </a:schemeClr>
                    </a:solidFill>
                  </a:tcPr>
                </a:tc>
                <a:extLst>
                  <a:ext uri="{0D108BD9-81ED-4DB2-BD59-A6C34878D82A}">
                    <a16:rowId xmlns:a16="http://schemas.microsoft.com/office/drawing/2014/main" val="165741138"/>
                  </a:ext>
                </a:extLst>
              </a:tr>
              <a:tr h="470684">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KG 6.2</a:t>
                      </a:r>
                    </a:p>
                  </a:txBody>
                  <a:tcPr marL="0" marR="0" marT="0" marB="0" anchor="ctr"/>
                </a:tc>
                <a:tc>
                  <a:txBody>
                    <a:bodyPr/>
                    <a:lstStyle/>
                    <a:p>
                      <a:pPr algn="ctr" fontAlgn="ct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Mild carburizing granules for carburizing alloyed steels to depths over 0.6 mm.</a:t>
                      </a: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~900</a:t>
                      </a:r>
                    </a:p>
                  </a:txBody>
                  <a:tcPr marL="0" marR="0" marT="14843" marB="14843" anchor="ctr"/>
                </a:tc>
                <a:extLst>
                  <a:ext uri="{0D108BD9-81ED-4DB2-BD59-A6C34878D82A}">
                    <a16:rowId xmlns:a16="http://schemas.microsoft.com/office/drawing/2014/main" val="929171189"/>
                  </a:ext>
                </a:extLst>
              </a:tr>
              <a:tr h="683046">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KG 30.2</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Strong carburizing granules for carburizing non-alloyed and alloyed steels with depths up to approx. 0.6 mm.</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~900</a:t>
                      </a:r>
                    </a:p>
                  </a:txBody>
                  <a:tcPr marL="0" marR="0" marT="14843" marB="14843" anchor="ctr"/>
                </a:tc>
                <a:extLst>
                  <a:ext uri="{0D108BD9-81ED-4DB2-BD59-A6C34878D82A}">
                    <a16:rowId xmlns:a16="http://schemas.microsoft.com/office/drawing/2014/main" val="2534475970"/>
                  </a:ext>
                </a:extLst>
              </a:tr>
            </a:tbl>
          </a:graphicData>
        </a:graphic>
      </p:graphicFrame>
      <p:sp>
        <p:nvSpPr>
          <p:cNvPr id="19" name="Rectangle: Rounded Corners 18">
            <a:extLst>
              <a:ext uri="{FF2B5EF4-FFF2-40B4-BE49-F238E27FC236}">
                <a16:creationId xmlns:a16="http://schemas.microsoft.com/office/drawing/2014/main" id="{39489091-1C10-4E60-A4AE-830DAA0E3469}"/>
              </a:ext>
            </a:extLst>
          </p:cNvPr>
          <p:cNvSpPr/>
          <p:nvPr/>
        </p:nvSpPr>
        <p:spPr>
          <a:xfrm>
            <a:off x="593693" y="3851745"/>
            <a:ext cx="7858000" cy="288160"/>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HEF Group’s Solid Carburizing Products</a:t>
            </a:r>
          </a:p>
        </p:txBody>
      </p:sp>
    </p:spTree>
    <p:extLst>
      <p:ext uri="{BB962C8B-B14F-4D97-AF65-F5344CB8AC3E}">
        <p14:creationId xmlns:p14="http://schemas.microsoft.com/office/powerpoint/2010/main" val="16544711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Bath Salt For Heat Treatment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graphicFrame>
        <p:nvGraphicFramePr>
          <p:cNvPr id="16" name="Table 15">
            <a:extLst>
              <a:ext uri="{FF2B5EF4-FFF2-40B4-BE49-F238E27FC236}">
                <a16:creationId xmlns:a16="http://schemas.microsoft.com/office/drawing/2014/main" id="{B00E527F-E99B-4A19-81B9-020319071916}"/>
              </a:ext>
            </a:extLst>
          </p:cNvPr>
          <p:cNvGraphicFramePr>
            <a:graphicFrameLocks noGrp="1"/>
          </p:cNvGraphicFramePr>
          <p:nvPr>
            <p:extLst>
              <p:ext uri="{D42A27DB-BD31-4B8C-83A1-F6EECF244321}">
                <p14:modId xmlns:p14="http://schemas.microsoft.com/office/powerpoint/2010/main" val="589215933"/>
              </p:ext>
            </p:extLst>
          </p:nvPr>
        </p:nvGraphicFramePr>
        <p:xfrm>
          <a:off x="593695" y="1970757"/>
          <a:ext cx="7858000" cy="3541523"/>
        </p:xfrm>
        <a:graphic>
          <a:graphicData uri="http://schemas.openxmlformats.org/drawingml/2006/table">
            <a:tbl>
              <a:tblPr>
                <a:tableStyleId>{2D5ABB26-0587-4C30-8999-92F81FD0307C}</a:tableStyleId>
              </a:tblPr>
              <a:tblGrid>
                <a:gridCol w="1166889">
                  <a:extLst>
                    <a:ext uri="{9D8B030D-6E8A-4147-A177-3AD203B41FA5}">
                      <a16:colId xmlns:a16="http://schemas.microsoft.com/office/drawing/2014/main" val="907210290"/>
                    </a:ext>
                  </a:extLst>
                </a:gridCol>
                <a:gridCol w="5089378">
                  <a:extLst>
                    <a:ext uri="{9D8B030D-6E8A-4147-A177-3AD203B41FA5}">
                      <a16:colId xmlns:a16="http://schemas.microsoft.com/office/drawing/2014/main" val="1295571649"/>
                    </a:ext>
                  </a:extLst>
                </a:gridCol>
                <a:gridCol w="1601733">
                  <a:extLst>
                    <a:ext uri="{9D8B030D-6E8A-4147-A177-3AD203B41FA5}">
                      <a16:colId xmlns:a16="http://schemas.microsoft.com/office/drawing/2014/main" val="4215524685"/>
                    </a:ext>
                  </a:extLst>
                </a:gridCol>
              </a:tblGrid>
              <a:tr h="456393">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Product</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Application </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Working temp. in Celsius</a:t>
                      </a:r>
                    </a:p>
                  </a:txBody>
                  <a:tcPr marL="0" marR="0" marT="0" marB="0" anchor="ctr">
                    <a:solidFill>
                      <a:schemeClr val="accent4">
                        <a:lumMod val="60000"/>
                        <a:lumOff val="40000"/>
                      </a:schemeClr>
                    </a:solidFill>
                  </a:tcPr>
                </a:tc>
                <a:extLst>
                  <a:ext uri="{0D108BD9-81ED-4DB2-BD59-A6C34878D82A}">
                    <a16:rowId xmlns:a16="http://schemas.microsoft.com/office/drawing/2014/main" val="165741138"/>
                  </a:ext>
                </a:extLst>
              </a:tr>
              <a:tr h="277586">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GS 230</a:t>
                      </a:r>
                    </a:p>
                  </a:txBody>
                  <a:tcPr marL="0" marR="0" marT="0" marB="0" anchor="ctr"/>
                </a:tc>
                <a:tc>
                  <a:txBody>
                    <a:bodyPr/>
                    <a:lstStyle/>
                    <a:p>
                      <a:pPr algn="ctr" fontAlgn="ct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quenching and tempering above 300°C</a:t>
                      </a: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270-600</a:t>
                      </a:r>
                    </a:p>
                  </a:txBody>
                  <a:tcPr marL="0" marR="0" marT="14843" marB="14843" anchor="ctr"/>
                </a:tc>
                <a:extLst>
                  <a:ext uri="{0D108BD9-81ED-4DB2-BD59-A6C34878D82A}">
                    <a16:rowId xmlns:a16="http://schemas.microsoft.com/office/drawing/2014/main" val="929171189"/>
                  </a:ext>
                </a:extLst>
              </a:tr>
              <a:tr h="505783">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GS 430</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tempering, heating and quenching of steel for which AS bathes are not suitable.</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500-700</a:t>
                      </a:r>
                    </a:p>
                  </a:txBody>
                  <a:tcPr marL="0" marR="0" marT="14843" marB="14843" anchor="ctr"/>
                </a:tc>
                <a:extLst>
                  <a:ext uri="{0D108BD9-81ED-4DB2-BD59-A6C34878D82A}">
                    <a16:rowId xmlns:a16="http://schemas.microsoft.com/office/drawing/2014/main" val="2534475970"/>
                  </a:ext>
                </a:extLst>
              </a:tr>
              <a:tr h="328823">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GS 520</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Replenisher salt for GS 430 baths.</a:t>
                      </a:r>
                    </a:p>
                  </a:txBody>
                  <a:tcPr marL="0" marR="0" marT="14843" marB="14843" anchor="ctr"/>
                </a:tc>
                <a:tc>
                  <a:txBody>
                    <a:bodyPr/>
                    <a:lstStyle/>
                    <a:p>
                      <a:pPr algn="ctr" fontAlgn="ct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732690583"/>
                  </a:ext>
                </a:extLst>
              </a:tr>
              <a:tr h="328823">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GS 540</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heating and annealing.</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600-950</a:t>
                      </a:r>
                    </a:p>
                  </a:txBody>
                  <a:tcPr marL="0" marR="0" marT="14843" marB="14843" anchor="ctr"/>
                </a:tc>
                <a:extLst>
                  <a:ext uri="{0D108BD9-81ED-4DB2-BD59-A6C34878D82A}">
                    <a16:rowId xmlns:a16="http://schemas.microsoft.com/office/drawing/2014/main" val="4177211825"/>
                  </a:ext>
                </a:extLst>
              </a:tr>
              <a:tr h="328823">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GS 560</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barium free salt for annealing of silver, gold and brass.</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600-850</a:t>
                      </a:r>
                    </a:p>
                  </a:txBody>
                  <a:tcPr marL="0" marR="0" marT="14843" marB="14843" anchor="ctr"/>
                </a:tc>
                <a:extLst>
                  <a:ext uri="{0D108BD9-81ED-4DB2-BD59-A6C34878D82A}">
                    <a16:rowId xmlns:a16="http://schemas.microsoft.com/office/drawing/2014/main" val="1988091234"/>
                  </a:ext>
                </a:extLst>
              </a:tr>
              <a:tr h="328823">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GS 660</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Nontoxic (barium free) salt for annealing steel and non-ferrous metals.</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700-900</a:t>
                      </a:r>
                    </a:p>
                  </a:txBody>
                  <a:tcPr marL="0" marR="0" marT="14843" marB="14843" anchor="ctr"/>
                </a:tc>
                <a:extLst>
                  <a:ext uri="{0D108BD9-81ED-4DB2-BD59-A6C34878D82A}">
                    <a16:rowId xmlns:a16="http://schemas.microsoft.com/office/drawing/2014/main" val="3568359305"/>
                  </a:ext>
                </a:extLst>
              </a:tr>
              <a:tr h="328823">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GS 670</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heating and annealing.</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750-1000</a:t>
                      </a:r>
                    </a:p>
                  </a:txBody>
                  <a:tcPr marL="0" marR="0" marT="14843" marB="14843" anchor="ctr"/>
                </a:tc>
                <a:extLst>
                  <a:ext uri="{0D108BD9-81ED-4DB2-BD59-A6C34878D82A}">
                    <a16:rowId xmlns:a16="http://schemas.microsoft.com/office/drawing/2014/main" val="60742225"/>
                  </a:ext>
                </a:extLst>
              </a:tr>
              <a:tr h="328823">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GS 750</a:t>
                      </a:r>
                    </a:p>
                  </a:txBody>
                  <a:tcPr marL="0" marR="0" marT="0"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heating and annealing.</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850-1100</a:t>
                      </a:r>
                    </a:p>
                  </a:txBody>
                  <a:tcPr marL="0" marR="0" marT="14843" marB="14843" anchor="ctr"/>
                </a:tc>
                <a:extLst>
                  <a:ext uri="{0D108BD9-81ED-4DB2-BD59-A6C34878D82A}">
                    <a16:rowId xmlns:a16="http://schemas.microsoft.com/office/drawing/2014/main" val="558634257"/>
                  </a:ext>
                </a:extLst>
              </a:tr>
              <a:tr h="328823">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GS 960</a:t>
                      </a:r>
                    </a:p>
                  </a:txBody>
                  <a:tcPr marL="0" marR="0" marT="0"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heating and annealing.</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1050-1250</a:t>
                      </a:r>
                    </a:p>
                  </a:txBody>
                  <a:tcPr marL="0" marR="0" marT="14843" marB="14843" anchor="ctr"/>
                </a:tc>
                <a:extLst>
                  <a:ext uri="{0D108BD9-81ED-4DB2-BD59-A6C34878D82A}">
                    <a16:rowId xmlns:a16="http://schemas.microsoft.com/office/drawing/2014/main" val="1166606735"/>
                  </a:ext>
                </a:extLst>
              </a:tr>
            </a:tbl>
          </a:graphicData>
        </a:graphic>
      </p:graphicFrame>
      <p:sp>
        <p:nvSpPr>
          <p:cNvPr id="17" name="Rectangle: Rounded Corners 16">
            <a:extLst>
              <a:ext uri="{FF2B5EF4-FFF2-40B4-BE49-F238E27FC236}">
                <a16:creationId xmlns:a16="http://schemas.microsoft.com/office/drawing/2014/main" id="{D958BF91-B124-4B0C-8700-73152844EB34}"/>
              </a:ext>
            </a:extLst>
          </p:cNvPr>
          <p:cNvSpPr/>
          <p:nvPr/>
        </p:nvSpPr>
        <p:spPr>
          <a:xfrm>
            <a:off x="593695" y="1514806"/>
            <a:ext cx="7858000" cy="288160"/>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HEF Group’s Base Salt For Annealing</a:t>
            </a:r>
          </a:p>
        </p:txBody>
      </p:sp>
      <p:sp>
        <p:nvSpPr>
          <p:cNvPr id="12" name="Rectangle: Rounded Corners 11">
            <a:extLst>
              <a:ext uri="{FF2B5EF4-FFF2-40B4-BE49-F238E27FC236}">
                <a16:creationId xmlns:a16="http://schemas.microsoft.com/office/drawing/2014/main" id="{636302B4-6A42-44E8-A452-BB57E059B3FB}"/>
              </a:ext>
            </a:extLst>
          </p:cNvPr>
          <p:cNvSpPr/>
          <p:nvPr/>
        </p:nvSpPr>
        <p:spPr>
          <a:xfrm>
            <a:off x="593694" y="974418"/>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Tree>
    <p:extLst>
      <p:ext uri="{BB962C8B-B14F-4D97-AF65-F5344CB8AC3E}">
        <p14:creationId xmlns:p14="http://schemas.microsoft.com/office/powerpoint/2010/main" val="12932516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Bath Salt For Heat Treatment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graphicFrame>
        <p:nvGraphicFramePr>
          <p:cNvPr id="15" name="Table 14">
            <a:extLst>
              <a:ext uri="{FF2B5EF4-FFF2-40B4-BE49-F238E27FC236}">
                <a16:creationId xmlns:a16="http://schemas.microsoft.com/office/drawing/2014/main" id="{0565AFBF-8B37-4657-844F-851E090F06D5}"/>
              </a:ext>
            </a:extLst>
          </p:cNvPr>
          <p:cNvGraphicFramePr>
            <a:graphicFrameLocks noGrp="1"/>
          </p:cNvGraphicFramePr>
          <p:nvPr>
            <p:extLst>
              <p:ext uri="{D42A27DB-BD31-4B8C-83A1-F6EECF244321}">
                <p14:modId xmlns:p14="http://schemas.microsoft.com/office/powerpoint/2010/main" val="2350473673"/>
              </p:ext>
            </p:extLst>
          </p:nvPr>
        </p:nvGraphicFramePr>
        <p:xfrm>
          <a:off x="631137" y="1981679"/>
          <a:ext cx="7640274" cy="1299135"/>
        </p:xfrm>
        <a:graphic>
          <a:graphicData uri="http://schemas.openxmlformats.org/drawingml/2006/table">
            <a:tbl>
              <a:tblPr>
                <a:tableStyleId>{2D5ABB26-0587-4C30-8999-92F81FD0307C}</a:tableStyleId>
              </a:tblPr>
              <a:tblGrid>
                <a:gridCol w="1425027">
                  <a:extLst>
                    <a:ext uri="{9D8B030D-6E8A-4147-A177-3AD203B41FA5}">
                      <a16:colId xmlns:a16="http://schemas.microsoft.com/office/drawing/2014/main" val="907210290"/>
                    </a:ext>
                  </a:extLst>
                </a:gridCol>
                <a:gridCol w="6215247">
                  <a:extLst>
                    <a:ext uri="{9D8B030D-6E8A-4147-A177-3AD203B41FA5}">
                      <a16:colId xmlns:a16="http://schemas.microsoft.com/office/drawing/2014/main" val="1295571649"/>
                    </a:ext>
                  </a:extLst>
                </a:gridCol>
              </a:tblGrid>
              <a:tr h="327852">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Product</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Application </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extLst>
                  <a:ext uri="{0D108BD9-81ED-4DB2-BD59-A6C34878D82A}">
                    <a16:rowId xmlns:a16="http://schemas.microsoft.com/office/drawing/2014/main" val="165741138"/>
                  </a:ext>
                </a:extLst>
              </a:tr>
              <a:tr h="344173">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 2</a:t>
                      </a:r>
                    </a:p>
                  </a:txBody>
                  <a:tcPr marL="0" marR="0" marT="0" marB="0" anchor="ctr"/>
                </a:tc>
                <a:tc>
                  <a:txBody>
                    <a:bodyPr/>
                    <a:lstStyle/>
                    <a:p>
                      <a:pPr algn="ctr" fontAlgn="ct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quenching and tempering above 300°C.</a:t>
                      </a: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929171189"/>
                  </a:ext>
                </a:extLst>
              </a:tr>
              <a:tr h="627110">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 3</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tempering, heating and quenching of steel for which AS bathes are not suitable.</a:t>
                      </a:r>
                    </a:p>
                  </a:txBody>
                  <a:tcPr marL="0" marR="0" marT="14843" marB="14843" anchor="ctr"/>
                </a:tc>
                <a:extLst>
                  <a:ext uri="{0D108BD9-81ED-4DB2-BD59-A6C34878D82A}">
                    <a16:rowId xmlns:a16="http://schemas.microsoft.com/office/drawing/2014/main" val="2534475970"/>
                  </a:ext>
                </a:extLst>
              </a:tr>
            </a:tbl>
          </a:graphicData>
        </a:graphic>
      </p:graphicFrame>
      <p:sp>
        <p:nvSpPr>
          <p:cNvPr id="18" name="Rectangle: Rounded Corners 17">
            <a:extLst>
              <a:ext uri="{FF2B5EF4-FFF2-40B4-BE49-F238E27FC236}">
                <a16:creationId xmlns:a16="http://schemas.microsoft.com/office/drawing/2014/main" id="{9BE1C512-67C2-4E89-A8EA-589416521AC0}"/>
              </a:ext>
            </a:extLst>
          </p:cNvPr>
          <p:cNvSpPr/>
          <p:nvPr/>
        </p:nvSpPr>
        <p:spPr>
          <a:xfrm>
            <a:off x="631137" y="1513041"/>
            <a:ext cx="7640274"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HEF Group’s Additive Salts For Inert Annealing (Cyanide-free)</a:t>
            </a:r>
          </a:p>
        </p:txBody>
      </p:sp>
      <p:graphicFrame>
        <p:nvGraphicFramePr>
          <p:cNvPr id="19" name="Table 18">
            <a:extLst>
              <a:ext uri="{FF2B5EF4-FFF2-40B4-BE49-F238E27FC236}">
                <a16:creationId xmlns:a16="http://schemas.microsoft.com/office/drawing/2014/main" id="{A7DE2932-4D3C-427B-962D-4EBD7E9CF709}"/>
              </a:ext>
            </a:extLst>
          </p:cNvPr>
          <p:cNvGraphicFramePr>
            <a:graphicFrameLocks noGrp="1"/>
          </p:cNvGraphicFramePr>
          <p:nvPr>
            <p:extLst>
              <p:ext uri="{D42A27DB-BD31-4B8C-83A1-F6EECF244321}">
                <p14:modId xmlns:p14="http://schemas.microsoft.com/office/powerpoint/2010/main" val="3298960682"/>
              </p:ext>
            </p:extLst>
          </p:nvPr>
        </p:nvGraphicFramePr>
        <p:xfrm>
          <a:off x="631137" y="4125336"/>
          <a:ext cx="7629334" cy="1524966"/>
        </p:xfrm>
        <a:graphic>
          <a:graphicData uri="http://schemas.openxmlformats.org/drawingml/2006/table">
            <a:tbl>
              <a:tblPr>
                <a:tableStyleId>{2D5ABB26-0587-4C30-8999-92F81FD0307C}</a:tableStyleId>
              </a:tblPr>
              <a:tblGrid>
                <a:gridCol w="1422987">
                  <a:extLst>
                    <a:ext uri="{9D8B030D-6E8A-4147-A177-3AD203B41FA5}">
                      <a16:colId xmlns:a16="http://schemas.microsoft.com/office/drawing/2014/main" val="907210290"/>
                    </a:ext>
                  </a:extLst>
                </a:gridCol>
                <a:gridCol w="6206347">
                  <a:extLst>
                    <a:ext uri="{9D8B030D-6E8A-4147-A177-3AD203B41FA5}">
                      <a16:colId xmlns:a16="http://schemas.microsoft.com/office/drawing/2014/main" val="1295571649"/>
                    </a:ext>
                  </a:extLst>
                </a:gridCol>
              </a:tblGrid>
              <a:tr h="384843">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Product</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Application </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extLst>
                  <a:ext uri="{0D108BD9-81ED-4DB2-BD59-A6C34878D82A}">
                    <a16:rowId xmlns:a16="http://schemas.microsoft.com/office/drawing/2014/main" val="165741138"/>
                  </a:ext>
                </a:extLst>
              </a:tr>
              <a:tr h="404001">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 1</a:t>
                      </a:r>
                    </a:p>
                  </a:txBody>
                  <a:tcPr marL="0" marR="0" marT="0" marB="0" anchor="ctr"/>
                </a:tc>
                <a:tc>
                  <a:txBody>
                    <a:bodyPr/>
                    <a:lstStyle/>
                    <a:p>
                      <a:pPr algn="ctr" fontAlgn="ct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the prevention of decarburization and oxidation in combination with GS 540, GS 560, GS 660, GS 670, if the carbon content of C 3 is undesirable.</a:t>
                      </a: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929171189"/>
                  </a:ext>
                </a:extLst>
              </a:tr>
              <a:tr h="736122">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 3</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the prevention of decarburization and oxidation in combination with GS 540, GS 560, GS 660, GS 670. Contains active carbon to form a bath cover.</a:t>
                      </a:r>
                    </a:p>
                  </a:txBody>
                  <a:tcPr marL="0" marR="0" marT="14843" marB="14843" anchor="ctr"/>
                </a:tc>
                <a:extLst>
                  <a:ext uri="{0D108BD9-81ED-4DB2-BD59-A6C34878D82A}">
                    <a16:rowId xmlns:a16="http://schemas.microsoft.com/office/drawing/2014/main" val="2534475970"/>
                  </a:ext>
                </a:extLst>
              </a:tr>
            </a:tbl>
          </a:graphicData>
        </a:graphic>
      </p:graphicFrame>
      <p:sp>
        <p:nvSpPr>
          <p:cNvPr id="20" name="Rectangle: Rounded Corners 19">
            <a:extLst>
              <a:ext uri="{FF2B5EF4-FFF2-40B4-BE49-F238E27FC236}">
                <a16:creationId xmlns:a16="http://schemas.microsoft.com/office/drawing/2014/main" id="{3A64A4E0-531A-4310-A8C1-C26C896F3AC7}"/>
              </a:ext>
            </a:extLst>
          </p:cNvPr>
          <p:cNvSpPr/>
          <p:nvPr/>
        </p:nvSpPr>
        <p:spPr>
          <a:xfrm>
            <a:off x="631138" y="3606885"/>
            <a:ext cx="7640273" cy="326326"/>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HEF Group’s Additive Salts For Preventing Decarburization</a:t>
            </a:r>
          </a:p>
        </p:txBody>
      </p:sp>
      <p:sp>
        <p:nvSpPr>
          <p:cNvPr id="12" name="Rectangle: Rounded Corners 11">
            <a:extLst>
              <a:ext uri="{FF2B5EF4-FFF2-40B4-BE49-F238E27FC236}">
                <a16:creationId xmlns:a16="http://schemas.microsoft.com/office/drawing/2014/main" id="{12A2D6DD-C630-4086-AAD6-25CBEEA94DDC}"/>
              </a:ext>
            </a:extLst>
          </p:cNvPr>
          <p:cNvSpPr/>
          <p:nvPr/>
        </p:nvSpPr>
        <p:spPr>
          <a:xfrm>
            <a:off x="593694" y="974418"/>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Tree>
    <p:extLst>
      <p:ext uri="{BB962C8B-B14F-4D97-AF65-F5344CB8AC3E}">
        <p14:creationId xmlns:p14="http://schemas.microsoft.com/office/powerpoint/2010/main" val="31266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0786291-1896-4FFC-971B-EEB273FC36C9}"/>
              </a:ext>
            </a:extLst>
          </p:cNvPr>
          <p:cNvSpPr/>
          <p:nvPr/>
        </p:nvSpPr>
        <p:spPr>
          <a:xfrm>
            <a:off x="219456" y="18442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72F8FE4-5100-4B4B-B260-D9223039DCE3}"/>
              </a:ext>
            </a:extLst>
          </p:cNvPr>
          <p:cNvSpPr txBox="1"/>
          <p:nvPr/>
        </p:nvSpPr>
        <p:spPr>
          <a:xfrm>
            <a:off x="219456" y="230140"/>
            <a:ext cx="4251960"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Executive Summary</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sp>
        <p:nvSpPr>
          <p:cNvPr id="7" name="TextBox 6">
            <a:extLst>
              <a:ext uri="{FF2B5EF4-FFF2-40B4-BE49-F238E27FC236}">
                <a16:creationId xmlns:a16="http://schemas.microsoft.com/office/drawing/2014/main" id="{63EFAB19-03E9-4503-998E-525A935AC3A3}"/>
              </a:ext>
            </a:extLst>
          </p:cNvPr>
          <p:cNvSpPr txBox="1"/>
          <p:nvPr/>
        </p:nvSpPr>
        <p:spPr>
          <a:xfrm>
            <a:off x="4843277" y="6425068"/>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8" name="TextBox 7">
            <a:extLst>
              <a:ext uri="{FF2B5EF4-FFF2-40B4-BE49-F238E27FC236}">
                <a16:creationId xmlns:a16="http://schemas.microsoft.com/office/drawing/2014/main" id="{F3AEF9B6-345C-4084-AF71-9995E572EA0C}"/>
              </a:ext>
            </a:extLst>
          </p:cNvPr>
          <p:cNvSpPr txBox="1"/>
          <p:nvPr/>
        </p:nvSpPr>
        <p:spPr>
          <a:xfrm>
            <a:off x="4795310" y="3504124"/>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13" name="Table 12">
            <a:extLst>
              <a:ext uri="{FF2B5EF4-FFF2-40B4-BE49-F238E27FC236}">
                <a16:creationId xmlns:a16="http://schemas.microsoft.com/office/drawing/2014/main" id="{37878F09-2F13-4272-9AB2-705B8548D258}"/>
              </a:ext>
            </a:extLst>
          </p:cNvPr>
          <p:cNvGraphicFramePr>
            <a:graphicFrameLocks noGrp="1"/>
          </p:cNvGraphicFramePr>
          <p:nvPr>
            <p:extLst>
              <p:ext uri="{D42A27DB-BD31-4B8C-83A1-F6EECF244321}">
                <p14:modId xmlns:p14="http://schemas.microsoft.com/office/powerpoint/2010/main" val="3851200443"/>
              </p:ext>
            </p:extLst>
          </p:nvPr>
        </p:nvGraphicFramePr>
        <p:xfrm>
          <a:off x="320037" y="3730502"/>
          <a:ext cx="8556540" cy="2478822"/>
        </p:xfrm>
        <a:graphic>
          <a:graphicData uri="http://schemas.openxmlformats.org/drawingml/2006/table">
            <a:tbl>
              <a:tblPr>
                <a:tableStyleId>{2D5ABB26-0587-4C30-8999-92F81FD0307C}</a:tableStyleId>
              </a:tblPr>
              <a:tblGrid>
                <a:gridCol w="2128145">
                  <a:extLst>
                    <a:ext uri="{9D8B030D-6E8A-4147-A177-3AD203B41FA5}">
                      <a16:colId xmlns:a16="http://schemas.microsoft.com/office/drawing/2014/main" val="2224153015"/>
                    </a:ext>
                  </a:extLst>
                </a:gridCol>
                <a:gridCol w="1045465">
                  <a:extLst>
                    <a:ext uri="{9D8B030D-6E8A-4147-A177-3AD203B41FA5}">
                      <a16:colId xmlns:a16="http://schemas.microsoft.com/office/drawing/2014/main" val="4056988073"/>
                    </a:ext>
                  </a:extLst>
                </a:gridCol>
                <a:gridCol w="768990">
                  <a:extLst>
                    <a:ext uri="{9D8B030D-6E8A-4147-A177-3AD203B41FA5}">
                      <a16:colId xmlns:a16="http://schemas.microsoft.com/office/drawing/2014/main" val="3300295090"/>
                    </a:ext>
                  </a:extLst>
                </a:gridCol>
                <a:gridCol w="768990">
                  <a:extLst>
                    <a:ext uri="{9D8B030D-6E8A-4147-A177-3AD203B41FA5}">
                      <a16:colId xmlns:a16="http://schemas.microsoft.com/office/drawing/2014/main" val="2291006574"/>
                    </a:ext>
                  </a:extLst>
                </a:gridCol>
                <a:gridCol w="768990">
                  <a:extLst>
                    <a:ext uri="{9D8B030D-6E8A-4147-A177-3AD203B41FA5}">
                      <a16:colId xmlns:a16="http://schemas.microsoft.com/office/drawing/2014/main" val="1052647773"/>
                    </a:ext>
                  </a:extLst>
                </a:gridCol>
                <a:gridCol w="768990">
                  <a:extLst>
                    <a:ext uri="{9D8B030D-6E8A-4147-A177-3AD203B41FA5}">
                      <a16:colId xmlns:a16="http://schemas.microsoft.com/office/drawing/2014/main" val="1968819836"/>
                    </a:ext>
                  </a:extLst>
                </a:gridCol>
                <a:gridCol w="768990">
                  <a:extLst>
                    <a:ext uri="{9D8B030D-6E8A-4147-A177-3AD203B41FA5}">
                      <a16:colId xmlns:a16="http://schemas.microsoft.com/office/drawing/2014/main" val="534998689"/>
                    </a:ext>
                  </a:extLst>
                </a:gridCol>
                <a:gridCol w="768990">
                  <a:extLst>
                    <a:ext uri="{9D8B030D-6E8A-4147-A177-3AD203B41FA5}">
                      <a16:colId xmlns:a16="http://schemas.microsoft.com/office/drawing/2014/main" val="4283913055"/>
                    </a:ext>
                  </a:extLst>
                </a:gridCol>
                <a:gridCol w="768990">
                  <a:extLst>
                    <a:ext uri="{9D8B030D-6E8A-4147-A177-3AD203B41FA5}">
                      <a16:colId xmlns:a16="http://schemas.microsoft.com/office/drawing/2014/main" val="2405465480"/>
                    </a:ext>
                  </a:extLst>
                </a:gridCol>
              </a:tblGrid>
              <a:tr h="226479">
                <a:tc gridSpan="9">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Regional Market Size - HEF Group, 2020</a:t>
                      </a: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ct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extLst>
                  <a:ext uri="{0D108BD9-81ED-4DB2-BD59-A6C34878D82A}">
                    <a16:rowId xmlns:a16="http://schemas.microsoft.com/office/drawing/2014/main" val="871052182"/>
                  </a:ext>
                </a:extLst>
              </a:tr>
              <a:tr h="67321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Treatments/Salts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North America</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Asia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Asia – China -India</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South America</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China </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India </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Others</a:t>
                      </a:r>
                    </a:p>
                  </a:txBody>
                  <a:tcPr marL="0" marR="0" marT="0" marB="0" anchor="ctr">
                    <a:solidFill>
                      <a:schemeClr val="accent5">
                        <a:lumMod val="50000"/>
                      </a:schemeClr>
                    </a:solidFill>
                  </a:tcPr>
                </a:tc>
                <a:extLst>
                  <a:ext uri="{0D108BD9-81ED-4DB2-BD59-A6C34878D82A}">
                    <a16:rowId xmlns:a16="http://schemas.microsoft.com/office/drawing/2014/main" val="4035052427"/>
                  </a:ext>
                </a:extLst>
              </a:tr>
              <a:tr h="226479">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extLst>
                  <a:ext uri="{0D108BD9-81ED-4DB2-BD59-A6C34878D82A}">
                    <a16:rowId xmlns:a16="http://schemas.microsoft.com/office/drawing/2014/main" val="4064193654"/>
                  </a:ext>
                </a:extLst>
              </a:tr>
              <a:tr h="226479">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Salt Bath For Heat Treatment</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extLst>
                  <a:ext uri="{0D108BD9-81ED-4DB2-BD59-A6C34878D82A}">
                    <a16:rowId xmlns:a16="http://schemas.microsoft.com/office/drawing/2014/main" val="1961600943"/>
                  </a:ext>
                </a:extLst>
              </a:tr>
              <a:tr h="226479">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Vacuum Deposition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extLst>
                  <a:ext uri="{0D108BD9-81ED-4DB2-BD59-A6C34878D82A}">
                    <a16:rowId xmlns:a16="http://schemas.microsoft.com/office/drawing/2014/main" val="628994716"/>
                  </a:ext>
                </a:extLst>
              </a:tr>
              <a:tr h="226479">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Bushings/Joints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extLst>
                  <a:ext uri="{0D108BD9-81ED-4DB2-BD59-A6C34878D82A}">
                    <a16:rowId xmlns:a16="http://schemas.microsoft.com/office/drawing/2014/main" val="2784848229"/>
                  </a:ext>
                </a:extLst>
              </a:tr>
              <a:tr h="336607">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extLst>
                  <a:ext uri="{0D108BD9-81ED-4DB2-BD59-A6C34878D82A}">
                    <a16:rowId xmlns:a16="http://schemas.microsoft.com/office/drawing/2014/main" val="3056496743"/>
                  </a:ext>
                </a:extLst>
              </a:tr>
              <a:tr h="336607">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Other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txBody>
                  <a:tcPr marL="9525" marR="9525" marT="9525" marB="0" anchor="ctr"/>
                </a:tc>
                <a:extLst>
                  <a:ext uri="{0D108BD9-81ED-4DB2-BD59-A6C34878D82A}">
                    <a16:rowId xmlns:a16="http://schemas.microsoft.com/office/drawing/2014/main" val="1550597651"/>
                  </a:ext>
                </a:extLst>
              </a:tr>
            </a:tbl>
          </a:graphicData>
        </a:graphic>
      </p:graphicFrame>
      <p:graphicFrame>
        <p:nvGraphicFramePr>
          <p:cNvPr id="10" name="Table 9">
            <a:extLst>
              <a:ext uri="{FF2B5EF4-FFF2-40B4-BE49-F238E27FC236}">
                <a16:creationId xmlns:a16="http://schemas.microsoft.com/office/drawing/2014/main" id="{3D331408-733A-47B0-BE4B-AD463A9388C4}"/>
              </a:ext>
            </a:extLst>
          </p:cNvPr>
          <p:cNvGraphicFramePr>
            <a:graphicFrameLocks noGrp="1"/>
          </p:cNvGraphicFramePr>
          <p:nvPr>
            <p:extLst>
              <p:ext uri="{D42A27DB-BD31-4B8C-83A1-F6EECF244321}">
                <p14:modId xmlns:p14="http://schemas.microsoft.com/office/powerpoint/2010/main" val="1524895659"/>
              </p:ext>
            </p:extLst>
          </p:nvPr>
        </p:nvGraphicFramePr>
        <p:xfrm>
          <a:off x="320037" y="845014"/>
          <a:ext cx="8556542" cy="2646118"/>
        </p:xfrm>
        <a:graphic>
          <a:graphicData uri="http://schemas.openxmlformats.org/drawingml/2006/table">
            <a:tbl>
              <a:tblPr>
                <a:tableStyleId>{2D5ABB26-0587-4C30-8999-92F81FD0307C}</a:tableStyleId>
              </a:tblPr>
              <a:tblGrid>
                <a:gridCol w="2436415">
                  <a:extLst>
                    <a:ext uri="{9D8B030D-6E8A-4147-A177-3AD203B41FA5}">
                      <a16:colId xmlns:a16="http://schemas.microsoft.com/office/drawing/2014/main" val="2224153015"/>
                    </a:ext>
                  </a:extLst>
                </a:gridCol>
                <a:gridCol w="737197">
                  <a:extLst>
                    <a:ext uri="{9D8B030D-6E8A-4147-A177-3AD203B41FA5}">
                      <a16:colId xmlns:a16="http://schemas.microsoft.com/office/drawing/2014/main" val="4056988073"/>
                    </a:ext>
                  </a:extLst>
                </a:gridCol>
                <a:gridCol w="768990">
                  <a:extLst>
                    <a:ext uri="{9D8B030D-6E8A-4147-A177-3AD203B41FA5}">
                      <a16:colId xmlns:a16="http://schemas.microsoft.com/office/drawing/2014/main" val="2556050534"/>
                    </a:ext>
                  </a:extLst>
                </a:gridCol>
                <a:gridCol w="768990">
                  <a:extLst>
                    <a:ext uri="{9D8B030D-6E8A-4147-A177-3AD203B41FA5}">
                      <a16:colId xmlns:a16="http://schemas.microsoft.com/office/drawing/2014/main" val="2358679627"/>
                    </a:ext>
                  </a:extLst>
                </a:gridCol>
                <a:gridCol w="768990">
                  <a:extLst>
                    <a:ext uri="{9D8B030D-6E8A-4147-A177-3AD203B41FA5}">
                      <a16:colId xmlns:a16="http://schemas.microsoft.com/office/drawing/2014/main" val="1052647773"/>
                    </a:ext>
                  </a:extLst>
                </a:gridCol>
                <a:gridCol w="768990">
                  <a:extLst>
                    <a:ext uri="{9D8B030D-6E8A-4147-A177-3AD203B41FA5}">
                      <a16:colId xmlns:a16="http://schemas.microsoft.com/office/drawing/2014/main" val="2964785748"/>
                    </a:ext>
                  </a:extLst>
                </a:gridCol>
                <a:gridCol w="768990">
                  <a:extLst>
                    <a:ext uri="{9D8B030D-6E8A-4147-A177-3AD203B41FA5}">
                      <a16:colId xmlns:a16="http://schemas.microsoft.com/office/drawing/2014/main" val="534998689"/>
                    </a:ext>
                  </a:extLst>
                </a:gridCol>
                <a:gridCol w="768990">
                  <a:extLst>
                    <a:ext uri="{9D8B030D-6E8A-4147-A177-3AD203B41FA5}">
                      <a16:colId xmlns:a16="http://schemas.microsoft.com/office/drawing/2014/main" val="4283913055"/>
                    </a:ext>
                  </a:extLst>
                </a:gridCol>
                <a:gridCol w="768990">
                  <a:extLst>
                    <a:ext uri="{9D8B030D-6E8A-4147-A177-3AD203B41FA5}">
                      <a16:colId xmlns:a16="http://schemas.microsoft.com/office/drawing/2014/main" val="2405465480"/>
                    </a:ext>
                  </a:extLst>
                </a:gridCol>
              </a:tblGrid>
              <a:tr h="242546">
                <a:tc gridSpan="9">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Regional Market Share - HEF Group, 2020</a:t>
                      </a: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ct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extLst>
                  <a:ext uri="{0D108BD9-81ED-4DB2-BD59-A6C34878D82A}">
                    <a16:rowId xmlns:a16="http://schemas.microsoft.com/office/drawing/2014/main" val="871052182"/>
                  </a:ext>
                </a:extLst>
              </a:tr>
              <a:tr h="71669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Treatments/Salts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North America</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Asia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Asia – China -India</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South America</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China </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India </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Others</a:t>
                      </a:r>
                    </a:p>
                  </a:txBody>
                  <a:tcPr marL="0" marR="0" marT="0" marB="0" anchor="ctr">
                    <a:solidFill>
                      <a:schemeClr val="accent5">
                        <a:lumMod val="50000"/>
                      </a:schemeClr>
                    </a:solidFill>
                  </a:tcPr>
                </a:tc>
                <a:extLst>
                  <a:ext uri="{0D108BD9-81ED-4DB2-BD59-A6C34878D82A}">
                    <a16:rowId xmlns:a16="http://schemas.microsoft.com/office/drawing/2014/main" val="4035052427"/>
                  </a:ext>
                </a:extLst>
              </a:tr>
              <a:tr h="242546">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4064193654"/>
                  </a:ext>
                </a:extLst>
              </a:tr>
              <a:tr h="242546">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Salt Bath For Heat Treatment</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1961600943"/>
                  </a:ext>
                </a:extLst>
              </a:tr>
              <a:tr h="242546">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Vacuum Deposition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628994716"/>
                  </a:ext>
                </a:extLst>
              </a:tr>
              <a:tr h="242546">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Bushings/Joints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2784848229"/>
                  </a:ext>
                </a:extLst>
              </a:tr>
              <a:tr h="358347">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1160158390"/>
                  </a:ext>
                </a:extLst>
              </a:tr>
              <a:tr h="358347">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Other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txBody>
                  <a:tcPr marL="0" marR="0" marT="0" marB="0" anchor="ctr"/>
                </a:tc>
                <a:extLst>
                  <a:ext uri="{0D108BD9-81ED-4DB2-BD59-A6C34878D82A}">
                    <a16:rowId xmlns:a16="http://schemas.microsoft.com/office/drawing/2014/main" val="883487505"/>
                  </a:ext>
                </a:extLst>
              </a:tr>
            </a:tbl>
          </a:graphicData>
        </a:graphic>
      </p:graphicFrame>
      <p:sp>
        <p:nvSpPr>
          <p:cNvPr id="9" name="TextBox 8">
            <a:extLst>
              <a:ext uri="{FF2B5EF4-FFF2-40B4-BE49-F238E27FC236}">
                <a16:creationId xmlns:a16="http://schemas.microsoft.com/office/drawing/2014/main" id="{E70A7C5B-4E04-499F-84B5-92C1EBA30D27}"/>
              </a:ext>
            </a:extLst>
          </p:cNvPr>
          <p:cNvSpPr txBox="1"/>
          <p:nvPr/>
        </p:nvSpPr>
        <p:spPr>
          <a:xfrm>
            <a:off x="284765" y="6217839"/>
            <a:ext cx="8574470" cy="230832"/>
          </a:xfrm>
          <a:prstGeom prst="rect">
            <a:avLst/>
          </a:prstGeom>
          <a:noFill/>
        </p:spPr>
        <p:txBody>
          <a:bodyPr wrap="square" rtlCol="0">
            <a:spAutoFit/>
          </a:bodyPr>
          <a:lstStyle/>
          <a:p>
            <a:r>
              <a:rPr lang="en-IN" sz="900" i="1" dirty="0">
                <a:latin typeface="Arial" panose="020B0604020202020204" pitchFamily="34" charset="0"/>
                <a:ea typeface="Verdana" panose="020B0604030504040204" pitchFamily="34" charset="0"/>
                <a:cs typeface="Arial" panose="020B0604020202020204" pitchFamily="34" charset="0"/>
              </a:rPr>
              <a:t>Within Asia except India and China region,  Japan, Malaysia, South Korea and Thailand are key countries are having relativity higher demand  </a:t>
            </a:r>
          </a:p>
        </p:txBody>
      </p:sp>
    </p:spTree>
    <p:extLst>
      <p:ext uri="{BB962C8B-B14F-4D97-AF65-F5344CB8AC3E}">
        <p14:creationId xmlns:p14="http://schemas.microsoft.com/office/powerpoint/2010/main" val="3946028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Bath Salt For Heat Treatment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593694" y="974418"/>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graphicFrame>
        <p:nvGraphicFramePr>
          <p:cNvPr id="15" name="Table 14">
            <a:extLst>
              <a:ext uri="{FF2B5EF4-FFF2-40B4-BE49-F238E27FC236}">
                <a16:creationId xmlns:a16="http://schemas.microsoft.com/office/drawing/2014/main" id="{0F736A05-27AA-41EB-844A-2FE4D94D7B81}"/>
              </a:ext>
            </a:extLst>
          </p:cNvPr>
          <p:cNvGraphicFramePr>
            <a:graphicFrameLocks noGrp="1"/>
          </p:cNvGraphicFramePr>
          <p:nvPr>
            <p:extLst>
              <p:ext uri="{D42A27DB-BD31-4B8C-83A1-F6EECF244321}">
                <p14:modId xmlns:p14="http://schemas.microsoft.com/office/powerpoint/2010/main" val="665633514"/>
              </p:ext>
            </p:extLst>
          </p:nvPr>
        </p:nvGraphicFramePr>
        <p:xfrm>
          <a:off x="593694" y="1884862"/>
          <a:ext cx="7730724" cy="4162257"/>
        </p:xfrm>
        <a:graphic>
          <a:graphicData uri="http://schemas.openxmlformats.org/drawingml/2006/table">
            <a:tbl>
              <a:tblPr>
                <a:tableStyleId>{2D5ABB26-0587-4C30-8999-92F81FD0307C}</a:tableStyleId>
              </a:tblPr>
              <a:tblGrid>
                <a:gridCol w="1109298">
                  <a:extLst>
                    <a:ext uri="{9D8B030D-6E8A-4147-A177-3AD203B41FA5}">
                      <a16:colId xmlns:a16="http://schemas.microsoft.com/office/drawing/2014/main" val="907210290"/>
                    </a:ext>
                  </a:extLst>
                </a:gridCol>
                <a:gridCol w="5182845">
                  <a:extLst>
                    <a:ext uri="{9D8B030D-6E8A-4147-A177-3AD203B41FA5}">
                      <a16:colId xmlns:a16="http://schemas.microsoft.com/office/drawing/2014/main" val="828537744"/>
                    </a:ext>
                  </a:extLst>
                </a:gridCol>
                <a:gridCol w="1438581">
                  <a:extLst>
                    <a:ext uri="{9D8B030D-6E8A-4147-A177-3AD203B41FA5}">
                      <a16:colId xmlns:a16="http://schemas.microsoft.com/office/drawing/2014/main" val="4215524685"/>
                    </a:ext>
                  </a:extLst>
                </a:gridCol>
              </a:tblGrid>
              <a:tr h="436820">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Product</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ctr"/>
                      <a:r>
                        <a:rPr lang="en-US" sz="900" b="1" u="none" strike="noStrike">
                          <a:effectLst/>
                          <a:latin typeface="Verdana" panose="020B0604030504040204" pitchFamily="34" charset="0"/>
                          <a:ea typeface="Verdana" panose="020B0604030504040204" pitchFamily="34" charset="0"/>
                          <a:cs typeface="Verdana" panose="020B0604030504040204" pitchFamily="34" charset="0"/>
                        </a:rPr>
                        <a:t>Application </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Working temp. in Celsius</a:t>
                      </a:r>
                    </a:p>
                  </a:txBody>
                  <a:tcPr marL="0" marR="0" marT="0" marB="0" anchor="ctr">
                    <a:solidFill>
                      <a:schemeClr val="accent4">
                        <a:lumMod val="60000"/>
                        <a:lumOff val="40000"/>
                      </a:schemeClr>
                    </a:solidFill>
                  </a:tcPr>
                </a:tc>
                <a:extLst>
                  <a:ext uri="{0D108BD9-81ED-4DB2-BD59-A6C34878D82A}">
                    <a16:rowId xmlns:a16="http://schemas.microsoft.com/office/drawing/2014/main" val="165741138"/>
                  </a:ext>
                </a:extLst>
              </a:tr>
              <a:tr h="265682">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GS 540</a:t>
                      </a:r>
                    </a:p>
                  </a:txBody>
                  <a:tcPr marL="0" marR="0" marT="0" marB="0" anchor="ctr"/>
                </a:tc>
                <a:tc>
                  <a:txBody>
                    <a:bodyPr/>
                    <a:lstStyle/>
                    <a:p>
                      <a:pPr algn="ctr" fontAlgn="ct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Salt for the 2nd preheating stage</a:t>
                      </a:r>
                      <a:endPar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800-900</a:t>
                      </a:r>
                    </a:p>
                  </a:txBody>
                  <a:tcPr marL="0" marR="0" marT="14843" marB="14843" anchor="ctr"/>
                </a:tc>
                <a:extLst>
                  <a:ext uri="{0D108BD9-81ED-4DB2-BD59-A6C34878D82A}">
                    <a16:rowId xmlns:a16="http://schemas.microsoft.com/office/drawing/2014/main" val="929171189"/>
                  </a:ext>
                </a:extLst>
              </a:tr>
              <a:tr h="454004">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GS750/R2</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2-salt systems for the 3rd preheating stage</a:t>
                      </a:r>
                      <a:endPar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1050-1100</a:t>
                      </a:r>
                    </a:p>
                  </a:txBody>
                  <a:tcPr marL="0" marR="0" marT="14843" marB="14843" anchor="ctr"/>
                </a:tc>
                <a:extLst>
                  <a:ext uri="{0D108BD9-81ED-4DB2-BD59-A6C34878D82A}">
                    <a16:rowId xmlns:a16="http://schemas.microsoft.com/office/drawing/2014/main" val="2534475970"/>
                  </a:ext>
                </a:extLst>
              </a:tr>
              <a:tr h="484092">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CARBONEUTRAL</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austenitizing of high alloyed tool and high-speed steels. Additives are reducing decarburization.</a:t>
                      </a:r>
                      <a:endPar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1000-1300</a:t>
                      </a:r>
                    </a:p>
                  </a:txBody>
                  <a:tcPr marL="0" marR="0" marT="14843" marB="14843" anchor="ctr"/>
                </a:tc>
                <a:extLst>
                  <a:ext uri="{0D108BD9-81ED-4DB2-BD59-A6C34878D82A}">
                    <a16:rowId xmlns:a16="http://schemas.microsoft.com/office/drawing/2014/main" val="732690583"/>
                  </a:ext>
                </a:extLst>
              </a:tr>
              <a:tr h="484092">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SEMPERNEUTRAL 950</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austenitizing of high alloyed tools and high-speed steels. Additives prevent from decarburization.</a:t>
                      </a:r>
                      <a:endPar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1100-1300</a:t>
                      </a:r>
                    </a:p>
                  </a:txBody>
                  <a:tcPr marL="0" marR="0" marT="14843" marB="14843" anchor="ctr"/>
                </a:tc>
                <a:extLst>
                  <a:ext uri="{0D108BD9-81ED-4DB2-BD59-A6C34878D82A}">
                    <a16:rowId xmlns:a16="http://schemas.microsoft.com/office/drawing/2014/main" val="4177211825"/>
                  </a:ext>
                </a:extLst>
              </a:tr>
              <a:tr h="484092">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SEMPERNEUTRAL 1100</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austenitizing of high-speed steels. Additives prevent from decarburization. Less sensitive to moisture.</a:t>
                      </a:r>
                      <a:endPar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1200-1300</a:t>
                      </a:r>
                    </a:p>
                  </a:txBody>
                  <a:tcPr marL="0" marR="0" marT="14843" marB="14843" anchor="ctr"/>
                </a:tc>
                <a:extLst>
                  <a:ext uri="{0D108BD9-81ED-4DB2-BD59-A6C34878D82A}">
                    <a16:rowId xmlns:a16="http://schemas.microsoft.com/office/drawing/2014/main" val="1988091234"/>
                  </a:ext>
                </a:extLst>
              </a:tr>
              <a:tr h="310695">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GS 430</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Quenching salt for high alloyed tool and high-speed steels.</a:t>
                      </a:r>
                      <a:endPar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500-580</a:t>
                      </a:r>
                    </a:p>
                  </a:txBody>
                  <a:tcPr marL="0" marR="0" marT="14843" marB="14843" anchor="ctr"/>
                </a:tc>
                <a:extLst>
                  <a:ext uri="{0D108BD9-81ED-4DB2-BD59-A6C34878D82A}">
                    <a16:rowId xmlns:a16="http://schemas.microsoft.com/office/drawing/2014/main" val="3568359305"/>
                  </a:ext>
                </a:extLst>
              </a:tr>
              <a:tr h="310695">
                <a:tc gridSpan="3">
                  <a:txBody>
                    <a:bodyPr/>
                    <a:lstStyle/>
                    <a:p>
                      <a:pPr algn="ctr" fontAlgn="ctr"/>
                      <a:r>
                        <a:rPr lang="en-US" sz="10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Supplements</a:t>
                      </a:r>
                    </a:p>
                  </a:txBody>
                  <a:tcPr marL="0" marR="0" marT="0" marB="0" anchor="ctr"/>
                </a:tc>
                <a:tc hMerge="1">
                  <a:txBody>
                    <a:bodyPr/>
                    <a:lstStyle/>
                    <a:p>
                      <a:endParaRPr lang="en-US"/>
                    </a:p>
                  </a:txBody>
                  <a:tcPr/>
                </a:tc>
                <a:tc hMerge="1">
                  <a:txBody>
                    <a:bodyPr/>
                    <a:lstStyle/>
                    <a:p>
                      <a:pPr algn="ctr" fontAlgn="ct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1252980574"/>
                  </a:ext>
                </a:extLst>
              </a:tr>
              <a:tr h="310695">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DUROPERL</a:t>
                      </a:r>
                    </a:p>
                  </a:txBody>
                  <a:tcPr marL="0" marR="0" marT="0" marB="0" anchor="ctr"/>
                </a:tc>
                <a:tc gridSpan="2">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covering the CARBONEUTRAL or SEMPERNEUTRAL baths.</a:t>
                      </a:r>
                      <a:endPar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hMerge="1">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750-1000</a:t>
                      </a:r>
                    </a:p>
                  </a:txBody>
                  <a:tcPr marL="0" marR="0" marT="14843" marB="14843" anchor="ctr"/>
                </a:tc>
                <a:extLst>
                  <a:ext uri="{0D108BD9-81ED-4DB2-BD59-A6C34878D82A}">
                    <a16:rowId xmlns:a16="http://schemas.microsoft.com/office/drawing/2014/main" val="60742225"/>
                  </a:ext>
                </a:extLst>
              </a:tr>
              <a:tr h="310695">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SILIRON HS</a:t>
                      </a:r>
                    </a:p>
                  </a:txBody>
                  <a:tcPr marL="0" marR="0" marT="0" marB="0" anchor="ctr"/>
                </a:tc>
                <a:tc gridSpan="2">
                  <a:txBody>
                    <a:bodyPr/>
                    <a:lstStyle/>
                    <a:p>
                      <a:pPr algn="ctr" fontAlgn="ctr"/>
                      <a:r>
                        <a:rPr lang="en-US" sz="9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Additive to accelerate the subsequent aqueous cleaning.</a:t>
                      </a:r>
                      <a:endPar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hMerge="1">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850-1100</a:t>
                      </a:r>
                    </a:p>
                  </a:txBody>
                  <a:tcPr marL="0" marR="0" marT="14843" marB="14843" anchor="ctr"/>
                </a:tc>
                <a:extLst>
                  <a:ext uri="{0D108BD9-81ED-4DB2-BD59-A6C34878D82A}">
                    <a16:rowId xmlns:a16="http://schemas.microsoft.com/office/drawing/2014/main" val="558634257"/>
                  </a:ext>
                </a:extLst>
              </a:tr>
              <a:tr h="310695">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GS 960</a:t>
                      </a:r>
                    </a:p>
                  </a:txBody>
                  <a:tcPr marL="0" marR="0" marT="0" marB="0" anchor="ctr"/>
                </a:tc>
                <a:tc gridSpan="2">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saturating a new lining of the furnace.</a:t>
                      </a:r>
                      <a:endPar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hMerge="1">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1050-1250</a:t>
                      </a:r>
                    </a:p>
                  </a:txBody>
                  <a:tcPr marL="0" marR="0" marT="14843" marB="14843" anchor="ctr"/>
                </a:tc>
                <a:extLst>
                  <a:ext uri="{0D108BD9-81ED-4DB2-BD59-A6C34878D82A}">
                    <a16:rowId xmlns:a16="http://schemas.microsoft.com/office/drawing/2014/main" val="1166606735"/>
                  </a:ext>
                </a:extLst>
              </a:tr>
            </a:tbl>
          </a:graphicData>
        </a:graphic>
      </p:graphicFrame>
      <p:sp>
        <p:nvSpPr>
          <p:cNvPr id="18" name="Rectangle: Rounded Corners 17">
            <a:extLst>
              <a:ext uri="{FF2B5EF4-FFF2-40B4-BE49-F238E27FC236}">
                <a16:creationId xmlns:a16="http://schemas.microsoft.com/office/drawing/2014/main" id="{43D0058C-E93C-4A4F-BE53-FEF7ED6124CA}"/>
              </a:ext>
            </a:extLst>
          </p:cNvPr>
          <p:cNvSpPr/>
          <p:nvPr/>
        </p:nvSpPr>
        <p:spPr>
          <a:xfrm>
            <a:off x="593695" y="1494909"/>
            <a:ext cx="7730724" cy="288160"/>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HEF Group’s Salts For Heat Treatment Of High-speed Steels</a:t>
            </a:r>
          </a:p>
        </p:txBody>
      </p:sp>
    </p:spTree>
    <p:extLst>
      <p:ext uri="{BB962C8B-B14F-4D97-AF65-F5344CB8AC3E}">
        <p14:creationId xmlns:p14="http://schemas.microsoft.com/office/powerpoint/2010/main" val="18401220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Bath Salt For Heat Treatment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593694" y="974418"/>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graphicFrame>
        <p:nvGraphicFramePr>
          <p:cNvPr id="19" name="Table 18">
            <a:extLst>
              <a:ext uri="{FF2B5EF4-FFF2-40B4-BE49-F238E27FC236}">
                <a16:creationId xmlns:a16="http://schemas.microsoft.com/office/drawing/2014/main" id="{109DD7B5-EB9E-4161-80A6-B4BD79A485B0}"/>
              </a:ext>
            </a:extLst>
          </p:cNvPr>
          <p:cNvGraphicFramePr>
            <a:graphicFrameLocks noGrp="1"/>
          </p:cNvGraphicFramePr>
          <p:nvPr>
            <p:extLst>
              <p:ext uri="{D42A27DB-BD31-4B8C-83A1-F6EECF244321}">
                <p14:modId xmlns:p14="http://schemas.microsoft.com/office/powerpoint/2010/main" val="794249880"/>
              </p:ext>
            </p:extLst>
          </p:nvPr>
        </p:nvGraphicFramePr>
        <p:xfrm>
          <a:off x="593694" y="1988966"/>
          <a:ext cx="7730724" cy="3990632"/>
        </p:xfrm>
        <a:graphic>
          <a:graphicData uri="http://schemas.openxmlformats.org/drawingml/2006/table">
            <a:tbl>
              <a:tblPr>
                <a:tableStyleId>{2D5ABB26-0587-4C30-8999-92F81FD0307C}</a:tableStyleId>
              </a:tblPr>
              <a:tblGrid>
                <a:gridCol w="1109298">
                  <a:extLst>
                    <a:ext uri="{9D8B030D-6E8A-4147-A177-3AD203B41FA5}">
                      <a16:colId xmlns:a16="http://schemas.microsoft.com/office/drawing/2014/main" val="907210290"/>
                    </a:ext>
                  </a:extLst>
                </a:gridCol>
                <a:gridCol w="5182845">
                  <a:extLst>
                    <a:ext uri="{9D8B030D-6E8A-4147-A177-3AD203B41FA5}">
                      <a16:colId xmlns:a16="http://schemas.microsoft.com/office/drawing/2014/main" val="828537744"/>
                    </a:ext>
                  </a:extLst>
                </a:gridCol>
                <a:gridCol w="1438581">
                  <a:extLst>
                    <a:ext uri="{9D8B030D-6E8A-4147-A177-3AD203B41FA5}">
                      <a16:colId xmlns:a16="http://schemas.microsoft.com/office/drawing/2014/main" val="4215524685"/>
                    </a:ext>
                  </a:extLst>
                </a:gridCol>
              </a:tblGrid>
              <a:tr h="422884">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Product</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ctr"/>
                      <a:r>
                        <a:rPr lang="en-US" sz="900" b="1" u="none" strike="noStrike">
                          <a:effectLst/>
                          <a:latin typeface="Verdana" panose="020B0604030504040204" pitchFamily="34" charset="0"/>
                          <a:ea typeface="Verdana" panose="020B0604030504040204" pitchFamily="34" charset="0"/>
                          <a:cs typeface="Verdana" panose="020B0604030504040204" pitchFamily="34" charset="0"/>
                        </a:rPr>
                        <a:t>Application </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Working temp. in Celsius</a:t>
                      </a:r>
                    </a:p>
                  </a:txBody>
                  <a:tcPr marL="0" marR="0" marT="0" marB="0" anchor="ctr">
                    <a:solidFill>
                      <a:schemeClr val="accent4">
                        <a:lumMod val="60000"/>
                        <a:lumOff val="40000"/>
                      </a:schemeClr>
                    </a:solidFill>
                  </a:tcPr>
                </a:tc>
                <a:extLst>
                  <a:ext uri="{0D108BD9-81ED-4DB2-BD59-A6C34878D82A}">
                    <a16:rowId xmlns:a16="http://schemas.microsoft.com/office/drawing/2014/main" val="165741138"/>
                  </a:ext>
                </a:extLst>
              </a:tr>
              <a:tr h="657613">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 140</a:t>
                      </a:r>
                    </a:p>
                  </a:txBody>
                  <a:tcPr marL="0" marR="0" marT="0" marB="0" anchor="ctr"/>
                </a:tc>
                <a:tc>
                  <a:txBody>
                    <a:bodyPr/>
                    <a:lstStyle/>
                    <a:p>
                      <a:pPr algn="ctr" fontAlgn="ct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austempering, martempering, tempering and blueing. Not suitable for components which are heated above 950 °C or treated in a bath containing more than 13 % KCN.</a:t>
                      </a:r>
                      <a:endPar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160-550</a:t>
                      </a:r>
                    </a:p>
                  </a:txBody>
                  <a:tcPr marL="0" marR="0" marT="14843" marB="14843" anchor="ctr"/>
                </a:tc>
                <a:extLst>
                  <a:ext uri="{0D108BD9-81ED-4DB2-BD59-A6C34878D82A}">
                    <a16:rowId xmlns:a16="http://schemas.microsoft.com/office/drawing/2014/main" val="929171189"/>
                  </a:ext>
                </a:extLst>
              </a:tr>
              <a:tr h="657613">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 220</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austempering, martempering, tempering and blueing. Not suitable for components which are heated above 950 °C or treated in a bath containing more than 13 % KCN.</a:t>
                      </a:r>
                      <a:endPar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250-550</a:t>
                      </a:r>
                    </a:p>
                  </a:txBody>
                  <a:tcPr marL="0" marR="0" marT="14843" marB="14843" anchor="ctr"/>
                </a:tc>
                <a:extLst>
                  <a:ext uri="{0D108BD9-81ED-4DB2-BD59-A6C34878D82A}">
                    <a16:rowId xmlns:a16="http://schemas.microsoft.com/office/drawing/2014/main" val="2534475970"/>
                  </a:ext>
                </a:extLst>
              </a:tr>
              <a:tr h="657613">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 235</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Nontoxic salt for austempering, martempering, tempering and blueing. Not suitable for components which are heated above 950 °C or treated in a bath containing more than 13 % KCN.</a:t>
                      </a:r>
                      <a:endPar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280-550</a:t>
                      </a:r>
                    </a:p>
                  </a:txBody>
                  <a:tcPr marL="0" marR="0" marT="14843" marB="14843" anchor="ctr"/>
                </a:tc>
                <a:extLst>
                  <a:ext uri="{0D108BD9-81ED-4DB2-BD59-A6C34878D82A}">
                    <a16:rowId xmlns:a16="http://schemas.microsoft.com/office/drawing/2014/main" val="732690583"/>
                  </a:ext>
                </a:extLst>
              </a:tr>
              <a:tr h="657613">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 300</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Nontoxic salt for austempering, tempering and blueing. Not suitable for components which are heated above 950 °C or treated in a bath containing more than 13 % KCN.</a:t>
                      </a:r>
                      <a:endPar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340-550</a:t>
                      </a:r>
                    </a:p>
                  </a:txBody>
                  <a:tcPr marL="0" marR="0" marT="14843" marB="14843" anchor="ctr"/>
                </a:tc>
                <a:extLst>
                  <a:ext uri="{0D108BD9-81ED-4DB2-BD59-A6C34878D82A}">
                    <a16:rowId xmlns:a16="http://schemas.microsoft.com/office/drawing/2014/main" val="4177211825"/>
                  </a:ext>
                </a:extLst>
              </a:tr>
              <a:tr h="468648">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GS 230</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quenching and tempering above 300 °C.</a:t>
                      </a:r>
                      <a:endPar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270-600</a:t>
                      </a:r>
                    </a:p>
                  </a:txBody>
                  <a:tcPr marL="0" marR="0" marT="14843" marB="14843" anchor="ctr"/>
                </a:tc>
                <a:extLst>
                  <a:ext uri="{0D108BD9-81ED-4DB2-BD59-A6C34878D82A}">
                    <a16:rowId xmlns:a16="http://schemas.microsoft.com/office/drawing/2014/main" val="2536515549"/>
                  </a:ext>
                </a:extLst>
              </a:tr>
              <a:tr h="468648">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GS 430</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quenching and tempering parts which are austenitized at temperatures above 950 °C.</a:t>
                      </a:r>
                      <a:endPar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500-700</a:t>
                      </a:r>
                    </a:p>
                  </a:txBody>
                  <a:tcPr marL="0" marR="0" marT="14843" marB="14843" anchor="ctr"/>
                </a:tc>
                <a:extLst>
                  <a:ext uri="{0D108BD9-81ED-4DB2-BD59-A6C34878D82A}">
                    <a16:rowId xmlns:a16="http://schemas.microsoft.com/office/drawing/2014/main" val="1988091234"/>
                  </a:ext>
                </a:extLst>
              </a:tr>
            </a:tbl>
          </a:graphicData>
        </a:graphic>
      </p:graphicFrame>
      <p:sp>
        <p:nvSpPr>
          <p:cNvPr id="20" name="Rectangle: Rounded Corners 19">
            <a:extLst>
              <a:ext uri="{FF2B5EF4-FFF2-40B4-BE49-F238E27FC236}">
                <a16:creationId xmlns:a16="http://schemas.microsoft.com/office/drawing/2014/main" id="{2ABD141E-E13A-4456-BF04-5A619E8E89C5}"/>
              </a:ext>
            </a:extLst>
          </p:cNvPr>
          <p:cNvSpPr/>
          <p:nvPr/>
        </p:nvSpPr>
        <p:spPr>
          <a:xfrm>
            <a:off x="593695" y="1530006"/>
            <a:ext cx="7730724" cy="288160"/>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HEF Group’s Salts For Quenching And Tempering</a:t>
            </a:r>
          </a:p>
        </p:txBody>
      </p:sp>
    </p:spTree>
    <p:extLst>
      <p:ext uri="{BB962C8B-B14F-4D97-AF65-F5344CB8AC3E}">
        <p14:creationId xmlns:p14="http://schemas.microsoft.com/office/powerpoint/2010/main" val="25474816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Bath Salt For Heat Treatment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593694" y="974418"/>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graphicFrame>
        <p:nvGraphicFramePr>
          <p:cNvPr id="21" name="Table 20">
            <a:extLst>
              <a:ext uri="{FF2B5EF4-FFF2-40B4-BE49-F238E27FC236}">
                <a16:creationId xmlns:a16="http://schemas.microsoft.com/office/drawing/2014/main" id="{FE98FC5C-5027-401D-AF20-3E373AB29B45}"/>
              </a:ext>
            </a:extLst>
          </p:cNvPr>
          <p:cNvGraphicFramePr>
            <a:graphicFrameLocks noGrp="1"/>
          </p:cNvGraphicFramePr>
          <p:nvPr>
            <p:extLst>
              <p:ext uri="{D42A27DB-BD31-4B8C-83A1-F6EECF244321}">
                <p14:modId xmlns:p14="http://schemas.microsoft.com/office/powerpoint/2010/main" val="2030381428"/>
              </p:ext>
            </p:extLst>
          </p:nvPr>
        </p:nvGraphicFramePr>
        <p:xfrm>
          <a:off x="593693" y="1923857"/>
          <a:ext cx="7730724" cy="1129894"/>
        </p:xfrm>
        <a:graphic>
          <a:graphicData uri="http://schemas.openxmlformats.org/drawingml/2006/table">
            <a:tbl>
              <a:tblPr>
                <a:tableStyleId>{2D5ABB26-0587-4C30-8999-92F81FD0307C}</a:tableStyleId>
              </a:tblPr>
              <a:tblGrid>
                <a:gridCol w="1109298">
                  <a:extLst>
                    <a:ext uri="{9D8B030D-6E8A-4147-A177-3AD203B41FA5}">
                      <a16:colId xmlns:a16="http://schemas.microsoft.com/office/drawing/2014/main" val="907210290"/>
                    </a:ext>
                  </a:extLst>
                </a:gridCol>
                <a:gridCol w="5182845">
                  <a:extLst>
                    <a:ext uri="{9D8B030D-6E8A-4147-A177-3AD203B41FA5}">
                      <a16:colId xmlns:a16="http://schemas.microsoft.com/office/drawing/2014/main" val="828537744"/>
                    </a:ext>
                  </a:extLst>
                </a:gridCol>
                <a:gridCol w="1438581">
                  <a:extLst>
                    <a:ext uri="{9D8B030D-6E8A-4147-A177-3AD203B41FA5}">
                      <a16:colId xmlns:a16="http://schemas.microsoft.com/office/drawing/2014/main" val="4215524685"/>
                    </a:ext>
                  </a:extLst>
                </a:gridCol>
              </a:tblGrid>
              <a:tr h="368872">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Product</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Application </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Working temp. in Celsius</a:t>
                      </a:r>
                    </a:p>
                  </a:txBody>
                  <a:tcPr marL="0" marR="0" marT="0" marB="0" anchor="ctr">
                    <a:solidFill>
                      <a:schemeClr val="accent4">
                        <a:lumMod val="60000"/>
                        <a:lumOff val="40000"/>
                      </a:schemeClr>
                    </a:solidFill>
                  </a:tcPr>
                </a:tc>
                <a:extLst>
                  <a:ext uri="{0D108BD9-81ED-4DB2-BD59-A6C34878D82A}">
                    <a16:rowId xmlns:a16="http://schemas.microsoft.com/office/drawing/2014/main" val="165741138"/>
                  </a:ext>
                </a:extLst>
              </a:tr>
              <a:tr h="380511">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RUBBERCURE</a:t>
                      </a:r>
                    </a:p>
                  </a:txBody>
                  <a:tcPr marL="0" marR="0" marT="0" marB="0" anchor="ctr"/>
                </a:tc>
                <a:tc>
                  <a:txBody>
                    <a:bodyPr/>
                    <a:lstStyle/>
                    <a:p>
                      <a:pPr algn="ctr" fontAlgn="ct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vulcanizing in LCM and PLCV plants.</a:t>
                      </a:r>
                      <a:endPar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&gt;180</a:t>
                      </a:r>
                    </a:p>
                  </a:txBody>
                  <a:tcPr marL="0" marR="0" marT="14843" marB="14843" anchor="ctr"/>
                </a:tc>
                <a:extLst>
                  <a:ext uri="{0D108BD9-81ED-4DB2-BD59-A6C34878D82A}">
                    <a16:rowId xmlns:a16="http://schemas.microsoft.com/office/drawing/2014/main" val="929171189"/>
                  </a:ext>
                </a:extLst>
              </a:tr>
              <a:tr h="380511">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RUBBERCURE</a:t>
                      </a:r>
                    </a:p>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LAS</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Nontoxic classified vulcanizing salt.</a:t>
                      </a:r>
                      <a:endPar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&gt;160</a:t>
                      </a:r>
                    </a:p>
                  </a:txBody>
                  <a:tcPr marL="0" marR="0" marT="14843" marB="14843" anchor="ctr"/>
                </a:tc>
                <a:extLst>
                  <a:ext uri="{0D108BD9-81ED-4DB2-BD59-A6C34878D82A}">
                    <a16:rowId xmlns:a16="http://schemas.microsoft.com/office/drawing/2014/main" val="2534475970"/>
                  </a:ext>
                </a:extLst>
              </a:tr>
            </a:tbl>
          </a:graphicData>
        </a:graphic>
      </p:graphicFrame>
      <p:sp>
        <p:nvSpPr>
          <p:cNvPr id="22" name="Rectangle: Rounded Corners 21">
            <a:extLst>
              <a:ext uri="{FF2B5EF4-FFF2-40B4-BE49-F238E27FC236}">
                <a16:creationId xmlns:a16="http://schemas.microsoft.com/office/drawing/2014/main" id="{8DDDB99D-837F-48F8-BB9B-0F935511CD00}"/>
              </a:ext>
            </a:extLst>
          </p:cNvPr>
          <p:cNvSpPr/>
          <p:nvPr/>
        </p:nvSpPr>
        <p:spPr>
          <a:xfrm>
            <a:off x="593695" y="1532722"/>
            <a:ext cx="7730724" cy="288160"/>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HEF Group’s Salts For Vulcanizing</a:t>
            </a:r>
          </a:p>
        </p:txBody>
      </p:sp>
      <p:graphicFrame>
        <p:nvGraphicFramePr>
          <p:cNvPr id="12" name="Table 11">
            <a:extLst>
              <a:ext uri="{FF2B5EF4-FFF2-40B4-BE49-F238E27FC236}">
                <a16:creationId xmlns:a16="http://schemas.microsoft.com/office/drawing/2014/main" id="{40B344B6-93CB-47D7-8095-5C872416B384}"/>
              </a:ext>
            </a:extLst>
          </p:cNvPr>
          <p:cNvGraphicFramePr>
            <a:graphicFrameLocks noGrp="1"/>
          </p:cNvGraphicFramePr>
          <p:nvPr>
            <p:extLst>
              <p:ext uri="{D42A27DB-BD31-4B8C-83A1-F6EECF244321}">
                <p14:modId xmlns:p14="http://schemas.microsoft.com/office/powerpoint/2010/main" val="2963437184"/>
              </p:ext>
            </p:extLst>
          </p:nvPr>
        </p:nvGraphicFramePr>
        <p:xfrm>
          <a:off x="593694" y="3823272"/>
          <a:ext cx="7730724" cy="1663128"/>
        </p:xfrm>
        <a:graphic>
          <a:graphicData uri="http://schemas.openxmlformats.org/drawingml/2006/table">
            <a:tbl>
              <a:tblPr>
                <a:tableStyleId>{2D5ABB26-0587-4C30-8999-92F81FD0307C}</a:tableStyleId>
              </a:tblPr>
              <a:tblGrid>
                <a:gridCol w="1109298">
                  <a:extLst>
                    <a:ext uri="{9D8B030D-6E8A-4147-A177-3AD203B41FA5}">
                      <a16:colId xmlns:a16="http://schemas.microsoft.com/office/drawing/2014/main" val="907210290"/>
                    </a:ext>
                  </a:extLst>
                </a:gridCol>
                <a:gridCol w="5182845">
                  <a:extLst>
                    <a:ext uri="{9D8B030D-6E8A-4147-A177-3AD203B41FA5}">
                      <a16:colId xmlns:a16="http://schemas.microsoft.com/office/drawing/2014/main" val="828537744"/>
                    </a:ext>
                  </a:extLst>
                </a:gridCol>
                <a:gridCol w="1438581">
                  <a:extLst>
                    <a:ext uri="{9D8B030D-6E8A-4147-A177-3AD203B41FA5}">
                      <a16:colId xmlns:a16="http://schemas.microsoft.com/office/drawing/2014/main" val="4215524685"/>
                    </a:ext>
                  </a:extLst>
                </a:gridCol>
              </a:tblGrid>
              <a:tr h="503790">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Product</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ctr"/>
                      <a:r>
                        <a:rPr lang="en-US" sz="900" b="1" u="none" strike="noStrike">
                          <a:effectLst/>
                          <a:latin typeface="Verdana" panose="020B0604030504040204" pitchFamily="34" charset="0"/>
                          <a:ea typeface="Verdana" panose="020B0604030504040204" pitchFamily="34" charset="0"/>
                          <a:cs typeface="Verdana" panose="020B0604030504040204" pitchFamily="34" charset="0"/>
                        </a:rPr>
                        <a:t>Application </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Working temp. in Celsius</a:t>
                      </a:r>
                    </a:p>
                  </a:txBody>
                  <a:tcPr marL="0" marR="0" marT="0" marB="0" anchor="ctr">
                    <a:solidFill>
                      <a:schemeClr val="accent4">
                        <a:lumMod val="60000"/>
                        <a:lumOff val="40000"/>
                      </a:schemeClr>
                    </a:solidFill>
                  </a:tcPr>
                </a:tc>
                <a:extLst>
                  <a:ext uri="{0D108BD9-81ED-4DB2-BD59-A6C34878D82A}">
                    <a16:rowId xmlns:a16="http://schemas.microsoft.com/office/drawing/2014/main" val="165741138"/>
                  </a:ext>
                </a:extLst>
              </a:tr>
              <a:tr h="579669">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AVS 220</a:t>
                      </a:r>
                    </a:p>
                  </a:txBody>
                  <a:tcPr marL="0" marR="0" marT="0" marB="0" anchor="ctr"/>
                </a:tc>
                <a:tc>
                  <a:txBody>
                    <a:bodyPr/>
                    <a:lstStyle/>
                    <a:p>
                      <a:pPr algn="ctr" fontAlgn="ct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solution annealing and age hardening of aluminum and aluminum alloys containing maximal 10% of magnesium.</a:t>
                      </a:r>
                      <a:endPar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270 – 550</a:t>
                      </a:r>
                    </a:p>
                  </a:txBody>
                  <a:tcPr marL="0" marR="0" marT="14843" marB="14843" anchor="ctr"/>
                </a:tc>
                <a:extLst>
                  <a:ext uri="{0D108BD9-81ED-4DB2-BD59-A6C34878D82A}">
                    <a16:rowId xmlns:a16="http://schemas.microsoft.com/office/drawing/2014/main" val="929171189"/>
                  </a:ext>
                </a:extLst>
              </a:tr>
              <a:tr h="579669">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AVS 250</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solution annealing and age hardening of aluminum and aluminum alloys containing maximal 10% of magnesium.</a:t>
                      </a:r>
                      <a:endPar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340 – 550</a:t>
                      </a:r>
                    </a:p>
                  </a:txBody>
                  <a:tcPr marL="0" marR="0" marT="14843" marB="14843" anchor="ctr"/>
                </a:tc>
                <a:extLst>
                  <a:ext uri="{0D108BD9-81ED-4DB2-BD59-A6C34878D82A}">
                    <a16:rowId xmlns:a16="http://schemas.microsoft.com/office/drawing/2014/main" val="2534475970"/>
                  </a:ext>
                </a:extLst>
              </a:tr>
            </a:tbl>
          </a:graphicData>
        </a:graphic>
      </p:graphicFrame>
      <p:sp>
        <p:nvSpPr>
          <p:cNvPr id="15" name="Rectangle: Rounded Corners 14">
            <a:extLst>
              <a:ext uri="{FF2B5EF4-FFF2-40B4-BE49-F238E27FC236}">
                <a16:creationId xmlns:a16="http://schemas.microsoft.com/office/drawing/2014/main" id="{0FC026FB-FF80-47BA-9C9E-21E3AE4B0EAD}"/>
              </a:ext>
            </a:extLst>
          </p:cNvPr>
          <p:cNvSpPr/>
          <p:nvPr/>
        </p:nvSpPr>
        <p:spPr>
          <a:xfrm>
            <a:off x="593695" y="3417319"/>
            <a:ext cx="7730724" cy="288160"/>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HEF Group’s Salts For Aluminum Heat Treatment</a:t>
            </a:r>
          </a:p>
        </p:txBody>
      </p:sp>
    </p:spTree>
    <p:extLst>
      <p:ext uri="{BB962C8B-B14F-4D97-AF65-F5344CB8AC3E}">
        <p14:creationId xmlns:p14="http://schemas.microsoft.com/office/powerpoint/2010/main" val="27354328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Bath Salt For Heat Treatment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593694" y="974418"/>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graphicFrame>
        <p:nvGraphicFramePr>
          <p:cNvPr id="21" name="Table 20">
            <a:extLst>
              <a:ext uri="{FF2B5EF4-FFF2-40B4-BE49-F238E27FC236}">
                <a16:creationId xmlns:a16="http://schemas.microsoft.com/office/drawing/2014/main" id="{FE98FC5C-5027-401D-AF20-3E373AB29B45}"/>
              </a:ext>
            </a:extLst>
          </p:cNvPr>
          <p:cNvGraphicFramePr>
            <a:graphicFrameLocks noGrp="1"/>
          </p:cNvGraphicFramePr>
          <p:nvPr>
            <p:extLst>
              <p:ext uri="{D42A27DB-BD31-4B8C-83A1-F6EECF244321}">
                <p14:modId xmlns:p14="http://schemas.microsoft.com/office/powerpoint/2010/main" val="1683362232"/>
              </p:ext>
            </p:extLst>
          </p:nvPr>
        </p:nvGraphicFramePr>
        <p:xfrm>
          <a:off x="593694" y="1980903"/>
          <a:ext cx="7984187" cy="3660735"/>
        </p:xfrm>
        <a:graphic>
          <a:graphicData uri="http://schemas.openxmlformats.org/drawingml/2006/table">
            <a:tbl>
              <a:tblPr>
                <a:tableStyleId>{2D5ABB26-0587-4C30-8999-92F81FD0307C}</a:tableStyleId>
              </a:tblPr>
              <a:tblGrid>
                <a:gridCol w="1200150">
                  <a:extLst>
                    <a:ext uri="{9D8B030D-6E8A-4147-A177-3AD203B41FA5}">
                      <a16:colId xmlns:a16="http://schemas.microsoft.com/office/drawing/2014/main" val="907210290"/>
                    </a:ext>
                  </a:extLst>
                </a:gridCol>
                <a:gridCol w="5310127">
                  <a:extLst>
                    <a:ext uri="{9D8B030D-6E8A-4147-A177-3AD203B41FA5}">
                      <a16:colId xmlns:a16="http://schemas.microsoft.com/office/drawing/2014/main" val="828537744"/>
                    </a:ext>
                  </a:extLst>
                </a:gridCol>
                <a:gridCol w="1473910">
                  <a:extLst>
                    <a:ext uri="{9D8B030D-6E8A-4147-A177-3AD203B41FA5}">
                      <a16:colId xmlns:a16="http://schemas.microsoft.com/office/drawing/2014/main" val="4215524685"/>
                    </a:ext>
                  </a:extLst>
                </a:gridCol>
              </a:tblGrid>
              <a:tr h="322374">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Product</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ctr"/>
                      <a:r>
                        <a:rPr lang="en-US" sz="900" b="1" u="none" strike="noStrike">
                          <a:effectLst/>
                          <a:latin typeface="Verdana" panose="020B0604030504040204" pitchFamily="34" charset="0"/>
                          <a:ea typeface="Verdana" panose="020B0604030504040204" pitchFamily="34" charset="0"/>
                          <a:cs typeface="Verdana" panose="020B0604030504040204" pitchFamily="34" charset="0"/>
                        </a:rPr>
                        <a:t>Application </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Working temp. in Celsius</a:t>
                      </a:r>
                    </a:p>
                  </a:txBody>
                  <a:tcPr marL="0" marR="0" marT="0" marB="0" anchor="ctr">
                    <a:solidFill>
                      <a:schemeClr val="accent4">
                        <a:lumMod val="60000"/>
                        <a:lumOff val="40000"/>
                      </a:schemeClr>
                    </a:solidFill>
                  </a:tcPr>
                </a:tc>
                <a:extLst>
                  <a:ext uri="{0D108BD9-81ED-4DB2-BD59-A6C34878D82A}">
                    <a16:rowId xmlns:a16="http://schemas.microsoft.com/office/drawing/2014/main" val="165741138"/>
                  </a:ext>
                </a:extLst>
              </a:tr>
              <a:tr h="370929">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G19 / G22</a:t>
                      </a:r>
                    </a:p>
                  </a:txBody>
                  <a:tcPr marL="0" marR="0" marT="0" marB="0" anchor="ctr"/>
                </a:tc>
                <a:tc>
                  <a:txBody>
                    <a:bodyPr/>
                    <a:lstStyle/>
                    <a:p>
                      <a:pPr algn="ctr" fontAlgn="ctr"/>
                      <a:r>
                        <a:rPr lang="en-US" sz="9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Alkaline cleaner for hot degreasing prior to blackening</a:t>
                      </a:r>
                      <a:endPar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60 - 80</a:t>
                      </a:r>
                    </a:p>
                  </a:txBody>
                  <a:tcPr marL="0" marR="0" marT="14843" marB="14843" anchor="ctr"/>
                </a:tc>
                <a:extLst>
                  <a:ext uri="{0D108BD9-81ED-4DB2-BD59-A6C34878D82A}">
                    <a16:rowId xmlns:a16="http://schemas.microsoft.com/office/drawing/2014/main" val="929171189"/>
                  </a:ext>
                </a:extLst>
              </a:tr>
              <a:tr h="370929">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BEIZENTFETTER</a:t>
                      </a:r>
                    </a:p>
                  </a:txBody>
                  <a:tcPr marL="0" marR="0" marT="0" marB="0"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descaling prior to blackening. Has some degreasing properties.</a:t>
                      </a:r>
                      <a:endPar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tc>
                  <a:txBody>
                    <a:bodyPr/>
                    <a:lstStyle/>
                    <a:p>
                      <a:pPr algn="ctr" fontAlgn="ct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2534475970"/>
                  </a:ext>
                </a:extLst>
              </a:tr>
              <a:tr h="370929">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FERROBLACK MH</a:t>
                      </a:r>
                    </a:p>
                  </a:txBody>
                  <a:tcPr marL="0" marR="0" marT="0" marB="0" anchor="ctr"/>
                </a:tc>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Blackening salt containing special additives for a wide range of application.</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140 approx.</a:t>
                      </a:r>
                    </a:p>
                  </a:txBody>
                  <a:tcPr marL="0" marR="0" marT="14843" marB="14843" anchor="ctr"/>
                </a:tc>
                <a:extLst>
                  <a:ext uri="{0D108BD9-81ED-4DB2-BD59-A6C34878D82A}">
                    <a16:rowId xmlns:a16="http://schemas.microsoft.com/office/drawing/2014/main" val="1738472599"/>
                  </a:ext>
                </a:extLst>
              </a:tr>
              <a:tr h="370929">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FERROBLACK SPEZIAL</a:t>
                      </a:r>
                    </a:p>
                  </a:txBody>
                  <a:tcPr marL="0" marR="0" marT="0" marB="0" anchor="ctr"/>
                </a:tc>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Ideal for blackening silicon steels and cast iron.</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140 approx.</a:t>
                      </a:r>
                    </a:p>
                  </a:txBody>
                  <a:tcPr marL="0" marR="0" marT="14843" marB="14843" anchor="ctr"/>
                </a:tc>
                <a:extLst>
                  <a:ext uri="{0D108BD9-81ED-4DB2-BD59-A6C34878D82A}">
                    <a16:rowId xmlns:a16="http://schemas.microsoft.com/office/drawing/2014/main" val="95650170"/>
                  </a:ext>
                </a:extLst>
              </a:tr>
              <a:tr h="370929">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FERROBLACK HL</a:t>
                      </a:r>
                    </a:p>
                  </a:txBody>
                  <a:tcPr marL="0" marR="0" marT="0" marB="0" anchor="ctr"/>
                </a:tc>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Particularly suitable for parts with copper coatings and brazed joints</a:t>
                      </a:r>
                    </a:p>
                  </a:txBody>
                  <a:tcPr marL="0" marR="0" marT="14843" marB="14843"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140 approx.</a:t>
                      </a:r>
                    </a:p>
                  </a:txBody>
                  <a:tcPr marL="0" marR="0" marT="14843" marB="14843" anchor="ctr"/>
                </a:tc>
                <a:extLst>
                  <a:ext uri="{0D108BD9-81ED-4DB2-BD59-A6C34878D82A}">
                    <a16:rowId xmlns:a16="http://schemas.microsoft.com/office/drawing/2014/main" val="3180340878"/>
                  </a:ext>
                </a:extLst>
              </a:tr>
              <a:tr h="370929">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FERROBLACK NIF</a:t>
                      </a:r>
                    </a:p>
                  </a:txBody>
                  <a:tcPr marL="0" marR="0" marT="0" marB="0" anchor="ctr"/>
                </a:tc>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Non-toxic blackening salt; more suitable for 2-bath processes.</a:t>
                      </a:r>
                    </a:p>
                  </a:txBody>
                  <a:tcPr marL="0" marR="0" marT="14843" marB="14843"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140 approx.</a:t>
                      </a:r>
                    </a:p>
                  </a:txBody>
                  <a:tcPr marL="0" marR="0" marT="14843" marB="14843" anchor="ctr"/>
                </a:tc>
                <a:extLst>
                  <a:ext uri="{0D108BD9-81ED-4DB2-BD59-A6C34878D82A}">
                    <a16:rowId xmlns:a16="http://schemas.microsoft.com/office/drawing/2014/main" val="1358699672"/>
                  </a:ext>
                </a:extLst>
              </a:tr>
              <a:tr h="370929">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FERROSOL HL</a:t>
                      </a:r>
                    </a:p>
                  </a:txBody>
                  <a:tcPr marL="0" marR="0" marT="0" marB="0" anchor="ctr"/>
                </a:tc>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 booster for all blackening bathes either for short-term regeneration or for treatment of complicated workpieces.</a:t>
                      </a:r>
                    </a:p>
                  </a:txBody>
                  <a:tcPr marL="0" marR="0" marT="14843" marB="14843" anchor="ctr"/>
                </a:tc>
                <a:tc>
                  <a:txBody>
                    <a:bodyPr/>
                    <a:lstStyle/>
                    <a:p>
                      <a:pPr algn="ctr" fontAlgn="ct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599655285"/>
                  </a:ext>
                </a:extLst>
              </a:tr>
              <a:tr h="370929">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STREICH-BRÜNIERBEIZE</a:t>
                      </a:r>
                    </a:p>
                  </a:txBody>
                  <a:tcPr marL="0" marR="0" marT="0" marB="0" anchor="ctr"/>
                </a:tc>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 fluid product for brushing on or immersion at room temperature. Ideal for repairs and hobby use.</a:t>
                      </a:r>
                    </a:p>
                  </a:txBody>
                  <a:tcPr marL="0" marR="0" marT="14843" marB="14843" anchor="ctr"/>
                </a:tc>
                <a:tc>
                  <a:txBody>
                    <a:bodyPr/>
                    <a:lstStyle/>
                    <a:p>
                      <a:pPr algn="ctr" fontAlgn="ct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3542153882"/>
                  </a:ext>
                </a:extLst>
              </a:tr>
              <a:tr h="370929">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DRS 3</a:t>
                      </a:r>
                    </a:p>
                  </a:txBody>
                  <a:tcPr marL="0" marR="0" marT="0" marB="0" anchor="ctr"/>
                </a:tc>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Emulsion for dipping to improve corrosion resistance.</a:t>
                      </a:r>
                    </a:p>
                  </a:txBody>
                  <a:tcPr marL="0" marR="0" marT="14843" marB="14843" anchor="ctr"/>
                </a:tc>
                <a:tc>
                  <a:txBody>
                    <a:bodyPr/>
                    <a:lstStyle/>
                    <a:p>
                      <a:pPr algn="ctr" fontAlgn="ct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2036468662"/>
                  </a:ext>
                </a:extLst>
              </a:tr>
            </a:tbl>
          </a:graphicData>
        </a:graphic>
      </p:graphicFrame>
      <p:sp>
        <p:nvSpPr>
          <p:cNvPr id="22" name="Rectangle: Rounded Corners 21">
            <a:extLst>
              <a:ext uri="{FF2B5EF4-FFF2-40B4-BE49-F238E27FC236}">
                <a16:creationId xmlns:a16="http://schemas.microsoft.com/office/drawing/2014/main" id="{8DDDB99D-837F-48F8-BB9B-0F935511CD00}"/>
              </a:ext>
            </a:extLst>
          </p:cNvPr>
          <p:cNvSpPr/>
          <p:nvPr/>
        </p:nvSpPr>
        <p:spPr>
          <a:xfrm>
            <a:off x="593695" y="1521942"/>
            <a:ext cx="7730724" cy="288160"/>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HEF Group’s Salts For Blackening</a:t>
            </a:r>
          </a:p>
        </p:txBody>
      </p:sp>
    </p:spTree>
    <p:extLst>
      <p:ext uri="{BB962C8B-B14F-4D97-AF65-F5344CB8AC3E}">
        <p14:creationId xmlns:p14="http://schemas.microsoft.com/office/powerpoint/2010/main" val="3956843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362712"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362712"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Bath Salt For Heat Treatment Business</a:t>
            </a:r>
          </a:p>
        </p:txBody>
      </p:sp>
      <p:sp>
        <p:nvSpPr>
          <p:cNvPr id="5" name="Rectangle 4">
            <a:extLst>
              <a:ext uri="{FF2B5EF4-FFF2-40B4-BE49-F238E27FC236}">
                <a16:creationId xmlns:a16="http://schemas.microsoft.com/office/drawing/2014/main" id="{07C9DF95-A667-4ECC-80AA-B9FE3AF91DAD}"/>
              </a:ext>
            </a:extLst>
          </p:cNvPr>
          <p:cNvSpPr/>
          <p:nvPr/>
        </p:nvSpPr>
        <p:spPr>
          <a:xfrm>
            <a:off x="362712" y="878402"/>
            <a:ext cx="8500867" cy="548374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A63EF6-B38E-4704-967E-2D54C75096A5}"/>
              </a:ext>
            </a:extLst>
          </p:cNvPr>
          <p:cNvSpPr/>
          <p:nvPr/>
        </p:nvSpPr>
        <p:spPr>
          <a:xfrm>
            <a:off x="593694" y="974418"/>
            <a:ext cx="7730725" cy="316804"/>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Evaluation From The Market</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graphicFrame>
        <p:nvGraphicFramePr>
          <p:cNvPr id="21" name="Table 20">
            <a:extLst>
              <a:ext uri="{FF2B5EF4-FFF2-40B4-BE49-F238E27FC236}">
                <a16:creationId xmlns:a16="http://schemas.microsoft.com/office/drawing/2014/main" id="{FE98FC5C-5027-401D-AF20-3E373AB29B45}"/>
              </a:ext>
            </a:extLst>
          </p:cNvPr>
          <p:cNvGraphicFramePr>
            <a:graphicFrameLocks noGrp="1"/>
          </p:cNvGraphicFramePr>
          <p:nvPr>
            <p:extLst>
              <p:ext uri="{D42A27DB-BD31-4B8C-83A1-F6EECF244321}">
                <p14:modId xmlns:p14="http://schemas.microsoft.com/office/powerpoint/2010/main" val="3163558565"/>
              </p:ext>
            </p:extLst>
          </p:nvPr>
        </p:nvGraphicFramePr>
        <p:xfrm>
          <a:off x="593694" y="1980903"/>
          <a:ext cx="7730725" cy="1083996"/>
        </p:xfrm>
        <a:graphic>
          <a:graphicData uri="http://schemas.openxmlformats.org/drawingml/2006/table">
            <a:tbl>
              <a:tblPr>
                <a:tableStyleId>{2D5ABB26-0587-4C30-8999-92F81FD0307C}</a:tableStyleId>
              </a:tblPr>
              <a:tblGrid>
                <a:gridCol w="1162051">
                  <a:extLst>
                    <a:ext uri="{9D8B030D-6E8A-4147-A177-3AD203B41FA5}">
                      <a16:colId xmlns:a16="http://schemas.microsoft.com/office/drawing/2014/main" val="907210290"/>
                    </a:ext>
                  </a:extLst>
                </a:gridCol>
                <a:gridCol w="5141554">
                  <a:extLst>
                    <a:ext uri="{9D8B030D-6E8A-4147-A177-3AD203B41FA5}">
                      <a16:colId xmlns:a16="http://schemas.microsoft.com/office/drawing/2014/main" val="828537744"/>
                    </a:ext>
                  </a:extLst>
                </a:gridCol>
                <a:gridCol w="1427120">
                  <a:extLst>
                    <a:ext uri="{9D8B030D-6E8A-4147-A177-3AD203B41FA5}">
                      <a16:colId xmlns:a16="http://schemas.microsoft.com/office/drawing/2014/main" val="4215524685"/>
                    </a:ext>
                  </a:extLst>
                </a:gridCol>
              </a:tblGrid>
              <a:tr h="234562">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Product</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ctr"/>
                      <a:r>
                        <a:rPr lang="en-US" sz="900" b="1" u="none" strike="noStrike">
                          <a:effectLst/>
                          <a:latin typeface="Verdana" panose="020B0604030504040204" pitchFamily="34" charset="0"/>
                          <a:ea typeface="Verdana" panose="020B0604030504040204" pitchFamily="34" charset="0"/>
                          <a:cs typeface="Verdana" panose="020B0604030504040204" pitchFamily="34" charset="0"/>
                        </a:rPr>
                        <a:t>Application </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Working temp. in Celsius</a:t>
                      </a:r>
                    </a:p>
                  </a:txBody>
                  <a:tcPr marL="0" marR="0" marT="0" marB="0" anchor="ctr">
                    <a:solidFill>
                      <a:schemeClr val="accent4">
                        <a:lumMod val="60000"/>
                        <a:lumOff val="40000"/>
                      </a:schemeClr>
                    </a:solidFill>
                  </a:tcPr>
                </a:tc>
                <a:extLst>
                  <a:ext uri="{0D108BD9-81ED-4DB2-BD59-A6C34878D82A}">
                    <a16:rowId xmlns:a16="http://schemas.microsoft.com/office/drawing/2014/main" val="165741138"/>
                  </a:ext>
                </a:extLst>
              </a:tr>
              <a:tr h="269892">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ASD</a:t>
                      </a:r>
                    </a:p>
                  </a:txBody>
                  <a:tcPr marL="0" marR="0" marT="0" marB="0" anchor="ctr"/>
                </a:tc>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Heat transfer salt for the chemical industry</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180-450</a:t>
                      </a:r>
                    </a:p>
                  </a:txBody>
                  <a:tcPr marL="0" marR="0" marT="14843" marB="14843" anchor="ctr"/>
                </a:tc>
                <a:extLst>
                  <a:ext uri="{0D108BD9-81ED-4DB2-BD59-A6C34878D82A}">
                    <a16:rowId xmlns:a16="http://schemas.microsoft.com/office/drawing/2014/main" val="929171189"/>
                  </a:ext>
                </a:extLst>
              </a:tr>
              <a:tr h="269892">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ASD REG</a:t>
                      </a:r>
                    </a:p>
                  </a:txBody>
                  <a:tcPr marL="0" marR="0" marT="0" marB="0" anchor="ctr"/>
                </a:tc>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regenerating ASD salts</a:t>
                      </a:r>
                    </a:p>
                  </a:txBody>
                  <a:tcPr marL="0" marR="0" marT="14843" marB="14843" anchor="ctr"/>
                </a:tc>
                <a:tc>
                  <a:txBody>
                    <a:bodyPr/>
                    <a:lstStyle/>
                    <a:p>
                      <a:pPr algn="ctr" fontAlgn="ctr"/>
                      <a:endPar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14843" marB="14843" anchor="ctr"/>
                </a:tc>
                <a:extLst>
                  <a:ext uri="{0D108BD9-81ED-4DB2-BD59-A6C34878D82A}">
                    <a16:rowId xmlns:a16="http://schemas.microsoft.com/office/drawing/2014/main" val="2534475970"/>
                  </a:ext>
                </a:extLst>
              </a:tr>
              <a:tr h="269892">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HT 400</a:t>
                      </a:r>
                    </a:p>
                  </a:txBody>
                  <a:tcPr marL="0" marR="0" marT="0" marB="0" anchor="ctr"/>
                </a:tc>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Heat transfer salt for the chemical industry for use at higher temperatures</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&gt;400</a:t>
                      </a:r>
                    </a:p>
                  </a:txBody>
                  <a:tcPr marL="0" marR="0" marT="14843" marB="14843" anchor="ctr"/>
                </a:tc>
                <a:extLst>
                  <a:ext uri="{0D108BD9-81ED-4DB2-BD59-A6C34878D82A}">
                    <a16:rowId xmlns:a16="http://schemas.microsoft.com/office/drawing/2014/main" val="3948506800"/>
                  </a:ext>
                </a:extLst>
              </a:tr>
            </a:tbl>
          </a:graphicData>
        </a:graphic>
      </p:graphicFrame>
      <p:sp>
        <p:nvSpPr>
          <p:cNvPr id="22" name="Rectangle: Rounded Corners 21">
            <a:extLst>
              <a:ext uri="{FF2B5EF4-FFF2-40B4-BE49-F238E27FC236}">
                <a16:creationId xmlns:a16="http://schemas.microsoft.com/office/drawing/2014/main" id="{8DDDB99D-837F-48F8-BB9B-0F935511CD00}"/>
              </a:ext>
            </a:extLst>
          </p:cNvPr>
          <p:cNvSpPr/>
          <p:nvPr/>
        </p:nvSpPr>
        <p:spPr>
          <a:xfrm>
            <a:off x="593695" y="1521942"/>
            <a:ext cx="7730724" cy="288160"/>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HEF Group’s Salts For Heat Transfer</a:t>
            </a:r>
          </a:p>
        </p:txBody>
      </p:sp>
      <p:graphicFrame>
        <p:nvGraphicFramePr>
          <p:cNvPr id="9" name="Table 8">
            <a:extLst>
              <a:ext uri="{FF2B5EF4-FFF2-40B4-BE49-F238E27FC236}">
                <a16:creationId xmlns:a16="http://schemas.microsoft.com/office/drawing/2014/main" id="{FAA6A32C-9E0D-4DE3-91CA-76B45B0E25FD}"/>
              </a:ext>
            </a:extLst>
          </p:cNvPr>
          <p:cNvGraphicFramePr>
            <a:graphicFrameLocks noGrp="1"/>
          </p:cNvGraphicFramePr>
          <p:nvPr>
            <p:extLst>
              <p:ext uri="{D42A27DB-BD31-4B8C-83A1-F6EECF244321}">
                <p14:modId xmlns:p14="http://schemas.microsoft.com/office/powerpoint/2010/main" val="1219316995"/>
              </p:ext>
            </p:extLst>
          </p:nvPr>
        </p:nvGraphicFramePr>
        <p:xfrm>
          <a:off x="593694" y="3609104"/>
          <a:ext cx="7730726" cy="2704040"/>
        </p:xfrm>
        <a:graphic>
          <a:graphicData uri="http://schemas.openxmlformats.org/drawingml/2006/table">
            <a:tbl>
              <a:tblPr>
                <a:tableStyleId>{2D5ABB26-0587-4C30-8999-92F81FD0307C}</a:tableStyleId>
              </a:tblPr>
              <a:tblGrid>
                <a:gridCol w="1162051">
                  <a:extLst>
                    <a:ext uri="{9D8B030D-6E8A-4147-A177-3AD203B41FA5}">
                      <a16:colId xmlns:a16="http://schemas.microsoft.com/office/drawing/2014/main" val="907210290"/>
                    </a:ext>
                  </a:extLst>
                </a:gridCol>
                <a:gridCol w="5560043">
                  <a:extLst>
                    <a:ext uri="{9D8B030D-6E8A-4147-A177-3AD203B41FA5}">
                      <a16:colId xmlns:a16="http://schemas.microsoft.com/office/drawing/2014/main" val="828537744"/>
                    </a:ext>
                  </a:extLst>
                </a:gridCol>
                <a:gridCol w="1008632">
                  <a:extLst>
                    <a:ext uri="{9D8B030D-6E8A-4147-A177-3AD203B41FA5}">
                      <a16:colId xmlns:a16="http://schemas.microsoft.com/office/drawing/2014/main" val="4215524685"/>
                    </a:ext>
                  </a:extLst>
                </a:gridCol>
              </a:tblGrid>
              <a:tr h="229256">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Product</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Application </a:t>
                      </a:r>
                      <a:endParaRPr lang="en-US" sz="900" b="1" i="0" u="none" strike="noStrike" dirty="0">
                        <a:solidFill>
                          <a:srgbClr val="2464AD"/>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4">
                        <a:lumMod val="60000"/>
                        <a:lumOff val="40000"/>
                      </a:schemeClr>
                    </a:solidFill>
                  </a:tcPr>
                </a:tc>
                <a:tc>
                  <a:txBody>
                    <a:bodyPr/>
                    <a:lstStyle/>
                    <a:p>
                      <a:pPr algn="ctr" fontAlgn="b"/>
                      <a:r>
                        <a:rPr lang="en-US" sz="9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Working temp. in Celsius</a:t>
                      </a:r>
                    </a:p>
                  </a:txBody>
                  <a:tcPr marL="0" marR="0" marT="0" marB="0" anchor="ctr">
                    <a:solidFill>
                      <a:schemeClr val="accent4">
                        <a:lumMod val="60000"/>
                        <a:lumOff val="40000"/>
                      </a:schemeClr>
                    </a:solidFill>
                  </a:tcPr>
                </a:tc>
                <a:extLst>
                  <a:ext uri="{0D108BD9-81ED-4DB2-BD59-A6C34878D82A}">
                    <a16:rowId xmlns:a16="http://schemas.microsoft.com/office/drawing/2014/main" val="165741138"/>
                  </a:ext>
                </a:extLst>
              </a:tr>
              <a:tr h="194204">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ALKO N</a:t>
                      </a:r>
                    </a:p>
                  </a:txBody>
                  <a:tcPr marL="0" marR="0" marT="0" marB="0" anchor="ctr"/>
                </a:tc>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For descaling titanium.</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200 – 220</a:t>
                      </a:r>
                    </a:p>
                  </a:txBody>
                  <a:tcPr marL="0" marR="0" marT="14843" marB="14843" anchor="ctr"/>
                </a:tc>
                <a:extLst>
                  <a:ext uri="{0D108BD9-81ED-4DB2-BD59-A6C34878D82A}">
                    <a16:rowId xmlns:a16="http://schemas.microsoft.com/office/drawing/2014/main" val="929171189"/>
                  </a:ext>
                </a:extLst>
              </a:tr>
              <a:tr h="254066">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KOLENE No.4</a:t>
                      </a:r>
                    </a:p>
                  </a:txBody>
                  <a:tcPr marL="0" marR="0" marT="0" marB="0" anchor="ctr"/>
                </a:tc>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Removes molding sand, graphite, oil coke, casting crust and scale. For cast iron, steel and cast aluminum.</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400 – 500</a:t>
                      </a:r>
                    </a:p>
                  </a:txBody>
                  <a:tcPr marL="0" marR="0" marT="14843" marB="14843" anchor="ctr"/>
                </a:tc>
                <a:extLst>
                  <a:ext uri="{0D108BD9-81ED-4DB2-BD59-A6C34878D82A}">
                    <a16:rowId xmlns:a16="http://schemas.microsoft.com/office/drawing/2014/main" val="2534475970"/>
                  </a:ext>
                </a:extLst>
              </a:tr>
              <a:tr h="368694">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KOLENE No.5</a:t>
                      </a:r>
                    </a:p>
                  </a:txBody>
                  <a:tcPr marL="0" marR="0" marT="0" marB="0" anchor="ctr"/>
                </a:tc>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Removes organic materials: semi and fully synthetic plastics, paint, lacquer, grease, oil, resin, carbon, graphite, rubber etc. Some strongly reactive plastics. Ideal for cleaning steel and cast iron.</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400 – 500</a:t>
                      </a:r>
                    </a:p>
                  </a:txBody>
                  <a:tcPr marL="0" marR="0" marT="14843" marB="14843" anchor="ctr"/>
                </a:tc>
                <a:extLst>
                  <a:ext uri="{0D108BD9-81ED-4DB2-BD59-A6C34878D82A}">
                    <a16:rowId xmlns:a16="http://schemas.microsoft.com/office/drawing/2014/main" val="3948506800"/>
                  </a:ext>
                </a:extLst>
              </a:tr>
              <a:tr h="254066">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KOLENE No.6</a:t>
                      </a:r>
                    </a:p>
                  </a:txBody>
                  <a:tcPr marL="0" marR="0" marT="0" marB="0" anchor="ctr"/>
                </a:tc>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Removes paint, oil carbon and plastics from aluminum and steel work pieces, also grey cast iron.</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300 – 400</a:t>
                      </a:r>
                    </a:p>
                  </a:txBody>
                  <a:tcPr marL="0" marR="0" marT="14843" marB="14843" anchor="ctr"/>
                </a:tc>
                <a:extLst>
                  <a:ext uri="{0D108BD9-81ED-4DB2-BD59-A6C34878D82A}">
                    <a16:rowId xmlns:a16="http://schemas.microsoft.com/office/drawing/2014/main" val="554582924"/>
                  </a:ext>
                </a:extLst>
              </a:tr>
              <a:tr h="289682">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KOLENE No.10</a:t>
                      </a:r>
                    </a:p>
                  </a:txBody>
                  <a:tcPr marL="0" marR="0" marT="0" marB="0" anchor="ctr"/>
                </a:tc>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Removes organic materials: semi and fully synthetic plastics, paint, lacquer, grease, oil, resin, carbon, graphite, rubber etc. Ideal for cleaning chrome-alloyed tools.</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380 – 480</a:t>
                      </a:r>
                    </a:p>
                  </a:txBody>
                  <a:tcPr marL="0" marR="0" marT="14843" marB="14843" anchor="ctr"/>
                </a:tc>
                <a:extLst>
                  <a:ext uri="{0D108BD9-81ED-4DB2-BD59-A6C34878D82A}">
                    <a16:rowId xmlns:a16="http://schemas.microsoft.com/office/drawing/2014/main" val="3090937055"/>
                  </a:ext>
                </a:extLst>
              </a:tr>
              <a:tr h="368694">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KOLENE DGS</a:t>
                      </a:r>
                    </a:p>
                  </a:txBody>
                  <a:tcPr marL="0" marR="0" marT="0" marB="0" anchor="ctr"/>
                </a:tc>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Removes scale and rolling skin; metal oxides, glass residue (drawing agent), sand residue, oil coke, oil, grease and other organic traces from stainless steels and other Cr/ Ni materials.</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370 – 540</a:t>
                      </a:r>
                    </a:p>
                  </a:txBody>
                  <a:tcPr marL="0" marR="0" marT="14843" marB="14843" anchor="ctr"/>
                </a:tc>
                <a:extLst>
                  <a:ext uri="{0D108BD9-81ED-4DB2-BD59-A6C34878D82A}">
                    <a16:rowId xmlns:a16="http://schemas.microsoft.com/office/drawing/2014/main" val="2190693417"/>
                  </a:ext>
                </a:extLst>
              </a:tr>
              <a:tr h="368694">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KOLENE RS 700</a:t>
                      </a:r>
                    </a:p>
                  </a:txBody>
                  <a:tcPr marL="0" marR="0" marT="0" marB="0" anchor="ctr"/>
                </a:tc>
                <a:tc>
                  <a:txBody>
                    <a:bodyPr/>
                    <a:lstStyle/>
                    <a:p>
                      <a:pPr algn="ctr" fontAlgn="ctr"/>
                      <a:r>
                        <a:rPr lang="en-US" sz="900" b="1"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Removes ceramic molding material based on silicon and aluminum oxides, also zirconium oxide, from precision castings. Devitrifies Pt Rh spinning nozzles and similar components, removes enamel</a:t>
                      </a:r>
                    </a:p>
                  </a:txBody>
                  <a:tcPr marL="0" marR="0" marT="14843" marB="14843" anchor="ctr"/>
                </a:tc>
                <a:tc>
                  <a:txBody>
                    <a:bodyPr/>
                    <a:lstStyle/>
                    <a:p>
                      <a:pPr algn="ctr" fontAlgn="ctr"/>
                      <a:r>
                        <a:rPr lang="en-US"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600 – 700</a:t>
                      </a:r>
                    </a:p>
                  </a:txBody>
                  <a:tcPr marL="0" marR="0" marT="14843" marB="14843" anchor="ctr"/>
                </a:tc>
                <a:extLst>
                  <a:ext uri="{0D108BD9-81ED-4DB2-BD59-A6C34878D82A}">
                    <a16:rowId xmlns:a16="http://schemas.microsoft.com/office/drawing/2014/main" val="1778756663"/>
                  </a:ext>
                </a:extLst>
              </a:tr>
            </a:tbl>
          </a:graphicData>
        </a:graphic>
      </p:graphicFrame>
      <p:sp>
        <p:nvSpPr>
          <p:cNvPr id="12" name="Rectangle: Rounded Corners 11">
            <a:extLst>
              <a:ext uri="{FF2B5EF4-FFF2-40B4-BE49-F238E27FC236}">
                <a16:creationId xmlns:a16="http://schemas.microsoft.com/office/drawing/2014/main" id="{EF7F862B-6805-453B-A978-5D1E12D0423E}"/>
              </a:ext>
            </a:extLst>
          </p:cNvPr>
          <p:cNvSpPr/>
          <p:nvPr/>
        </p:nvSpPr>
        <p:spPr>
          <a:xfrm>
            <a:off x="593695" y="3197600"/>
            <a:ext cx="7730724" cy="288160"/>
          </a:xfrm>
          <a:prstGeom prst="round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HEF Group’s Cleaning Salts</a:t>
            </a:r>
          </a:p>
        </p:txBody>
      </p:sp>
    </p:spTree>
    <p:extLst>
      <p:ext uri="{BB962C8B-B14F-4D97-AF65-F5344CB8AC3E}">
        <p14:creationId xmlns:p14="http://schemas.microsoft.com/office/powerpoint/2010/main" val="28222648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AC0EC2-4C6A-4D70-9E8E-7BBE31CFAC8D}"/>
              </a:ext>
            </a:extLst>
          </p:cNvPr>
          <p:cNvSpPr/>
          <p:nvPr/>
        </p:nvSpPr>
        <p:spPr>
          <a:xfrm>
            <a:off x="0" y="0"/>
            <a:ext cx="67248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8EA7C3E-9ECD-4B5C-B516-1661B5CB9165}"/>
              </a:ext>
            </a:extLst>
          </p:cNvPr>
          <p:cNvSpPr/>
          <p:nvPr/>
        </p:nvSpPr>
        <p:spPr>
          <a:xfrm>
            <a:off x="228599" y="810278"/>
            <a:ext cx="5290457" cy="461665"/>
          </a:xfrm>
          <a:prstGeom prst="rect">
            <a:avLst/>
          </a:prstGeom>
        </p:spPr>
        <p:txBody>
          <a:bodyPr wrap="square">
            <a:spAutoFit/>
          </a:bodyPr>
          <a:lstStyle/>
          <a:p>
            <a:pPr lvl="0">
              <a:defRPr/>
            </a:pPr>
            <a:r>
              <a:rPr lang="en-US" sz="2400" spc="-150" dirty="0">
                <a:solidFill>
                  <a:prstClr val="white"/>
                </a:solidFill>
                <a:latin typeface="Arial" panose="020B0604020202020204" pitchFamily="34" charset="0"/>
                <a:ea typeface="Roboto" pitchFamily="2" charset="0"/>
                <a:cs typeface="Arial" panose="020B0604020202020204" pitchFamily="34" charset="0"/>
              </a:rPr>
              <a:t>Conclusions</a:t>
            </a:r>
          </a:p>
        </p:txBody>
      </p:sp>
      <p:cxnSp>
        <p:nvCxnSpPr>
          <p:cNvPr id="4" name="Straight Connector 3">
            <a:extLst>
              <a:ext uri="{FF2B5EF4-FFF2-40B4-BE49-F238E27FC236}">
                <a16:creationId xmlns:a16="http://schemas.microsoft.com/office/drawing/2014/main" id="{F047E9B8-0F23-4BB0-9B09-179FBDD20882}"/>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06E081-98D9-4B85-9B55-4D777B1575C9}"/>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06C5804-1A46-4C6D-8AF2-1EEE5B9416A1}"/>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B3BFF4CF-96F3-4D89-8588-EA268662DA50}"/>
              </a:ext>
            </a:extLst>
          </p:cNvPr>
          <p:cNvPicPr>
            <a:picLocks noChangeArrowheads="1"/>
          </p:cNvPicPr>
          <p:nvPr/>
        </p:nvPicPr>
        <p:blipFill>
          <a:blip r:embed="rId2">
            <a:extLst>
              <a:ext uri="{28A0092B-C50C-407E-A947-70E740481C1C}">
                <a14:useLocalDpi xmlns:a14="http://schemas.microsoft.com/office/drawing/2010/main" val="0"/>
              </a:ext>
            </a:extLst>
          </a:blip>
          <a:srcRect/>
          <a:stretch/>
        </p:blipFill>
        <p:spPr bwMode="auto">
          <a:xfrm>
            <a:off x="3070860" y="2815412"/>
            <a:ext cx="6073140" cy="3300715"/>
          </a:xfrm>
          <a:prstGeom prst="rect">
            <a:avLst/>
          </a:prstGeom>
          <a:noFill/>
          <a:ln>
            <a:noFill/>
          </a:ln>
          <a:effectLst/>
          <a:scene3d>
            <a:camera prst="orthographicFront">
              <a:rot lat="0" lon="0" rev="0"/>
            </a:camera>
            <a:lightRig rig="contrasting" dir="t">
              <a:rot lat="0" lon="0" rev="7800000"/>
            </a:lightRig>
          </a:scene3d>
          <a:sp3d>
            <a:bevelT w="139700" h="1397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0842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190436"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190436"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Technical Superiority</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graphicFrame>
        <p:nvGraphicFramePr>
          <p:cNvPr id="8" name="Table 4">
            <a:extLst>
              <a:ext uri="{FF2B5EF4-FFF2-40B4-BE49-F238E27FC236}">
                <a16:creationId xmlns:a16="http://schemas.microsoft.com/office/drawing/2014/main" id="{24D09086-364B-420A-ABFD-0F1C29E7DC39}"/>
              </a:ext>
            </a:extLst>
          </p:cNvPr>
          <p:cNvGraphicFramePr>
            <a:graphicFrameLocks noGrp="1"/>
          </p:cNvGraphicFramePr>
          <p:nvPr>
            <p:extLst>
              <p:ext uri="{D42A27DB-BD31-4B8C-83A1-F6EECF244321}">
                <p14:modId xmlns:p14="http://schemas.microsoft.com/office/powerpoint/2010/main" val="2924724145"/>
              </p:ext>
            </p:extLst>
          </p:nvPr>
        </p:nvGraphicFramePr>
        <p:xfrm>
          <a:off x="188309" y="785193"/>
          <a:ext cx="8491866" cy="5634508"/>
        </p:xfrm>
        <a:graphic>
          <a:graphicData uri="http://schemas.openxmlformats.org/drawingml/2006/table">
            <a:tbl>
              <a:tblPr firstRow="1" bandRow="1">
                <a:tableStyleId>{2D5ABB26-0587-4C30-8999-92F81FD0307C}</a:tableStyleId>
              </a:tblPr>
              <a:tblGrid>
                <a:gridCol w="2334881">
                  <a:extLst>
                    <a:ext uri="{9D8B030D-6E8A-4147-A177-3AD203B41FA5}">
                      <a16:colId xmlns:a16="http://schemas.microsoft.com/office/drawing/2014/main" val="411696362"/>
                    </a:ext>
                  </a:extLst>
                </a:gridCol>
                <a:gridCol w="6156985">
                  <a:extLst>
                    <a:ext uri="{9D8B030D-6E8A-4147-A177-3AD203B41FA5}">
                      <a16:colId xmlns:a16="http://schemas.microsoft.com/office/drawing/2014/main" val="1530302585"/>
                    </a:ext>
                  </a:extLst>
                </a:gridCol>
              </a:tblGrid>
              <a:tr h="263958">
                <a:tc>
                  <a:txBody>
                    <a:bodyPr/>
                    <a:lstStyle/>
                    <a:p>
                      <a:pPr algn="just">
                        <a:spcBef>
                          <a:spcPts val="300"/>
                        </a:spcBef>
                        <a:spcAft>
                          <a:spcPts val="300"/>
                        </a:spcAft>
                      </a:pPr>
                      <a:r>
                        <a:rPr lang="en-US" sz="1000" b="1" dirty="0">
                          <a:solidFill>
                            <a:schemeClr val="bg1"/>
                          </a:solidFill>
                          <a:latin typeface="Verdana" panose="020B0604030504040204" pitchFamily="34" charset="0"/>
                          <a:ea typeface="Verdana" panose="020B0604030504040204" pitchFamily="34" charset="0"/>
                          <a:cs typeface="Verdana" panose="020B0604030504040204" pitchFamily="34" charset="0"/>
                        </a:rPr>
                        <a:t>Business Segment </a:t>
                      </a:r>
                    </a:p>
                  </a:txBody>
                  <a:tcPr anchor="ctr">
                    <a:solidFill>
                      <a:schemeClr val="accent5">
                        <a:lumMod val="50000"/>
                      </a:schemeClr>
                    </a:solidFill>
                  </a:tcPr>
                </a:tc>
                <a:tc>
                  <a:txBody>
                    <a:bodyPr/>
                    <a:lstStyle/>
                    <a:p>
                      <a:pPr algn="just">
                        <a:spcBef>
                          <a:spcPts val="300"/>
                        </a:spcBef>
                        <a:spcAft>
                          <a:spcPts val="300"/>
                        </a:spcAft>
                      </a:pPr>
                      <a:r>
                        <a:rPr lang="en-US" sz="1000" b="1" dirty="0">
                          <a:solidFill>
                            <a:schemeClr val="bg1"/>
                          </a:solidFill>
                          <a:latin typeface="Verdana" panose="020B0604030504040204" pitchFamily="34" charset="0"/>
                          <a:ea typeface="Verdana" panose="020B0604030504040204" pitchFamily="34" charset="0"/>
                          <a:cs typeface="Verdana" panose="020B0604030504040204" pitchFamily="34" charset="0"/>
                        </a:rPr>
                        <a:t>Technical Superiority</a:t>
                      </a:r>
                    </a:p>
                  </a:txBody>
                  <a:tcPr anchor="ctr">
                    <a:solidFill>
                      <a:schemeClr val="accent5">
                        <a:lumMod val="50000"/>
                      </a:schemeClr>
                    </a:solidFill>
                  </a:tcPr>
                </a:tc>
                <a:extLst>
                  <a:ext uri="{0D108BD9-81ED-4DB2-BD59-A6C34878D82A}">
                    <a16:rowId xmlns:a16="http://schemas.microsoft.com/office/drawing/2014/main" val="1155710869"/>
                  </a:ext>
                </a:extLst>
              </a:tr>
              <a:tr h="1006339">
                <a:tc>
                  <a:txBody>
                    <a:bodyPr/>
                    <a:lstStyle/>
                    <a:p>
                      <a:pPr algn="just">
                        <a:spcBef>
                          <a:spcPts val="300"/>
                        </a:spcBef>
                        <a:spcAft>
                          <a:spcPts val="300"/>
                        </a:spcAft>
                      </a:pPr>
                      <a:r>
                        <a:rPr lang="en-US" sz="1000" dirty="0">
                          <a:latin typeface="Verdana" panose="020B0604030504040204" pitchFamily="34" charset="0"/>
                          <a:ea typeface="Verdana" panose="020B0604030504040204" pitchFamily="34" charset="0"/>
                          <a:cs typeface="Verdana" panose="020B0604030504040204" pitchFamily="34" charset="0"/>
                        </a:rPr>
                        <a:t>Nitriding</a:t>
                      </a:r>
                    </a:p>
                  </a:txBody>
                  <a:tcPr anchor="ctr"/>
                </a:tc>
                <a:tc>
                  <a:txBody>
                    <a:bodyPr/>
                    <a:lstStyle/>
                    <a:p>
                      <a:pPr algn="just">
                        <a:spcBef>
                          <a:spcPts val="300"/>
                        </a:spcBef>
                        <a:spcAft>
                          <a:spcPts val="300"/>
                        </a:spcAft>
                      </a:pPr>
                      <a:r>
                        <a:rPr lang="en-US" sz="1000" dirty="0">
                          <a:latin typeface="Verdana" panose="020B0604030504040204" pitchFamily="34" charset="0"/>
                          <a:ea typeface="Verdana" panose="020B0604030504040204" pitchFamily="34" charset="0"/>
                          <a:cs typeface="Verdana" panose="020B0604030504040204" pitchFamily="34" charset="0"/>
                        </a:rPr>
                        <a:t>MELONITE &amp; ARCOR series of HEF nitriding are the best in quality in the whole industry. These process also comply by industry standards SAE/AMS 2753 which are specified for critical components. </a:t>
                      </a:r>
                    </a:p>
                    <a:p>
                      <a:pPr algn="just">
                        <a:spcBef>
                          <a:spcPts val="300"/>
                        </a:spcBef>
                        <a:spcAft>
                          <a:spcPts val="300"/>
                        </a:spcAft>
                      </a:pPr>
                      <a:r>
                        <a:rPr lang="en-US" sz="1000" dirty="0">
                          <a:latin typeface="Verdana" panose="020B0604030504040204" pitchFamily="34" charset="0"/>
                          <a:ea typeface="Verdana" panose="020B0604030504040204" pitchFamily="34" charset="0"/>
                          <a:cs typeface="Verdana" panose="020B0604030504040204" pitchFamily="34" charset="0"/>
                        </a:rPr>
                        <a:t>HEF provides customizable post-nitriding impregnation depending upon customers' requirements.</a:t>
                      </a:r>
                    </a:p>
                  </a:txBody>
                  <a:tcPr anchor="ctr"/>
                </a:tc>
                <a:extLst>
                  <a:ext uri="{0D108BD9-81ED-4DB2-BD59-A6C34878D82A}">
                    <a16:rowId xmlns:a16="http://schemas.microsoft.com/office/drawing/2014/main" val="1826041076"/>
                  </a:ext>
                </a:extLst>
              </a:tr>
              <a:tr h="1831206">
                <a:tc>
                  <a:txBody>
                    <a:bodyPr/>
                    <a:lstStyle/>
                    <a:p>
                      <a:pPr algn="l">
                        <a:spcBef>
                          <a:spcPts val="300"/>
                        </a:spcBef>
                        <a:spcAft>
                          <a:spcPts val="300"/>
                        </a:spcAft>
                      </a:pPr>
                      <a:r>
                        <a:rPr lang="en-US" sz="1000" dirty="0">
                          <a:latin typeface="Verdana" panose="020B0604030504040204" pitchFamily="34" charset="0"/>
                          <a:ea typeface="Verdana" panose="020B0604030504040204" pitchFamily="34" charset="0"/>
                          <a:cs typeface="Verdana" panose="020B0604030504040204" pitchFamily="34" charset="0"/>
                        </a:rPr>
                        <a:t>Vacuum Deposition (PVD/PAVCD)</a:t>
                      </a:r>
                    </a:p>
                  </a:txBody>
                  <a:tcPr anchor="ctr"/>
                </a:tc>
                <a:tc>
                  <a:txBody>
                    <a:bodyPr/>
                    <a:lstStyle/>
                    <a:p>
                      <a:pPr algn="just">
                        <a:spcBef>
                          <a:spcPts val="300"/>
                        </a:spcBef>
                        <a:spcAft>
                          <a:spcPts val="300"/>
                        </a:spcAft>
                      </a:pPr>
                      <a:r>
                        <a:rPr lang="en-US" sz="1000" dirty="0">
                          <a:latin typeface="Verdana" panose="020B0604030504040204" pitchFamily="34" charset="0"/>
                          <a:ea typeface="Verdana" panose="020B0604030504040204" pitchFamily="34" charset="0"/>
                          <a:cs typeface="Verdana" panose="020B0604030504040204" pitchFamily="34" charset="0"/>
                        </a:rPr>
                        <a:t>HEF has its patented coating technologies for vacuum deposition which help achieve unique coatings with best qualities. These technologies are Plasma Enhanced Magnetron Sputtering (PEMS), Coating Assisted by Microwaves (CAM), Modified ARC (M-ARC).</a:t>
                      </a:r>
                    </a:p>
                    <a:p>
                      <a:pPr algn="just">
                        <a:spcBef>
                          <a:spcPts val="300"/>
                        </a:spcBef>
                        <a:spcAft>
                          <a:spcPts val="300"/>
                        </a:spcAft>
                      </a:pPr>
                      <a:r>
                        <a:rPr lang="en-US" sz="1000" dirty="0">
                          <a:latin typeface="Verdana" panose="020B0604030504040204" pitchFamily="34" charset="0"/>
                          <a:ea typeface="Verdana" panose="020B0604030504040204" pitchFamily="34" charset="0"/>
                          <a:cs typeface="Verdana" panose="020B0604030504040204" pitchFamily="34" charset="0"/>
                        </a:rPr>
                        <a:t>PEMS technology provides various high-performance coatings which have customized hardness, density, and toughness.</a:t>
                      </a:r>
                    </a:p>
                    <a:p>
                      <a:pPr algn="just">
                        <a:spcBef>
                          <a:spcPts val="300"/>
                        </a:spcBef>
                        <a:spcAft>
                          <a:spcPts val="300"/>
                        </a:spcAft>
                      </a:pPr>
                      <a:r>
                        <a:rPr lang="en-US" sz="1000" dirty="0">
                          <a:latin typeface="Verdana" panose="020B0604030504040204" pitchFamily="34" charset="0"/>
                          <a:ea typeface="Verdana" panose="020B0604030504040204" pitchFamily="34" charset="0"/>
                          <a:cs typeface="Verdana" panose="020B0604030504040204" pitchFamily="34" charset="0"/>
                        </a:rPr>
                        <a:t>CAM coating technology allows deposition of hard and ultra-low friction coatings at very low temperature. It also has the ability to coat at low-pressure.</a:t>
                      </a:r>
                    </a:p>
                    <a:p>
                      <a:pPr algn="just">
                        <a:spcBef>
                          <a:spcPts val="300"/>
                        </a:spcBef>
                        <a:spcAft>
                          <a:spcPts val="300"/>
                        </a:spcAft>
                      </a:pPr>
                      <a:r>
                        <a:rPr lang="en-US" sz="1000" dirty="0">
                          <a:latin typeface="Verdana" panose="020B0604030504040204" pitchFamily="34" charset="0"/>
                          <a:ea typeface="Verdana" panose="020B0604030504040204" pitchFamily="34" charset="0"/>
                          <a:cs typeface="Verdana" panose="020B0604030504040204" pitchFamily="34" charset="0"/>
                        </a:rPr>
                        <a:t>The M-ARC method significantly reduces droplets formation which is normally associated with arc-deposited coatings. </a:t>
                      </a:r>
                    </a:p>
                  </a:txBody>
                  <a:tcPr anchor="ctr"/>
                </a:tc>
                <a:extLst>
                  <a:ext uri="{0D108BD9-81ED-4DB2-BD59-A6C34878D82A}">
                    <a16:rowId xmlns:a16="http://schemas.microsoft.com/office/drawing/2014/main" val="1247362316"/>
                  </a:ext>
                </a:extLst>
              </a:tr>
              <a:tr h="841365">
                <a:tc>
                  <a:txBody>
                    <a:bodyPr/>
                    <a:lstStyle/>
                    <a:p>
                      <a:pPr algn="just">
                        <a:spcBef>
                          <a:spcPts val="300"/>
                        </a:spcBef>
                        <a:spcAft>
                          <a:spcPts val="300"/>
                        </a:spcAft>
                      </a:pPr>
                      <a:r>
                        <a:rPr lang="en-US" sz="1000" dirty="0">
                          <a:latin typeface="Verdana" panose="020B0604030504040204" pitchFamily="34" charset="0"/>
                          <a:ea typeface="Verdana" panose="020B0604030504040204" pitchFamily="34" charset="0"/>
                          <a:cs typeface="Verdana" panose="020B0604030504040204" pitchFamily="34" charset="0"/>
                        </a:rPr>
                        <a:t>Salt Bath For Heat Treatment</a:t>
                      </a:r>
                    </a:p>
                  </a:txBody>
                  <a:tcPr anchor="ctr"/>
                </a:tc>
                <a:tc>
                  <a:txBody>
                    <a:bodyPr/>
                    <a:lstStyle/>
                    <a:p>
                      <a:pPr algn="just">
                        <a:spcBef>
                          <a:spcPts val="300"/>
                        </a:spcBef>
                        <a:spcAft>
                          <a:spcPts val="300"/>
                        </a:spcAft>
                      </a:pPr>
                      <a:r>
                        <a:rPr lang="en-US" sz="1000" dirty="0">
                          <a:latin typeface="Verdana" panose="020B0604030504040204" pitchFamily="34" charset="0"/>
                          <a:ea typeface="Verdana" panose="020B0604030504040204" pitchFamily="34" charset="0"/>
                          <a:cs typeface="Verdana" panose="020B0604030504040204" pitchFamily="34" charset="0"/>
                        </a:rPr>
                        <a:t>HEF designs customized systems for salt baths to meet various customers’ exact requirements.</a:t>
                      </a:r>
                    </a:p>
                    <a:p>
                      <a:pPr algn="just">
                        <a:spcBef>
                          <a:spcPts val="300"/>
                        </a:spcBef>
                        <a:spcAft>
                          <a:spcPts val="300"/>
                        </a:spcAft>
                      </a:pPr>
                      <a:r>
                        <a:rPr lang="en-US" sz="1000" dirty="0">
                          <a:latin typeface="Verdana" panose="020B0604030504040204" pitchFamily="34" charset="0"/>
                          <a:ea typeface="Verdana" panose="020B0604030504040204" pitchFamily="34" charset="0"/>
                          <a:cs typeface="Verdana" panose="020B0604030504040204" pitchFamily="34" charset="0"/>
                        </a:rPr>
                        <a:t>The company also offers </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its enormous amount of know-how as market leader. It assists with post treatment technical help.</a:t>
                      </a:r>
                      <a:endParaRPr lang="en-US" sz="1000" dirty="0">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22531917"/>
                  </a:ext>
                </a:extLst>
              </a:tr>
              <a:tr h="1666233">
                <a:tc>
                  <a:txBody>
                    <a:bodyPr/>
                    <a:lstStyle/>
                    <a:p>
                      <a:pPr algn="just">
                        <a:spcBef>
                          <a:spcPts val="300"/>
                        </a:spcBef>
                        <a:spcAft>
                          <a:spcPts val="300"/>
                        </a:spcAft>
                      </a:pPr>
                      <a:r>
                        <a:rPr lang="en-US" sz="1000" dirty="0">
                          <a:latin typeface="Verdana" panose="020B0604030504040204" pitchFamily="34" charset="0"/>
                          <a:ea typeface="Verdana" panose="020B0604030504040204" pitchFamily="34" charset="0"/>
                          <a:cs typeface="Verdana" panose="020B0604030504040204" pitchFamily="34" charset="0"/>
                        </a:rPr>
                        <a:t>Bushings/Joints</a:t>
                      </a:r>
                    </a:p>
                  </a:txBody>
                  <a:tcPr anchor="ctr"/>
                </a:tc>
                <a:tc>
                  <a:txBody>
                    <a:bodyPr/>
                    <a:lstStyle/>
                    <a:p>
                      <a:pPr algn="just">
                        <a:spcBef>
                          <a:spcPts val="300"/>
                        </a:spcBef>
                        <a:spcAft>
                          <a:spcPts val="300"/>
                        </a:spcAft>
                      </a:pPr>
                      <a:r>
                        <a:rPr lang="en-US" sz="1000" dirty="0">
                          <a:latin typeface="Verdana" panose="020B0604030504040204" pitchFamily="34" charset="0"/>
                          <a:ea typeface="Verdana" panose="020B0604030504040204" pitchFamily="34" charset="0"/>
                          <a:cs typeface="Verdana" panose="020B0604030504040204" pitchFamily="34" charset="0"/>
                        </a:rPr>
                        <a:t>HEF bushing are best quality in the industry and provide best results where extended intervals between lubrication applications are required. These bushing also stand out their competition in ability to withstand high loads, excellent frictional and anti-seizure properties.</a:t>
                      </a:r>
                    </a:p>
                    <a:p>
                      <a:pPr algn="just">
                        <a:spcBef>
                          <a:spcPts val="300"/>
                        </a:spcBef>
                        <a:spcAft>
                          <a:spcPts val="300"/>
                        </a:spcAft>
                      </a:pPr>
                      <a:r>
                        <a:rPr lang="en-US" sz="1000" dirty="0">
                          <a:latin typeface="Verdana" panose="020B0604030504040204" pitchFamily="34" charset="0"/>
                          <a:ea typeface="Verdana" panose="020B0604030504040204" pitchFamily="34" charset="0"/>
                          <a:cs typeface="Verdana" panose="020B0604030504040204" pitchFamily="34" charset="0"/>
                        </a:rPr>
                        <a:t>HEF can design the hardened steel bushings according to customer demands with various kinds of internal grooves providing lubricant distribution and abrasive particles removing.</a:t>
                      </a:r>
                    </a:p>
                    <a:p>
                      <a:pPr algn="just">
                        <a:spcBef>
                          <a:spcPts val="300"/>
                        </a:spcBef>
                        <a:spcAft>
                          <a:spcPts val="300"/>
                        </a:spcAft>
                      </a:pPr>
                      <a:r>
                        <a:rPr lang="en-US" sz="1000" dirty="0">
                          <a:latin typeface="Verdana" panose="020B0604030504040204" pitchFamily="34" charset="0"/>
                          <a:ea typeface="Verdana" panose="020B0604030504040204" pitchFamily="34" charset="0"/>
                          <a:cs typeface="Verdana" panose="020B0604030504040204" pitchFamily="34" charset="0"/>
                        </a:rPr>
                        <a:t>The same patented technology can be used to manufacture flanged bushings or washers also.</a:t>
                      </a:r>
                    </a:p>
                    <a:p>
                      <a:pPr algn="just">
                        <a:spcBef>
                          <a:spcPts val="300"/>
                        </a:spcBef>
                        <a:spcAft>
                          <a:spcPts val="300"/>
                        </a:spcAft>
                      </a:pPr>
                      <a:r>
                        <a:rPr lang="en-US" sz="1000" dirty="0">
                          <a:latin typeface="Verdana" panose="020B0604030504040204" pitchFamily="34" charset="0"/>
                          <a:ea typeface="Verdana" panose="020B0604030504040204" pitchFamily="34" charset="0"/>
                          <a:cs typeface="Verdana" panose="020B0604030504040204" pitchFamily="34" charset="0"/>
                        </a:rPr>
                        <a:t>HEF Group is also capable of end-to-end production of all mechanical parts using its patented technologies.  </a:t>
                      </a:r>
                    </a:p>
                  </a:txBody>
                  <a:tcPr anchor="ctr"/>
                </a:tc>
                <a:extLst>
                  <a:ext uri="{0D108BD9-81ED-4DB2-BD59-A6C34878D82A}">
                    <a16:rowId xmlns:a16="http://schemas.microsoft.com/office/drawing/2014/main" val="434549257"/>
                  </a:ext>
                </a:extLst>
              </a:tr>
            </a:tbl>
          </a:graphicData>
        </a:graphic>
      </p:graphicFrame>
    </p:spTree>
    <p:extLst>
      <p:ext uri="{BB962C8B-B14F-4D97-AF65-F5344CB8AC3E}">
        <p14:creationId xmlns:p14="http://schemas.microsoft.com/office/powerpoint/2010/main" val="41824955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581A1D-7913-4FFB-9433-CBCE243D0CE1}"/>
              </a:ext>
            </a:extLst>
          </p:cNvPr>
          <p:cNvSpPr/>
          <p:nvPr/>
        </p:nvSpPr>
        <p:spPr>
          <a:xfrm>
            <a:off x="190436" y="17349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7643332-9473-4386-BA17-AB69A2B40FC9}"/>
              </a:ext>
            </a:extLst>
          </p:cNvPr>
          <p:cNvSpPr txBox="1"/>
          <p:nvPr/>
        </p:nvSpPr>
        <p:spPr>
          <a:xfrm>
            <a:off x="190436" y="219210"/>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HEF Group – Technical Superiority</a:t>
            </a:r>
          </a:p>
        </p:txBody>
      </p:sp>
      <p:sp>
        <p:nvSpPr>
          <p:cNvPr id="14" name="TextBox 13">
            <a:extLst>
              <a:ext uri="{FF2B5EF4-FFF2-40B4-BE49-F238E27FC236}">
                <a16:creationId xmlns:a16="http://schemas.microsoft.com/office/drawing/2014/main" id="{D598272C-0BEB-4A9E-B98A-433766D2C0D1}"/>
              </a:ext>
            </a:extLst>
          </p:cNvPr>
          <p:cNvSpPr txBox="1"/>
          <p:nvPr/>
        </p:nvSpPr>
        <p:spPr>
          <a:xfrm>
            <a:off x="3977640" y="6414402"/>
            <a:ext cx="4885939"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Secondary Sources, HEF Group Company Website</a:t>
            </a:r>
          </a:p>
        </p:txBody>
      </p:sp>
      <p:graphicFrame>
        <p:nvGraphicFramePr>
          <p:cNvPr id="8" name="Table 4">
            <a:extLst>
              <a:ext uri="{FF2B5EF4-FFF2-40B4-BE49-F238E27FC236}">
                <a16:creationId xmlns:a16="http://schemas.microsoft.com/office/drawing/2014/main" id="{24D09086-364B-420A-ABFD-0F1C29E7DC39}"/>
              </a:ext>
            </a:extLst>
          </p:cNvPr>
          <p:cNvGraphicFramePr>
            <a:graphicFrameLocks noGrp="1"/>
          </p:cNvGraphicFramePr>
          <p:nvPr>
            <p:extLst>
              <p:ext uri="{D42A27DB-BD31-4B8C-83A1-F6EECF244321}">
                <p14:modId xmlns:p14="http://schemas.microsoft.com/office/powerpoint/2010/main" val="1739976681"/>
              </p:ext>
            </p:extLst>
          </p:nvPr>
        </p:nvGraphicFramePr>
        <p:xfrm>
          <a:off x="188309" y="877959"/>
          <a:ext cx="8478614" cy="2859154"/>
        </p:xfrm>
        <a:graphic>
          <a:graphicData uri="http://schemas.openxmlformats.org/drawingml/2006/table">
            <a:tbl>
              <a:tblPr firstRow="1" bandRow="1">
                <a:tableStyleId>{2D5ABB26-0587-4C30-8999-92F81FD0307C}</a:tableStyleId>
              </a:tblPr>
              <a:tblGrid>
                <a:gridCol w="2331237">
                  <a:extLst>
                    <a:ext uri="{9D8B030D-6E8A-4147-A177-3AD203B41FA5}">
                      <a16:colId xmlns:a16="http://schemas.microsoft.com/office/drawing/2014/main" val="411696362"/>
                    </a:ext>
                  </a:extLst>
                </a:gridCol>
                <a:gridCol w="6147377">
                  <a:extLst>
                    <a:ext uri="{9D8B030D-6E8A-4147-A177-3AD203B41FA5}">
                      <a16:colId xmlns:a16="http://schemas.microsoft.com/office/drawing/2014/main" val="1530302585"/>
                    </a:ext>
                  </a:extLst>
                </a:gridCol>
              </a:tblGrid>
              <a:tr h="282386">
                <a:tc>
                  <a:txBody>
                    <a:bodyPr/>
                    <a:lstStyle/>
                    <a:p>
                      <a:pPr algn="just">
                        <a:spcBef>
                          <a:spcPts val="300"/>
                        </a:spcBef>
                        <a:spcAft>
                          <a:spcPts val="300"/>
                        </a:spcAft>
                      </a:pPr>
                      <a:r>
                        <a:rPr lang="en-US" sz="1000" b="1" dirty="0">
                          <a:solidFill>
                            <a:schemeClr val="bg1"/>
                          </a:solidFill>
                          <a:latin typeface="Verdana" panose="020B0604030504040204" pitchFamily="34" charset="0"/>
                          <a:ea typeface="Verdana" panose="020B0604030504040204" pitchFamily="34" charset="0"/>
                          <a:cs typeface="Verdana" panose="020B0604030504040204" pitchFamily="34" charset="0"/>
                        </a:rPr>
                        <a:t>Business Segment </a:t>
                      </a:r>
                    </a:p>
                  </a:txBody>
                  <a:tcPr anchor="ctr">
                    <a:solidFill>
                      <a:schemeClr val="accent5">
                        <a:lumMod val="50000"/>
                      </a:schemeClr>
                    </a:solidFill>
                  </a:tcPr>
                </a:tc>
                <a:tc>
                  <a:txBody>
                    <a:bodyPr/>
                    <a:lstStyle/>
                    <a:p>
                      <a:pPr algn="just">
                        <a:spcBef>
                          <a:spcPts val="300"/>
                        </a:spcBef>
                        <a:spcAft>
                          <a:spcPts val="300"/>
                        </a:spcAft>
                      </a:pPr>
                      <a:r>
                        <a:rPr lang="en-US" sz="1000" b="1" dirty="0">
                          <a:solidFill>
                            <a:schemeClr val="bg1"/>
                          </a:solidFill>
                          <a:latin typeface="Verdana" panose="020B0604030504040204" pitchFamily="34" charset="0"/>
                          <a:ea typeface="Verdana" panose="020B0604030504040204" pitchFamily="34" charset="0"/>
                          <a:cs typeface="Verdana" panose="020B0604030504040204" pitchFamily="34" charset="0"/>
                        </a:rPr>
                        <a:t>Technical Superiority</a:t>
                      </a:r>
                    </a:p>
                  </a:txBody>
                  <a:tcPr anchor="ctr">
                    <a:solidFill>
                      <a:schemeClr val="accent5">
                        <a:lumMod val="50000"/>
                      </a:schemeClr>
                    </a:solidFill>
                  </a:tcPr>
                </a:tc>
                <a:extLst>
                  <a:ext uri="{0D108BD9-81ED-4DB2-BD59-A6C34878D82A}">
                    <a16:rowId xmlns:a16="http://schemas.microsoft.com/office/drawing/2014/main" val="1155710869"/>
                  </a:ext>
                </a:extLst>
              </a:tr>
              <a:tr h="2576768">
                <a:tc>
                  <a:txBody>
                    <a:bodyPr/>
                    <a:lstStyle/>
                    <a:p>
                      <a:pPr algn="just">
                        <a:spcBef>
                          <a:spcPts val="300"/>
                        </a:spcBef>
                        <a:spcAft>
                          <a:spcPts val="300"/>
                        </a:spcAft>
                      </a:pPr>
                      <a:r>
                        <a:rPr lang="en-US" sz="1000" dirty="0">
                          <a:latin typeface="Verdana" panose="020B0604030504040204" pitchFamily="34" charset="0"/>
                          <a:ea typeface="Verdana" panose="020B0604030504040204" pitchFamily="34" charset="0"/>
                          <a:cs typeface="Verdana" panose="020B0604030504040204" pitchFamily="34" charset="0"/>
                        </a:rPr>
                        <a:t>Bath Salts For Heat Treatment</a:t>
                      </a:r>
                    </a:p>
                  </a:txBody>
                  <a:tcPr anchor="ctr"/>
                </a:tc>
                <a:tc>
                  <a:txBody>
                    <a:bodyPr/>
                    <a:lstStyle/>
                    <a:p>
                      <a:pPr marL="0" marR="0" lvl="0" indent="0" algn="just" defTabSz="914400" rtl="0" eaLnBrk="1" fontAlgn="auto" latinLnBrk="0" hangingPunct="1">
                        <a:lnSpc>
                          <a:spcPct val="100000"/>
                        </a:lnSpc>
                        <a:spcBef>
                          <a:spcPts val="300"/>
                        </a:spcBef>
                        <a:spcAft>
                          <a:spcPts val="300"/>
                        </a:spcAft>
                        <a:buClrTx/>
                        <a:buSzTx/>
                        <a:buFontTx/>
                        <a:buNone/>
                        <a:tabLst/>
                        <a:defRPr/>
                      </a:pPr>
                      <a:r>
                        <a:rPr lang="en-US" sz="1000" dirty="0">
                          <a:latin typeface="Verdana" panose="020B0604030504040204" pitchFamily="34" charset="0"/>
                          <a:ea typeface="Verdana" panose="020B0604030504040204" pitchFamily="34" charset="0"/>
                          <a:cs typeface="Verdana" panose="020B0604030504040204" pitchFamily="34" charset="0"/>
                        </a:rPr>
                        <a:t>As per customers, HEF’s salts are of premium quality and most of the times offered along with the process they are used for. </a:t>
                      </a:r>
                    </a:p>
                    <a:p>
                      <a:pPr marL="0" marR="0" lvl="0" indent="0" algn="just" defTabSz="914400" rtl="0" eaLnBrk="1" fontAlgn="auto" latinLnBrk="0" hangingPunct="1">
                        <a:lnSpc>
                          <a:spcPct val="100000"/>
                        </a:lnSpc>
                        <a:spcBef>
                          <a:spcPts val="300"/>
                        </a:spcBef>
                        <a:spcAft>
                          <a:spcPts val="300"/>
                        </a:spcAft>
                        <a:buClrTx/>
                        <a:buSzTx/>
                        <a:buFontTx/>
                        <a:buNone/>
                        <a:tabLst/>
                        <a:defRPr/>
                      </a:pPr>
                      <a:r>
                        <a:rPr lang="en-US" sz="1000" dirty="0">
                          <a:latin typeface="Verdana" panose="020B0604030504040204" pitchFamily="34" charset="0"/>
                          <a:ea typeface="Verdana" panose="020B0604030504040204" pitchFamily="34" charset="0"/>
                          <a:cs typeface="Verdana" panose="020B0604030504040204" pitchFamily="34" charset="0"/>
                        </a:rPr>
                        <a:t>Durofer salts do not contain any cyanide and the carbon activity is controlled by adding the regenerator CECONTROL, thus generating considerably less waste salt and making the entire process very environment friendly. </a:t>
                      </a:r>
                    </a:p>
                    <a:p>
                      <a:pPr marL="0" marR="0" lvl="0" indent="0" algn="just" defTabSz="914400" rtl="0" eaLnBrk="1" fontAlgn="auto" latinLnBrk="0" hangingPunct="1">
                        <a:lnSpc>
                          <a:spcPct val="100000"/>
                        </a:lnSpc>
                        <a:spcBef>
                          <a:spcPts val="300"/>
                        </a:spcBef>
                        <a:spcAft>
                          <a:spcPts val="300"/>
                        </a:spcAft>
                        <a:buClrTx/>
                        <a:buSzTx/>
                        <a:buFontTx/>
                        <a:buNone/>
                        <a:tabLst/>
                        <a:defRPr/>
                      </a:pPr>
                      <a:r>
                        <a:rPr lang="en-US" sz="1000" dirty="0">
                          <a:latin typeface="Verdana" panose="020B0604030504040204" pitchFamily="34" charset="0"/>
                          <a:ea typeface="Verdana" panose="020B0604030504040204" pitchFamily="34" charset="0"/>
                          <a:cs typeface="Verdana" panose="020B0604030504040204" pitchFamily="34" charset="0"/>
                        </a:rPr>
                        <a:t>As per customers HEF’s AS salts are the best choice for quenching and tempering because they give the best attainable toughness.</a:t>
                      </a:r>
                    </a:p>
                    <a:p>
                      <a:pPr marL="0" marR="0" lvl="0" indent="0" algn="just" defTabSz="914400" rtl="0" eaLnBrk="1" fontAlgn="auto" latinLnBrk="0" hangingPunct="1">
                        <a:lnSpc>
                          <a:spcPct val="100000"/>
                        </a:lnSpc>
                        <a:spcBef>
                          <a:spcPts val="300"/>
                        </a:spcBef>
                        <a:spcAft>
                          <a:spcPts val="300"/>
                        </a:spcAft>
                        <a:buClrTx/>
                        <a:buSzTx/>
                        <a:buFontTx/>
                        <a:buNone/>
                        <a:tabLst/>
                        <a:defRPr/>
                      </a:pPr>
                      <a:r>
                        <a:rPr lang="en-US" sz="1000" dirty="0">
                          <a:latin typeface="Verdana" panose="020B0604030504040204" pitchFamily="34" charset="0"/>
                          <a:ea typeface="Verdana" panose="020B0604030504040204" pitchFamily="34" charset="0"/>
                          <a:cs typeface="Verdana" panose="020B0604030504040204" pitchFamily="34" charset="0"/>
                        </a:rPr>
                        <a:t>Customers claim that HEF salts provides benefits such as highest hardness combined with excellent toughness, ideal quenching conditions regardless of part diameter, partial hardening easy realizable, and lowest distortion compared to other hardening processes</a:t>
                      </a:r>
                    </a:p>
                    <a:p>
                      <a:pPr algn="just">
                        <a:spcBef>
                          <a:spcPts val="300"/>
                        </a:spcBef>
                        <a:spcAft>
                          <a:spcPts val="300"/>
                        </a:spcAft>
                      </a:pPr>
                      <a:r>
                        <a:rPr lang="en-US" sz="1000" dirty="0">
                          <a:latin typeface="Verdana" panose="020B0604030504040204" pitchFamily="34" charset="0"/>
                          <a:ea typeface="Verdana" panose="020B0604030504040204" pitchFamily="34" charset="0"/>
                          <a:cs typeface="Verdana" panose="020B0604030504040204" pitchFamily="34" charset="0"/>
                        </a:rPr>
                        <a:t>Rubbercure salts are specially designed heat transfer salts which are mainly used for the vulcanization of rubber products which are continuously extruded. </a:t>
                      </a:r>
                    </a:p>
                  </a:txBody>
                  <a:tcPr anchor="ctr"/>
                </a:tc>
                <a:extLst>
                  <a:ext uri="{0D108BD9-81ED-4DB2-BD59-A6C34878D82A}">
                    <a16:rowId xmlns:a16="http://schemas.microsoft.com/office/drawing/2014/main" val="2671649849"/>
                  </a:ext>
                </a:extLst>
              </a:tr>
            </a:tbl>
          </a:graphicData>
        </a:graphic>
      </p:graphicFrame>
    </p:spTree>
    <p:extLst>
      <p:ext uri="{BB962C8B-B14F-4D97-AF65-F5344CB8AC3E}">
        <p14:creationId xmlns:p14="http://schemas.microsoft.com/office/powerpoint/2010/main" val="1338934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5ED1D05C-CD9F-475B-9CDF-F380CA37246F}"/>
              </a:ext>
            </a:extLst>
          </p:cNvPr>
          <p:cNvSpPr/>
          <p:nvPr/>
        </p:nvSpPr>
        <p:spPr>
          <a:xfrm>
            <a:off x="320040" y="193564"/>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24ACDDF-35A9-4BE4-A96E-41CFB924C835}"/>
              </a:ext>
            </a:extLst>
          </p:cNvPr>
          <p:cNvSpPr txBox="1"/>
          <p:nvPr/>
        </p:nvSpPr>
        <p:spPr>
          <a:xfrm>
            <a:off x="320040" y="239284"/>
            <a:ext cx="6684264"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Global Market Share (%) – HEF Group</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sp>
        <p:nvSpPr>
          <p:cNvPr id="20" name="TextBox 19">
            <a:extLst>
              <a:ext uri="{FF2B5EF4-FFF2-40B4-BE49-F238E27FC236}">
                <a16:creationId xmlns:a16="http://schemas.microsoft.com/office/drawing/2014/main" id="{B20E3FAC-5E6F-4434-9A0E-F7E7E6D65AD0}"/>
              </a:ext>
            </a:extLst>
          </p:cNvPr>
          <p:cNvSpPr txBox="1"/>
          <p:nvPr/>
        </p:nvSpPr>
        <p:spPr>
          <a:xfrm>
            <a:off x="4455972" y="3305889"/>
            <a:ext cx="4135935"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2" name="Table 1">
            <a:extLst>
              <a:ext uri="{FF2B5EF4-FFF2-40B4-BE49-F238E27FC236}">
                <a16:creationId xmlns:a16="http://schemas.microsoft.com/office/drawing/2014/main" id="{2A4F821E-19CC-4D55-A135-0C136A76C71D}"/>
              </a:ext>
            </a:extLst>
          </p:cNvPr>
          <p:cNvGraphicFramePr>
            <a:graphicFrameLocks noGrp="1"/>
          </p:cNvGraphicFramePr>
          <p:nvPr>
            <p:extLst>
              <p:ext uri="{D42A27DB-BD31-4B8C-83A1-F6EECF244321}">
                <p14:modId xmlns:p14="http://schemas.microsoft.com/office/powerpoint/2010/main" val="1572845985"/>
              </p:ext>
            </p:extLst>
          </p:nvPr>
        </p:nvGraphicFramePr>
        <p:xfrm>
          <a:off x="320038" y="845010"/>
          <a:ext cx="8547916" cy="2414265"/>
        </p:xfrm>
        <a:graphic>
          <a:graphicData uri="http://schemas.openxmlformats.org/drawingml/2006/table">
            <a:tbl>
              <a:tblPr>
                <a:tableStyleId>{2D5ABB26-0587-4C30-8999-92F81FD0307C}</a:tableStyleId>
              </a:tblPr>
              <a:tblGrid>
                <a:gridCol w="3395478">
                  <a:extLst>
                    <a:ext uri="{9D8B030D-6E8A-4147-A177-3AD203B41FA5}">
                      <a16:colId xmlns:a16="http://schemas.microsoft.com/office/drawing/2014/main" val="2224153015"/>
                    </a:ext>
                  </a:extLst>
                </a:gridCol>
                <a:gridCol w="1668050">
                  <a:extLst>
                    <a:ext uri="{9D8B030D-6E8A-4147-A177-3AD203B41FA5}">
                      <a16:colId xmlns:a16="http://schemas.microsoft.com/office/drawing/2014/main" val="4056988073"/>
                    </a:ext>
                  </a:extLst>
                </a:gridCol>
                <a:gridCol w="1226931">
                  <a:extLst>
                    <a:ext uri="{9D8B030D-6E8A-4147-A177-3AD203B41FA5}">
                      <a16:colId xmlns:a16="http://schemas.microsoft.com/office/drawing/2014/main" val="1052647773"/>
                    </a:ext>
                  </a:extLst>
                </a:gridCol>
                <a:gridCol w="1233240">
                  <a:extLst>
                    <a:ext uri="{9D8B030D-6E8A-4147-A177-3AD203B41FA5}">
                      <a16:colId xmlns:a16="http://schemas.microsoft.com/office/drawing/2014/main" val="2435641423"/>
                    </a:ext>
                  </a:extLst>
                </a:gridCol>
                <a:gridCol w="1024217">
                  <a:extLst>
                    <a:ext uri="{9D8B030D-6E8A-4147-A177-3AD203B41FA5}">
                      <a16:colId xmlns:a16="http://schemas.microsoft.com/office/drawing/2014/main" val="1953210980"/>
                    </a:ext>
                  </a:extLst>
                </a:gridCol>
              </a:tblGrid>
              <a:tr h="213130">
                <a:tc gridSpan="5">
                  <a:txBody>
                    <a:bodyPr/>
                    <a:lstStyle/>
                    <a:p>
                      <a:pPr algn="ctr" fontAlgn="ctr"/>
                      <a:r>
                        <a:rPr lang="en-US" sz="12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Global Market - HEF Group</a:t>
                      </a: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71052182"/>
                  </a:ext>
                </a:extLst>
              </a:tr>
              <a:tr h="184592">
                <a:tc rowSpan="2">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Treatments/Salts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gridSpan="2">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gridSpan="2">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extLst>
                  <a:ext uri="{0D108BD9-81ED-4DB2-BD59-A6C34878D82A}">
                    <a16:rowId xmlns:a16="http://schemas.microsoft.com/office/drawing/2014/main" val="1281107986"/>
                  </a:ext>
                </a:extLst>
              </a:tr>
              <a:tr h="355215">
                <a:tc vMerge="1">
                  <a:txBody>
                    <a:bodyPr/>
                    <a:lstStyle/>
                    <a:p>
                      <a:pPr algn="ctr" fontAlgn="ct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Share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Size (USD Million)</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Share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Market Size (USD Million)</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extLst>
                  <a:ext uri="{0D108BD9-81ED-4DB2-BD59-A6C34878D82A}">
                    <a16:rowId xmlns:a16="http://schemas.microsoft.com/office/drawing/2014/main" val="4035052427"/>
                  </a:ext>
                </a:extLst>
              </a:tr>
              <a:tr h="184592">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Nitriding</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5.0%</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154.7</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6.7%</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242.9</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064193654"/>
                  </a:ext>
                </a:extLst>
              </a:tr>
              <a:tr h="184592">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Salt Bath For Heat Treatment</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4.0%</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49.5</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4.5%</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69.7</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961600943"/>
                  </a:ext>
                </a:extLst>
              </a:tr>
              <a:tr h="184592">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Vacuum Deposition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2.0%</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134.8</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2.6%</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207.3</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628994716"/>
                  </a:ext>
                </a:extLst>
              </a:tr>
              <a:tr h="184592">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Bushings/Joints</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3.0%</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31.5</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3.1%</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46.2</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2784848229"/>
                  </a:ext>
                </a:extLst>
              </a:tr>
              <a:tr h="184592">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Total Sales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grid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370.6</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hMerge="1">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370.6</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grid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566.2</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hMerge="1">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566.2</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201791391"/>
                  </a:ext>
                </a:extLst>
              </a:tr>
              <a:tr h="184592">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Bath Salts For Heat Treatment – Total</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3.5%</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32.2</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4.7%</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51.0</a:t>
                      </a:r>
                    </a:p>
                  </a:txBody>
                  <a:tcPr marL="0" marR="0" marT="0" marB="0" anchor="ctr"/>
                </a:tc>
                <a:extLst>
                  <a:ext uri="{0D108BD9-81ED-4DB2-BD59-A6C34878D82A}">
                    <a16:rowId xmlns:a16="http://schemas.microsoft.com/office/drawing/2014/main" val="4027060131"/>
                  </a:ext>
                </a:extLst>
              </a:tr>
              <a:tr h="184592">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11.4</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4.9%</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18.4</a:t>
                      </a:r>
                    </a:p>
                  </a:txBody>
                  <a:tcPr marL="0" marR="0" marT="0" marB="0" anchor="ctr"/>
                </a:tc>
                <a:extLst>
                  <a:ext uri="{0D108BD9-81ED-4DB2-BD59-A6C34878D82A}">
                    <a16:rowId xmlns:a16="http://schemas.microsoft.com/office/drawing/2014/main" val="1625069765"/>
                  </a:ext>
                </a:extLst>
              </a:tr>
              <a:tr h="184592">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Other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20.9</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11.8</a:t>
                      </a:r>
                    </a:p>
                  </a:txBody>
                  <a:tcPr marL="0" marR="0" marT="0" marB="0" anchor="ctr"/>
                </a:tc>
                <a:extLst>
                  <a:ext uri="{0D108BD9-81ED-4DB2-BD59-A6C34878D82A}">
                    <a16:rowId xmlns:a16="http://schemas.microsoft.com/office/drawing/2014/main" val="1725870948"/>
                  </a:ext>
                </a:extLst>
              </a:tr>
              <a:tr h="184592">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Total Sales – HEF Group (including salt sales)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grid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402.8</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hMerge="1">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370.6</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grid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617.1</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hMerge="1">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566.2</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1772316918"/>
                  </a:ext>
                </a:extLst>
              </a:tr>
            </a:tbl>
          </a:graphicData>
        </a:graphic>
      </p:graphicFrame>
      <p:sp>
        <p:nvSpPr>
          <p:cNvPr id="7" name="Rectangle 6">
            <a:extLst>
              <a:ext uri="{FF2B5EF4-FFF2-40B4-BE49-F238E27FC236}">
                <a16:creationId xmlns:a16="http://schemas.microsoft.com/office/drawing/2014/main" id="{620B0930-20D4-4A72-82E1-E47554ED6B50}"/>
              </a:ext>
            </a:extLst>
          </p:cNvPr>
          <p:cNvSpPr/>
          <p:nvPr/>
        </p:nvSpPr>
        <p:spPr>
          <a:xfrm>
            <a:off x="207034" y="3569781"/>
            <a:ext cx="8660921" cy="290048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D81EEAE-3AD1-4634-A9F9-8CA95A20051C}"/>
              </a:ext>
            </a:extLst>
          </p:cNvPr>
          <p:cNvSpPr txBox="1"/>
          <p:nvPr/>
        </p:nvSpPr>
        <p:spPr>
          <a:xfrm>
            <a:off x="320038" y="3665768"/>
            <a:ext cx="8497019" cy="2759730"/>
          </a:xfrm>
          <a:prstGeom prst="rect">
            <a:avLst/>
          </a:prstGeom>
          <a:noFill/>
        </p:spPr>
        <p:txBody>
          <a:bodyPr wrap="square" rtlCol="0">
            <a:spAutoFit/>
          </a:bodyPr>
          <a:lstStyle/>
          <a:p>
            <a:pPr marL="171450" indent="-171450">
              <a:spcBef>
                <a:spcPts val="400"/>
              </a:spcBef>
              <a:spcAft>
                <a:spcPts val="4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HEF Group generated a sales of USD 402 Million from nitriding, vacuum deposition, salt bath for heat treatment, bushings, and bath salts for heat treatment business segments in 2020. The sales is projected to reach up to USD 617 Million. </a:t>
            </a:r>
          </a:p>
          <a:p>
            <a:pPr marL="171450" indent="-171450">
              <a:spcBef>
                <a:spcPts val="400"/>
              </a:spcBef>
              <a:spcAft>
                <a:spcPts val="4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In 2020, HEF Group has a market share of 5.0% with a market size of USD 154.7 Million in the Nitriding business. The market size is expected to reach USD 242.9 Million by 2025 having a market share of 6.7%.</a:t>
            </a:r>
          </a:p>
          <a:p>
            <a:pPr marL="171450" indent="-171450">
              <a:spcBef>
                <a:spcPts val="400"/>
              </a:spcBef>
              <a:spcAft>
                <a:spcPts val="4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The company generated sales of USD 49.5 Million from the salt bath for heat treatment segment having a market share of 4.0% in 2020. HEF Group is expected to generate annual sales of USD 60.7 Million by 2025 in the same segment, making the market share 4.5%.</a:t>
            </a:r>
          </a:p>
          <a:p>
            <a:pPr marL="171450" indent="-171450">
              <a:spcBef>
                <a:spcPts val="400"/>
              </a:spcBef>
              <a:spcAft>
                <a:spcPts val="4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As of 2020, the vacuum deposition segment has a market share of 2.0% with sales around USD 134.8 Million. The market share is expected to increase up to 2.6% with projected sales around USD 207.3 Million.</a:t>
            </a:r>
          </a:p>
          <a:p>
            <a:pPr marL="171450" indent="-171450">
              <a:spcBef>
                <a:spcPts val="400"/>
              </a:spcBef>
              <a:spcAft>
                <a:spcPts val="4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HEF Group has a market share of 3.0% in the bushing/joints business segment with sales of around USD 31.5 Million. The sales is projected to increase up to 46.2 USD Million with a market share of 3.1% by 2025.</a:t>
            </a:r>
          </a:p>
          <a:p>
            <a:pPr marL="171450" indent="-171450">
              <a:spcBef>
                <a:spcPts val="400"/>
              </a:spcBef>
              <a:spcAft>
                <a:spcPts val="4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The company generated sales of USD 32.2 Million from the bath salt for heat treatment segment having a market share of 3.5% in 2020. HEF Group is expected to generate annual sales of USD 51.0 Million by 2025 in the same segment, making the market share 4.7%.</a:t>
            </a:r>
          </a:p>
        </p:txBody>
      </p:sp>
    </p:spTree>
    <p:extLst>
      <p:ext uri="{BB962C8B-B14F-4D97-AF65-F5344CB8AC3E}">
        <p14:creationId xmlns:p14="http://schemas.microsoft.com/office/powerpoint/2010/main" val="42333060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0786291-1896-4FFC-971B-EEB273FC36C9}"/>
              </a:ext>
            </a:extLst>
          </p:cNvPr>
          <p:cNvSpPr/>
          <p:nvPr/>
        </p:nvSpPr>
        <p:spPr>
          <a:xfrm>
            <a:off x="219456" y="18442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72F8FE4-5100-4B4B-B260-D9223039DCE3}"/>
              </a:ext>
            </a:extLst>
          </p:cNvPr>
          <p:cNvSpPr txBox="1"/>
          <p:nvPr/>
        </p:nvSpPr>
        <p:spPr>
          <a:xfrm>
            <a:off x="219456" y="230140"/>
            <a:ext cx="4251960"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Regional Market Share (%) – HEF Group, 2020</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sp>
        <p:nvSpPr>
          <p:cNvPr id="7" name="TextBox 6">
            <a:extLst>
              <a:ext uri="{FF2B5EF4-FFF2-40B4-BE49-F238E27FC236}">
                <a16:creationId xmlns:a16="http://schemas.microsoft.com/office/drawing/2014/main" id="{63EFAB19-03E9-4503-998E-525A935AC3A3}"/>
              </a:ext>
            </a:extLst>
          </p:cNvPr>
          <p:cNvSpPr txBox="1"/>
          <p:nvPr/>
        </p:nvSpPr>
        <p:spPr>
          <a:xfrm>
            <a:off x="3794649" y="5102916"/>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8" name="TextBox 7">
            <a:extLst>
              <a:ext uri="{FF2B5EF4-FFF2-40B4-BE49-F238E27FC236}">
                <a16:creationId xmlns:a16="http://schemas.microsoft.com/office/drawing/2014/main" id="{F3AEF9B6-345C-4084-AF71-9995E572EA0C}"/>
              </a:ext>
            </a:extLst>
          </p:cNvPr>
          <p:cNvSpPr txBox="1"/>
          <p:nvPr/>
        </p:nvSpPr>
        <p:spPr>
          <a:xfrm>
            <a:off x="3767794" y="2807375"/>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36" name="Rectangle 35">
            <a:extLst>
              <a:ext uri="{FF2B5EF4-FFF2-40B4-BE49-F238E27FC236}">
                <a16:creationId xmlns:a16="http://schemas.microsoft.com/office/drawing/2014/main" id="{82991A37-1627-480A-96F5-D78058086F47}"/>
              </a:ext>
            </a:extLst>
          </p:cNvPr>
          <p:cNvSpPr/>
          <p:nvPr/>
        </p:nvSpPr>
        <p:spPr>
          <a:xfrm>
            <a:off x="320037" y="5356128"/>
            <a:ext cx="8604508" cy="129213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CC9C3181-FD93-4490-9F3E-AA284C0DA1F7}"/>
              </a:ext>
            </a:extLst>
          </p:cNvPr>
          <p:cNvSpPr txBox="1"/>
          <p:nvPr/>
        </p:nvSpPr>
        <p:spPr>
          <a:xfrm>
            <a:off x="341085" y="5398760"/>
            <a:ext cx="8491504" cy="1246495"/>
          </a:xfrm>
          <a:prstGeom prst="rect">
            <a:avLst/>
          </a:prstGeom>
          <a:noFill/>
        </p:spPr>
        <p:txBody>
          <a:bodyPr wrap="square" rtlCol="0">
            <a:spAutoFit/>
          </a:bodyPr>
          <a:lstStyle/>
          <a:p>
            <a:pPr marL="171450" indent="-171450">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North America is the largest region for HEF Group’s all five business segments. In 2020, HEF Group’s regional market for North America was USD 57.6 Million, USD 19.3 Million, USD 49.3 Million, USD 12.2 Million, USD 4.1 Million, and USD 4.3 Million for nitriding, salt bath for heat treatment, vacuum deposition, bushings/joints, nitriding bath salts for heat treatment, other bath salts for heat treatment, respectively. </a:t>
            </a:r>
          </a:p>
          <a:p>
            <a:pPr marL="171450" indent="-171450">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The North America market is followed by Europe market with size of USD 34 Million, USD 9.9 Million, USD 29.3 Million, USD 7.3 Million, USD 2.8 Million, and USD 4.3 Million for nitriding, salt bath for heat treatment, vacuum deposition, bushings/joints, nitriding bath salts for heat treatment, other bath salts for heat treatment, respectively. </a:t>
            </a:r>
          </a:p>
        </p:txBody>
      </p:sp>
      <p:graphicFrame>
        <p:nvGraphicFramePr>
          <p:cNvPr id="38" name="Table 34">
            <a:extLst>
              <a:ext uri="{FF2B5EF4-FFF2-40B4-BE49-F238E27FC236}">
                <a16:creationId xmlns:a16="http://schemas.microsoft.com/office/drawing/2014/main" id="{4DC0D9AA-618B-4ABC-B158-98A74DE3C81C}"/>
              </a:ext>
            </a:extLst>
          </p:cNvPr>
          <p:cNvGraphicFramePr>
            <a:graphicFrameLocks noGrp="1"/>
          </p:cNvGraphicFramePr>
          <p:nvPr>
            <p:extLst>
              <p:ext uri="{D42A27DB-BD31-4B8C-83A1-F6EECF244321}">
                <p14:modId xmlns:p14="http://schemas.microsoft.com/office/powerpoint/2010/main" val="1441686615"/>
              </p:ext>
            </p:extLst>
          </p:nvPr>
        </p:nvGraphicFramePr>
        <p:xfrm>
          <a:off x="8013973" y="2807375"/>
          <a:ext cx="1130027" cy="753034"/>
        </p:xfrm>
        <a:graphic>
          <a:graphicData uri="http://schemas.openxmlformats.org/drawingml/2006/table">
            <a:tbl>
              <a:tblPr bandRow="1">
                <a:tableStyleId>{F5AB1C69-6EDB-4FF4-983F-18BD219EF322}</a:tableStyleId>
              </a:tblPr>
              <a:tblGrid>
                <a:gridCol w="359077">
                  <a:extLst>
                    <a:ext uri="{9D8B030D-6E8A-4147-A177-3AD203B41FA5}">
                      <a16:colId xmlns:a16="http://schemas.microsoft.com/office/drawing/2014/main" val="3247970516"/>
                    </a:ext>
                  </a:extLst>
                </a:gridCol>
                <a:gridCol w="770950">
                  <a:extLst>
                    <a:ext uri="{9D8B030D-6E8A-4147-A177-3AD203B41FA5}">
                      <a16:colId xmlns:a16="http://schemas.microsoft.com/office/drawing/2014/main" val="2970654075"/>
                    </a:ext>
                  </a:extLst>
                </a:gridCol>
              </a:tblGrid>
              <a:tr h="376517">
                <a:tc>
                  <a:txBody>
                    <a:bodyPr/>
                    <a:lstStyle/>
                    <a:p>
                      <a:endParaRPr lang="en-US" dirty="0"/>
                    </a:p>
                  </a:txBody>
                  <a:tcPr/>
                </a:tc>
                <a:tc>
                  <a:txBody>
                    <a:bodyPr/>
                    <a:lstStyle/>
                    <a:p>
                      <a:pPr algn="ctr"/>
                      <a:r>
                        <a:rPr lang="en-US" sz="800" b="1" dirty="0">
                          <a:latin typeface="Verdana" panose="020B0604030504040204" pitchFamily="34" charset="0"/>
                          <a:ea typeface="Verdana" panose="020B0604030504040204" pitchFamily="34" charset="0"/>
                          <a:cs typeface="Verdana" panose="020B0604030504040204" pitchFamily="34" charset="0"/>
                        </a:rPr>
                        <a:t>Highest</a:t>
                      </a:r>
                    </a:p>
                  </a:txBody>
                  <a:tcPr anchor="ctr"/>
                </a:tc>
                <a:extLst>
                  <a:ext uri="{0D108BD9-81ED-4DB2-BD59-A6C34878D82A}">
                    <a16:rowId xmlns:a16="http://schemas.microsoft.com/office/drawing/2014/main" val="2950482339"/>
                  </a:ext>
                </a:extLst>
              </a:tr>
              <a:tr h="376517">
                <a:tc>
                  <a:txBody>
                    <a:bodyPr/>
                    <a:lstStyle/>
                    <a:p>
                      <a:endParaRPr lang="en-US" dirty="0"/>
                    </a:p>
                  </a:txBody>
                  <a:tcPr/>
                </a:tc>
                <a:tc>
                  <a:txBody>
                    <a:bodyPr/>
                    <a:lstStyle/>
                    <a:p>
                      <a:pPr algn="ctr"/>
                      <a:r>
                        <a:rPr lang="en-US" sz="800" b="1" dirty="0">
                          <a:latin typeface="Verdana" panose="020B0604030504040204" pitchFamily="34" charset="0"/>
                          <a:ea typeface="Verdana" panose="020B0604030504040204" pitchFamily="34" charset="0"/>
                          <a:cs typeface="Verdana" panose="020B0604030504040204" pitchFamily="34" charset="0"/>
                        </a:rPr>
                        <a:t>Second Highest</a:t>
                      </a:r>
                    </a:p>
                  </a:txBody>
                  <a:tcPr anchor="ctr"/>
                </a:tc>
                <a:extLst>
                  <a:ext uri="{0D108BD9-81ED-4DB2-BD59-A6C34878D82A}">
                    <a16:rowId xmlns:a16="http://schemas.microsoft.com/office/drawing/2014/main" val="3081303074"/>
                  </a:ext>
                </a:extLst>
              </a:tr>
            </a:tbl>
          </a:graphicData>
        </a:graphic>
      </p:graphicFrame>
      <p:sp>
        <p:nvSpPr>
          <p:cNvPr id="39" name="Oval 38">
            <a:extLst>
              <a:ext uri="{FF2B5EF4-FFF2-40B4-BE49-F238E27FC236}">
                <a16:creationId xmlns:a16="http://schemas.microsoft.com/office/drawing/2014/main" id="{FD9BDE1D-3569-4EEB-8B12-9AD98AA54C09}"/>
              </a:ext>
            </a:extLst>
          </p:cNvPr>
          <p:cNvSpPr/>
          <p:nvPr/>
        </p:nvSpPr>
        <p:spPr>
          <a:xfrm>
            <a:off x="8040579" y="2928170"/>
            <a:ext cx="308775" cy="138493"/>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C538AF83-E2F4-4C12-B2FB-9D73BB1D1BF0}"/>
              </a:ext>
            </a:extLst>
          </p:cNvPr>
          <p:cNvSpPr/>
          <p:nvPr/>
        </p:nvSpPr>
        <p:spPr>
          <a:xfrm>
            <a:off x="8042553" y="3257392"/>
            <a:ext cx="308775" cy="138493"/>
          </a:xfrm>
          <a:prstGeom prst="ellipse">
            <a:avLst/>
          </a:prstGeom>
          <a:noFill/>
          <a:ln>
            <a:solidFill>
              <a:schemeClr val="accent5">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9" name="Table 28">
            <a:extLst>
              <a:ext uri="{FF2B5EF4-FFF2-40B4-BE49-F238E27FC236}">
                <a16:creationId xmlns:a16="http://schemas.microsoft.com/office/drawing/2014/main" id="{79B3A1FD-A6F0-4B0B-8C11-E21A9ED54D9D}"/>
              </a:ext>
            </a:extLst>
          </p:cNvPr>
          <p:cNvGraphicFramePr>
            <a:graphicFrameLocks noGrp="1"/>
          </p:cNvGraphicFramePr>
          <p:nvPr>
            <p:extLst>
              <p:ext uri="{D42A27DB-BD31-4B8C-83A1-F6EECF244321}">
                <p14:modId xmlns:p14="http://schemas.microsoft.com/office/powerpoint/2010/main" val="2627064360"/>
              </p:ext>
            </p:extLst>
          </p:nvPr>
        </p:nvGraphicFramePr>
        <p:xfrm>
          <a:off x="308567" y="724752"/>
          <a:ext cx="7717722" cy="2114580"/>
        </p:xfrm>
        <a:graphic>
          <a:graphicData uri="http://schemas.openxmlformats.org/drawingml/2006/table">
            <a:tbl>
              <a:tblPr>
                <a:tableStyleId>{2D5ABB26-0587-4C30-8999-92F81FD0307C}</a:tableStyleId>
              </a:tblPr>
              <a:tblGrid>
                <a:gridCol w="2197567">
                  <a:extLst>
                    <a:ext uri="{9D8B030D-6E8A-4147-A177-3AD203B41FA5}">
                      <a16:colId xmlns:a16="http://schemas.microsoft.com/office/drawing/2014/main" val="2224153015"/>
                    </a:ext>
                  </a:extLst>
                </a:gridCol>
                <a:gridCol w="664927">
                  <a:extLst>
                    <a:ext uri="{9D8B030D-6E8A-4147-A177-3AD203B41FA5}">
                      <a16:colId xmlns:a16="http://schemas.microsoft.com/office/drawing/2014/main" val="4056988073"/>
                    </a:ext>
                  </a:extLst>
                </a:gridCol>
                <a:gridCol w="693604">
                  <a:extLst>
                    <a:ext uri="{9D8B030D-6E8A-4147-A177-3AD203B41FA5}">
                      <a16:colId xmlns:a16="http://schemas.microsoft.com/office/drawing/2014/main" val="2556050534"/>
                    </a:ext>
                  </a:extLst>
                </a:gridCol>
                <a:gridCol w="693604">
                  <a:extLst>
                    <a:ext uri="{9D8B030D-6E8A-4147-A177-3AD203B41FA5}">
                      <a16:colId xmlns:a16="http://schemas.microsoft.com/office/drawing/2014/main" val="2358679627"/>
                    </a:ext>
                  </a:extLst>
                </a:gridCol>
                <a:gridCol w="693604">
                  <a:extLst>
                    <a:ext uri="{9D8B030D-6E8A-4147-A177-3AD203B41FA5}">
                      <a16:colId xmlns:a16="http://schemas.microsoft.com/office/drawing/2014/main" val="1052647773"/>
                    </a:ext>
                  </a:extLst>
                </a:gridCol>
                <a:gridCol w="693604">
                  <a:extLst>
                    <a:ext uri="{9D8B030D-6E8A-4147-A177-3AD203B41FA5}">
                      <a16:colId xmlns:a16="http://schemas.microsoft.com/office/drawing/2014/main" val="2964785748"/>
                    </a:ext>
                  </a:extLst>
                </a:gridCol>
                <a:gridCol w="693604">
                  <a:extLst>
                    <a:ext uri="{9D8B030D-6E8A-4147-A177-3AD203B41FA5}">
                      <a16:colId xmlns:a16="http://schemas.microsoft.com/office/drawing/2014/main" val="534998689"/>
                    </a:ext>
                  </a:extLst>
                </a:gridCol>
                <a:gridCol w="693604">
                  <a:extLst>
                    <a:ext uri="{9D8B030D-6E8A-4147-A177-3AD203B41FA5}">
                      <a16:colId xmlns:a16="http://schemas.microsoft.com/office/drawing/2014/main" val="4283913055"/>
                    </a:ext>
                  </a:extLst>
                </a:gridCol>
                <a:gridCol w="693604">
                  <a:extLst>
                    <a:ext uri="{9D8B030D-6E8A-4147-A177-3AD203B41FA5}">
                      <a16:colId xmlns:a16="http://schemas.microsoft.com/office/drawing/2014/main" val="2405465480"/>
                    </a:ext>
                  </a:extLst>
                </a:gridCol>
              </a:tblGrid>
              <a:tr h="178125">
                <a:tc gridSpan="9">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Regional Market Share - HEF Group, 2020</a:t>
                      </a: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ct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extLst>
                  <a:ext uri="{0D108BD9-81ED-4DB2-BD59-A6C34878D82A}">
                    <a16:rowId xmlns:a16="http://schemas.microsoft.com/office/drawing/2014/main" val="871052182"/>
                  </a:ext>
                </a:extLst>
              </a:tr>
              <a:tr h="57957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Treatments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North America</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Asia - Total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Asia except India &amp; China</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South America</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China </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India </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Others</a:t>
                      </a:r>
                    </a:p>
                  </a:txBody>
                  <a:tcPr marL="0" marR="0" marT="0" marB="0" anchor="ctr">
                    <a:solidFill>
                      <a:schemeClr val="accent5">
                        <a:lumMod val="50000"/>
                      </a:schemeClr>
                    </a:solidFill>
                  </a:tcPr>
                </a:tc>
                <a:extLst>
                  <a:ext uri="{0D108BD9-81ED-4DB2-BD59-A6C34878D82A}">
                    <a16:rowId xmlns:a16="http://schemas.microsoft.com/office/drawing/2014/main" val="4035052427"/>
                  </a:ext>
                </a:extLst>
              </a:tr>
              <a:tr h="178125">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5.2%</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rPr>
                        <a:t>6.6%</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3.4%</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rPr>
                        <a:t>2.7%</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rPr>
                        <a:t>2.2%</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4.4%</a:t>
                      </a:r>
                    </a:p>
                  </a:txBody>
                  <a:tcPr marL="0" marR="0" marT="0" marB="0" anchor="ctr"/>
                </a:tc>
                <a:extLst>
                  <a:ext uri="{0D108BD9-81ED-4DB2-BD59-A6C34878D82A}">
                    <a16:rowId xmlns:a16="http://schemas.microsoft.com/office/drawing/2014/main" val="4064193654"/>
                  </a:ext>
                </a:extLst>
              </a:tr>
              <a:tr h="178125">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Salt Bath For Heat Treatment</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4.7%</a:t>
                      </a:r>
                    </a:p>
                  </a:txBody>
                  <a:tcPr marL="0" marR="0" marT="0" marB="0" anchor="ctr"/>
                </a:tc>
                <a:tc>
                  <a:txBody>
                    <a:bodyPr/>
                    <a:lstStyle/>
                    <a:p>
                      <a:pPr algn="ctr" fontAlgn="ctr"/>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4.5%</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rPr>
                        <a:t>6.8%</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a:t>
                      </a:r>
                    </a:p>
                  </a:txBody>
                  <a:tcPr marL="0" marR="0" marT="0" marB="0" anchor="ctr"/>
                </a:tc>
                <a:tc>
                  <a:txBody>
                    <a:bodyPr/>
                    <a:lstStyle/>
                    <a:p>
                      <a:pPr algn="ctr" fontAlgn="ctr"/>
                      <a:r>
                        <a:rPr lang="en-US" sz="1000" b="0" i="0" u="none" strike="noStrike">
                          <a:solidFill>
                            <a:srgbClr val="000000"/>
                          </a:solidFill>
                          <a:effectLst/>
                          <a:latin typeface="Verdana" panose="020B0604030504040204" pitchFamily="34" charset="0"/>
                        </a:rPr>
                        <a:t>1.7%</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rPr>
                        <a:t>1.1%</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a:t>
                      </a:r>
                    </a:p>
                  </a:txBody>
                  <a:tcPr marL="0" marR="0" marT="0" marB="0" anchor="ctr"/>
                </a:tc>
                <a:extLst>
                  <a:ext uri="{0D108BD9-81ED-4DB2-BD59-A6C34878D82A}">
                    <a16:rowId xmlns:a16="http://schemas.microsoft.com/office/drawing/2014/main" val="1961600943"/>
                  </a:ext>
                </a:extLst>
              </a:tr>
              <a:tr h="178125">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Vacuum Deposition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1.9%</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1.9%</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rPr>
                        <a:t>2.1%</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a:t>
                      </a:r>
                    </a:p>
                  </a:txBody>
                  <a:tcPr marL="0" marR="0" marT="0" marB="0" anchor="ctr"/>
                </a:tc>
                <a:tc>
                  <a:txBody>
                    <a:bodyPr/>
                    <a:lstStyle/>
                    <a:p>
                      <a:pPr algn="ctr" fontAlgn="ctr"/>
                      <a:r>
                        <a:rPr lang="en-US" sz="1000" b="0" i="0" u="none" strike="noStrike">
                          <a:solidFill>
                            <a:srgbClr val="000000"/>
                          </a:solidFill>
                          <a:effectLst/>
                          <a:latin typeface="Verdana" panose="020B0604030504040204" pitchFamily="34" charset="0"/>
                        </a:rPr>
                        <a:t>1.4%</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rPr>
                        <a:t>1.3%</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5.3%</a:t>
                      </a:r>
                    </a:p>
                  </a:txBody>
                  <a:tcPr marL="0" marR="0" marT="0" marB="0" anchor="ctr"/>
                </a:tc>
                <a:extLst>
                  <a:ext uri="{0D108BD9-81ED-4DB2-BD59-A6C34878D82A}">
                    <a16:rowId xmlns:a16="http://schemas.microsoft.com/office/drawing/2014/main" val="628994716"/>
                  </a:ext>
                </a:extLst>
              </a:tr>
              <a:tr h="178125">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Bushings/Joints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2.8%</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rPr>
                        <a:t>4.0%</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3.5%</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rPr>
                        <a:t>1.5%</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rPr>
                        <a:t>1.3%</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4.6%</a:t>
                      </a:r>
                    </a:p>
                  </a:txBody>
                  <a:tcPr marL="0" marR="0" marT="0" marB="0" anchor="ctr"/>
                </a:tc>
                <a:extLst>
                  <a:ext uri="{0D108BD9-81ED-4DB2-BD59-A6C34878D82A}">
                    <a16:rowId xmlns:a16="http://schemas.microsoft.com/office/drawing/2014/main" val="2784848229"/>
                  </a:ext>
                </a:extLst>
              </a:tr>
              <a:tr h="289789">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3.9%</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3.9%</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4.5%</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4.2%</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5.4%</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3.4%</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2.8%</a:t>
                      </a:r>
                    </a:p>
                  </a:txBody>
                  <a:tcPr marL="0" marR="0" marT="0" marB="0" anchor="ctr"/>
                </a:tc>
                <a:extLst>
                  <a:ext uri="{0D108BD9-81ED-4DB2-BD59-A6C34878D82A}">
                    <a16:rowId xmlns:a16="http://schemas.microsoft.com/office/drawing/2014/main" val="1160158390"/>
                  </a:ext>
                </a:extLst>
              </a:tr>
              <a:tr h="289789">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Other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1.9%</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1.9%</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0.8%</a:t>
                      </a:r>
                    </a:p>
                  </a:txBody>
                  <a:tcPr marL="0" marR="0" marT="0" marB="0" anchor="ctr"/>
                </a:tc>
                <a:extLst>
                  <a:ext uri="{0D108BD9-81ED-4DB2-BD59-A6C34878D82A}">
                    <a16:rowId xmlns:a16="http://schemas.microsoft.com/office/drawing/2014/main" val="883487505"/>
                  </a:ext>
                </a:extLst>
              </a:tr>
            </a:tbl>
          </a:graphicData>
        </a:graphic>
      </p:graphicFrame>
      <p:graphicFrame>
        <p:nvGraphicFramePr>
          <p:cNvPr id="30" name="Table 29">
            <a:extLst>
              <a:ext uri="{FF2B5EF4-FFF2-40B4-BE49-F238E27FC236}">
                <a16:creationId xmlns:a16="http://schemas.microsoft.com/office/drawing/2014/main" id="{A1D251C4-A745-4B7E-A8F4-B62868134CD8}"/>
              </a:ext>
            </a:extLst>
          </p:cNvPr>
          <p:cNvGraphicFramePr>
            <a:graphicFrameLocks noGrp="1"/>
          </p:cNvGraphicFramePr>
          <p:nvPr>
            <p:extLst>
              <p:ext uri="{D42A27DB-BD31-4B8C-83A1-F6EECF244321}">
                <p14:modId xmlns:p14="http://schemas.microsoft.com/office/powerpoint/2010/main" val="3475902734"/>
              </p:ext>
            </p:extLst>
          </p:nvPr>
        </p:nvGraphicFramePr>
        <p:xfrm>
          <a:off x="320884" y="3066663"/>
          <a:ext cx="7705405" cy="2049780"/>
        </p:xfrm>
        <a:graphic>
          <a:graphicData uri="http://schemas.openxmlformats.org/drawingml/2006/table">
            <a:tbl>
              <a:tblPr>
                <a:tableStyleId>{2D5ABB26-0587-4C30-8999-92F81FD0307C}</a:tableStyleId>
              </a:tblPr>
              <a:tblGrid>
                <a:gridCol w="2349202">
                  <a:extLst>
                    <a:ext uri="{9D8B030D-6E8A-4147-A177-3AD203B41FA5}">
                      <a16:colId xmlns:a16="http://schemas.microsoft.com/office/drawing/2014/main" val="2224153015"/>
                    </a:ext>
                  </a:extLst>
                </a:gridCol>
                <a:gridCol w="668302">
                  <a:extLst>
                    <a:ext uri="{9D8B030D-6E8A-4147-A177-3AD203B41FA5}">
                      <a16:colId xmlns:a16="http://schemas.microsoft.com/office/drawing/2014/main" val="4056988073"/>
                    </a:ext>
                  </a:extLst>
                </a:gridCol>
                <a:gridCol w="532919">
                  <a:extLst>
                    <a:ext uri="{9D8B030D-6E8A-4147-A177-3AD203B41FA5}">
                      <a16:colId xmlns:a16="http://schemas.microsoft.com/office/drawing/2014/main" val="3300295090"/>
                    </a:ext>
                  </a:extLst>
                </a:gridCol>
                <a:gridCol w="692497">
                  <a:extLst>
                    <a:ext uri="{9D8B030D-6E8A-4147-A177-3AD203B41FA5}">
                      <a16:colId xmlns:a16="http://schemas.microsoft.com/office/drawing/2014/main" val="2291006574"/>
                    </a:ext>
                  </a:extLst>
                </a:gridCol>
                <a:gridCol w="692497">
                  <a:extLst>
                    <a:ext uri="{9D8B030D-6E8A-4147-A177-3AD203B41FA5}">
                      <a16:colId xmlns:a16="http://schemas.microsoft.com/office/drawing/2014/main" val="1052647773"/>
                    </a:ext>
                  </a:extLst>
                </a:gridCol>
                <a:gridCol w="692497">
                  <a:extLst>
                    <a:ext uri="{9D8B030D-6E8A-4147-A177-3AD203B41FA5}">
                      <a16:colId xmlns:a16="http://schemas.microsoft.com/office/drawing/2014/main" val="1968819836"/>
                    </a:ext>
                  </a:extLst>
                </a:gridCol>
                <a:gridCol w="692497">
                  <a:extLst>
                    <a:ext uri="{9D8B030D-6E8A-4147-A177-3AD203B41FA5}">
                      <a16:colId xmlns:a16="http://schemas.microsoft.com/office/drawing/2014/main" val="534998689"/>
                    </a:ext>
                  </a:extLst>
                </a:gridCol>
                <a:gridCol w="692497">
                  <a:extLst>
                    <a:ext uri="{9D8B030D-6E8A-4147-A177-3AD203B41FA5}">
                      <a16:colId xmlns:a16="http://schemas.microsoft.com/office/drawing/2014/main" val="4283913055"/>
                    </a:ext>
                  </a:extLst>
                </a:gridCol>
                <a:gridCol w="692497">
                  <a:extLst>
                    <a:ext uri="{9D8B030D-6E8A-4147-A177-3AD203B41FA5}">
                      <a16:colId xmlns:a16="http://schemas.microsoft.com/office/drawing/2014/main" val="2405465480"/>
                    </a:ext>
                  </a:extLst>
                </a:gridCol>
              </a:tblGrid>
              <a:tr h="164723">
                <a:tc gridSpan="9">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Regional Market Size - HEF Group, 2020</a:t>
                      </a: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ct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extLst>
                  <a:ext uri="{0D108BD9-81ED-4DB2-BD59-A6C34878D82A}">
                    <a16:rowId xmlns:a16="http://schemas.microsoft.com/office/drawing/2014/main" val="871052182"/>
                  </a:ext>
                </a:extLst>
              </a:tr>
              <a:tr h="54907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Treatments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North America</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Asia - Total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Asia except India &amp; China</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South America</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China </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India </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Others</a:t>
                      </a:r>
                    </a:p>
                  </a:txBody>
                  <a:tcPr marL="0" marR="0" marT="0" marB="0" anchor="ctr">
                    <a:solidFill>
                      <a:schemeClr val="accent5">
                        <a:lumMod val="50000"/>
                      </a:schemeClr>
                    </a:solidFill>
                  </a:tcPr>
                </a:tc>
                <a:extLst>
                  <a:ext uri="{0D108BD9-81ED-4DB2-BD59-A6C34878D82A}">
                    <a16:rowId xmlns:a16="http://schemas.microsoft.com/office/drawing/2014/main" val="4035052427"/>
                  </a:ext>
                </a:extLst>
              </a:tr>
              <a:tr h="145848">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57.6</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38.4</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34.0</a:t>
                      </a:r>
                    </a:p>
                  </a:txBody>
                  <a:tcPr marL="9525" marR="9525" marT="9525" marB="0" anchor="ctr"/>
                </a:tc>
                <a:tc>
                  <a:txBody>
                    <a:bodyPr/>
                    <a:lstStyle/>
                    <a:p>
                      <a:pPr marL="0" algn="ctr" defTabSz="914400" rtl="0" eaLnBrk="1" fontAlgn="ctr" latinLnBrk="0" hangingPunct="1"/>
                      <a:r>
                        <a:rPr lang="en-US" sz="1000" b="0" i="0" u="none" strike="noStrike" kern="1200" dirty="0">
                          <a:solidFill>
                            <a:schemeClr val="tx1"/>
                          </a:solidFill>
                          <a:effectLst/>
                          <a:latin typeface="Verdana" panose="020B0604030504040204" pitchFamily="34" charset="0"/>
                          <a:ea typeface="+mn-ea"/>
                          <a:cs typeface="+mn-cs"/>
                        </a:rPr>
                        <a:t>30.7</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13.8</a:t>
                      </a:r>
                    </a:p>
                  </a:txBody>
                  <a:tcPr marL="9525" marR="9525" marT="9525" marB="0" anchor="ctr"/>
                </a:tc>
                <a:tc>
                  <a:txBody>
                    <a:bodyPr/>
                    <a:lstStyle/>
                    <a:p>
                      <a:pPr marL="0" algn="ctr" defTabSz="914400" rtl="0" eaLnBrk="1" fontAlgn="ctr" latinLnBrk="0" hangingPunct="1"/>
                      <a:r>
                        <a:rPr lang="en-US" sz="1000" b="0" i="0" u="none" strike="noStrike" kern="1200" dirty="0">
                          <a:solidFill>
                            <a:schemeClr val="tx1"/>
                          </a:solidFill>
                          <a:effectLst/>
                          <a:latin typeface="Verdana" panose="020B0604030504040204" pitchFamily="34" charset="0"/>
                          <a:ea typeface="+mn-ea"/>
                          <a:cs typeface="+mn-cs"/>
                        </a:rPr>
                        <a:t>4.6</a:t>
                      </a:r>
                    </a:p>
                  </a:txBody>
                  <a:tcPr marL="9525" marR="9525" marT="9525" marB="0" anchor="ctr"/>
                </a:tc>
                <a:tc>
                  <a:txBody>
                    <a:bodyPr/>
                    <a:lstStyle/>
                    <a:p>
                      <a:pPr marL="0" algn="ctr" defTabSz="914400" rtl="0" eaLnBrk="1" fontAlgn="ctr" latinLnBrk="0" hangingPunct="1"/>
                      <a:r>
                        <a:rPr lang="en-US" sz="1000" b="0" i="0" u="none" strike="noStrike" kern="1200" dirty="0">
                          <a:solidFill>
                            <a:schemeClr val="tx1"/>
                          </a:solidFill>
                          <a:effectLst/>
                          <a:latin typeface="Verdana" panose="020B0604030504040204" pitchFamily="34" charset="0"/>
                          <a:ea typeface="+mn-ea"/>
                          <a:cs typeface="+mn-cs"/>
                        </a:rPr>
                        <a:t>3.1</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11.0</a:t>
                      </a:r>
                    </a:p>
                  </a:txBody>
                  <a:tcPr marL="9525" marR="9525" marT="9525" marB="0" anchor="ctr"/>
                </a:tc>
                <a:extLst>
                  <a:ext uri="{0D108BD9-81ED-4DB2-BD59-A6C34878D82A}">
                    <a16:rowId xmlns:a16="http://schemas.microsoft.com/office/drawing/2014/main" val="4064193654"/>
                  </a:ext>
                </a:extLst>
              </a:tr>
              <a:tr h="145848">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Salt Bath For Heat Treatment</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19.3</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12.9</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9.9</a:t>
                      </a:r>
                    </a:p>
                  </a:txBody>
                  <a:tcPr marL="9525" marR="9525" marT="9525" marB="0" anchor="ctr"/>
                </a:tc>
                <a:tc>
                  <a:txBody>
                    <a:bodyPr/>
                    <a:lstStyle/>
                    <a:p>
                      <a:pPr marL="0" algn="ctr" defTabSz="914400" rtl="0" eaLnBrk="1" fontAlgn="ctr" latinLnBrk="0" hangingPunct="1"/>
                      <a:r>
                        <a:rPr lang="en-US" sz="1000" b="0" i="0" u="none" strike="noStrike" kern="1200" dirty="0">
                          <a:solidFill>
                            <a:schemeClr val="tx1"/>
                          </a:solidFill>
                          <a:effectLst/>
                          <a:latin typeface="Verdana" panose="020B0604030504040204" pitchFamily="34" charset="0"/>
                          <a:ea typeface="+mn-ea"/>
                          <a:cs typeface="+mn-cs"/>
                        </a:rPr>
                        <a:t>11.1</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3.9</a:t>
                      </a:r>
                    </a:p>
                  </a:txBody>
                  <a:tcPr marL="9525" marR="9525" marT="9525" marB="0" anchor="ctr"/>
                </a:tc>
                <a:tc>
                  <a:txBody>
                    <a:bodyPr/>
                    <a:lstStyle/>
                    <a:p>
                      <a:pPr marL="0" algn="ctr" defTabSz="914400" rtl="0" eaLnBrk="1" fontAlgn="ctr" latinLnBrk="0" hangingPunct="1"/>
                      <a:r>
                        <a:rPr lang="en-US" sz="1000" b="0" i="0" u="none" strike="noStrike" kern="1200">
                          <a:solidFill>
                            <a:schemeClr val="tx1"/>
                          </a:solidFill>
                          <a:effectLst/>
                          <a:latin typeface="Verdana" panose="020B0604030504040204" pitchFamily="34" charset="0"/>
                          <a:ea typeface="+mn-ea"/>
                          <a:cs typeface="+mn-cs"/>
                        </a:rPr>
                        <a:t>1.1</a:t>
                      </a:r>
                    </a:p>
                  </a:txBody>
                  <a:tcPr marL="9525" marR="9525" marT="9525" marB="0" anchor="ctr"/>
                </a:tc>
                <a:tc>
                  <a:txBody>
                    <a:bodyPr/>
                    <a:lstStyle/>
                    <a:p>
                      <a:pPr marL="0" algn="ctr" defTabSz="914400" rtl="0" eaLnBrk="1" fontAlgn="ctr" latinLnBrk="0" hangingPunct="1"/>
                      <a:r>
                        <a:rPr lang="en-US" sz="1000" b="0" i="0" u="none" strike="noStrike" kern="1200" dirty="0">
                          <a:solidFill>
                            <a:schemeClr val="tx1"/>
                          </a:solidFill>
                          <a:effectLst/>
                          <a:latin typeface="Verdana" panose="020B0604030504040204" pitchFamily="34" charset="0"/>
                          <a:ea typeface="+mn-ea"/>
                          <a:cs typeface="+mn-cs"/>
                        </a:rPr>
                        <a:t>0.6</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3.5</a:t>
                      </a:r>
                    </a:p>
                  </a:txBody>
                  <a:tcPr marL="9525" marR="9525" marT="9525" marB="0" anchor="ctr"/>
                </a:tc>
                <a:extLst>
                  <a:ext uri="{0D108BD9-81ED-4DB2-BD59-A6C34878D82A}">
                    <a16:rowId xmlns:a16="http://schemas.microsoft.com/office/drawing/2014/main" val="1961600943"/>
                  </a:ext>
                </a:extLst>
              </a:tr>
              <a:tr h="145848">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Vacuum Deposition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49.3</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32.4</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29.3</a:t>
                      </a:r>
                    </a:p>
                  </a:txBody>
                  <a:tcPr marL="9525" marR="9525" marT="9525" marB="0" anchor="ctr"/>
                </a:tc>
                <a:tc>
                  <a:txBody>
                    <a:bodyPr/>
                    <a:lstStyle/>
                    <a:p>
                      <a:pPr marL="0" algn="ctr" defTabSz="914400" rtl="0" eaLnBrk="1" fontAlgn="ctr" latinLnBrk="0" hangingPunct="1"/>
                      <a:r>
                        <a:rPr lang="en-US" sz="1000" b="0" i="0" u="none" strike="noStrike" kern="1200" dirty="0">
                          <a:solidFill>
                            <a:schemeClr val="tx1"/>
                          </a:solidFill>
                          <a:effectLst/>
                          <a:latin typeface="Verdana" panose="020B0604030504040204" pitchFamily="34" charset="0"/>
                          <a:ea typeface="+mn-ea"/>
                          <a:cs typeface="+mn-cs"/>
                        </a:rPr>
                        <a:t>24.2</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14.6</a:t>
                      </a:r>
                    </a:p>
                  </a:txBody>
                  <a:tcPr marL="9525" marR="9525" marT="9525" marB="0" anchor="ctr"/>
                </a:tc>
                <a:tc>
                  <a:txBody>
                    <a:bodyPr/>
                    <a:lstStyle/>
                    <a:p>
                      <a:pPr marL="0" algn="ctr" defTabSz="914400" rtl="0" eaLnBrk="1" fontAlgn="ctr" latinLnBrk="0" hangingPunct="1"/>
                      <a:r>
                        <a:rPr lang="en-US" sz="1000" b="0" i="0" u="none" strike="noStrike" kern="1200" dirty="0">
                          <a:solidFill>
                            <a:schemeClr val="tx1"/>
                          </a:solidFill>
                          <a:effectLst/>
                          <a:latin typeface="Verdana" panose="020B0604030504040204" pitchFamily="34" charset="0"/>
                          <a:ea typeface="+mn-ea"/>
                          <a:cs typeface="+mn-cs"/>
                        </a:rPr>
                        <a:t>5.0</a:t>
                      </a:r>
                    </a:p>
                  </a:txBody>
                  <a:tcPr marL="9525" marR="9525" marT="9525" marB="0" anchor="ctr"/>
                </a:tc>
                <a:tc>
                  <a:txBody>
                    <a:bodyPr/>
                    <a:lstStyle/>
                    <a:p>
                      <a:pPr marL="0" algn="ctr" defTabSz="914400" rtl="0" eaLnBrk="1" fontAlgn="ctr" latinLnBrk="0" hangingPunct="1"/>
                      <a:r>
                        <a:rPr lang="en-US" sz="1000" b="0" i="0" u="none" strike="noStrike" kern="1200" dirty="0">
                          <a:solidFill>
                            <a:schemeClr val="tx1"/>
                          </a:solidFill>
                          <a:effectLst/>
                          <a:latin typeface="Verdana" panose="020B0604030504040204" pitchFamily="34" charset="0"/>
                          <a:ea typeface="+mn-ea"/>
                          <a:cs typeface="+mn-cs"/>
                        </a:rPr>
                        <a:t>3.2</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9.3</a:t>
                      </a:r>
                    </a:p>
                  </a:txBody>
                  <a:tcPr marL="9525" marR="9525" marT="9525" marB="0" anchor="ctr"/>
                </a:tc>
                <a:extLst>
                  <a:ext uri="{0D108BD9-81ED-4DB2-BD59-A6C34878D82A}">
                    <a16:rowId xmlns:a16="http://schemas.microsoft.com/office/drawing/2014/main" val="628994716"/>
                  </a:ext>
                </a:extLst>
              </a:tr>
              <a:tr h="145848">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Bushings/Joints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12.2</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7.9</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7.3</a:t>
                      </a:r>
                    </a:p>
                  </a:txBody>
                  <a:tcPr marL="9525" marR="9525" marT="9525" marB="0" anchor="ctr"/>
                </a:tc>
                <a:tc>
                  <a:txBody>
                    <a:bodyPr/>
                    <a:lstStyle/>
                    <a:p>
                      <a:pPr marL="0" algn="ctr" defTabSz="914400" rtl="0" eaLnBrk="1" fontAlgn="ctr" latinLnBrk="0" hangingPunct="1"/>
                      <a:r>
                        <a:rPr lang="en-US" sz="1000" b="0" i="0" u="none" strike="noStrike" kern="1200" dirty="0">
                          <a:solidFill>
                            <a:schemeClr val="tx1"/>
                          </a:solidFill>
                          <a:effectLst/>
                          <a:latin typeface="Verdana" panose="020B0604030504040204" pitchFamily="34" charset="0"/>
                          <a:ea typeface="+mn-ea"/>
                          <a:cs typeface="+mn-cs"/>
                        </a:rPr>
                        <a:t>6.7</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3.6</a:t>
                      </a:r>
                    </a:p>
                  </a:txBody>
                  <a:tcPr marL="9525" marR="9525" marT="9525" marB="0" anchor="ctr"/>
                </a:tc>
                <a:tc>
                  <a:txBody>
                    <a:bodyPr/>
                    <a:lstStyle/>
                    <a:p>
                      <a:pPr marL="0" algn="ctr" defTabSz="914400" rtl="0" eaLnBrk="1" fontAlgn="ctr" latinLnBrk="0" hangingPunct="1"/>
                      <a:r>
                        <a:rPr lang="en-US" sz="1000" b="0" i="0" u="none" strike="noStrike" kern="1200" dirty="0">
                          <a:solidFill>
                            <a:schemeClr val="tx1"/>
                          </a:solidFill>
                          <a:effectLst/>
                          <a:latin typeface="Verdana" panose="020B0604030504040204" pitchFamily="34" charset="0"/>
                          <a:ea typeface="+mn-ea"/>
                          <a:cs typeface="+mn-cs"/>
                        </a:rPr>
                        <a:t>0.7</a:t>
                      </a:r>
                    </a:p>
                  </a:txBody>
                  <a:tcPr marL="9525" marR="9525" marT="9525" marB="0" anchor="ctr"/>
                </a:tc>
                <a:tc>
                  <a:txBody>
                    <a:bodyPr/>
                    <a:lstStyle/>
                    <a:p>
                      <a:pPr marL="0" algn="ctr" defTabSz="914400" rtl="0" eaLnBrk="1" fontAlgn="ctr" latinLnBrk="0" hangingPunct="1"/>
                      <a:r>
                        <a:rPr lang="en-US" sz="1000" b="0" i="0" u="none" strike="noStrike" kern="1200" dirty="0">
                          <a:solidFill>
                            <a:schemeClr val="tx1"/>
                          </a:solidFill>
                          <a:effectLst/>
                          <a:latin typeface="Verdana" panose="020B0604030504040204" pitchFamily="34" charset="0"/>
                          <a:ea typeface="+mn-ea"/>
                          <a:cs typeface="+mn-cs"/>
                        </a:rPr>
                        <a:t>0.4</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a:t>
                      </a:r>
                    </a:p>
                  </a:txBody>
                  <a:tcPr marL="9525" marR="9525" marT="9525" marB="0" anchor="ctr"/>
                </a:tc>
                <a:extLst>
                  <a:ext uri="{0D108BD9-81ED-4DB2-BD59-A6C34878D82A}">
                    <a16:rowId xmlns:a16="http://schemas.microsoft.com/office/drawing/2014/main" val="2784848229"/>
                  </a:ext>
                </a:extLst>
              </a:tr>
              <a:tr h="274538">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2.8</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1.9</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0.5</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a:t>
                      </a:r>
                    </a:p>
                  </a:txBody>
                  <a:tcPr marL="9525" marR="9525" marT="9525" marB="0" anchor="ctr"/>
                </a:tc>
                <a:extLst>
                  <a:ext uri="{0D108BD9-81ED-4DB2-BD59-A6C34878D82A}">
                    <a16:rowId xmlns:a16="http://schemas.microsoft.com/office/drawing/2014/main" val="3056496743"/>
                  </a:ext>
                </a:extLst>
              </a:tr>
              <a:tr h="274538">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Other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4.3</a:t>
                      </a:r>
                    </a:p>
                  </a:txBody>
                  <a:tcPr marL="9525" marR="9525" marT="9525" marB="0" anchor="ctr"/>
                </a:tc>
                <a:tc>
                  <a:txBody>
                    <a:bodyPr/>
                    <a:lstStyle/>
                    <a:p>
                      <a:pPr marL="0" algn="ctr" defTabSz="914400" rtl="0" eaLnBrk="1" fontAlgn="b" latinLnBrk="0" hangingPunct="1"/>
                      <a:r>
                        <a:rPr lang="en-US" sz="100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2.7</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1.9</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0.4</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0.5</a:t>
                      </a:r>
                    </a:p>
                  </a:txBody>
                  <a:tcPr marL="9525" marR="9525" marT="9525" marB="0" anchor="ctr"/>
                </a:tc>
                <a:extLst>
                  <a:ext uri="{0D108BD9-81ED-4DB2-BD59-A6C34878D82A}">
                    <a16:rowId xmlns:a16="http://schemas.microsoft.com/office/drawing/2014/main" val="1550597651"/>
                  </a:ext>
                </a:extLst>
              </a:tr>
            </a:tbl>
          </a:graphicData>
        </a:graphic>
      </p:graphicFrame>
      <p:sp>
        <p:nvSpPr>
          <p:cNvPr id="31" name="Oval 30">
            <a:extLst>
              <a:ext uri="{FF2B5EF4-FFF2-40B4-BE49-F238E27FC236}">
                <a16:creationId xmlns:a16="http://schemas.microsoft.com/office/drawing/2014/main" id="{E69807E0-BB4D-41F5-BAB4-C296F9D57002}"/>
              </a:ext>
            </a:extLst>
          </p:cNvPr>
          <p:cNvSpPr/>
          <p:nvPr/>
        </p:nvSpPr>
        <p:spPr>
          <a:xfrm>
            <a:off x="2825750" y="3857125"/>
            <a:ext cx="363303" cy="162550"/>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7E3CAD5D-7E72-410B-B7D1-FBF972432C14}"/>
              </a:ext>
            </a:extLst>
          </p:cNvPr>
          <p:cNvSpPr/>
          <p:nvPr/>
        </p:nvSpPr>
        <p:spPr>
          <a:xfrm>
            <a:off x="3412295" y="3863475"/>
            <a:ext cx="363303" cy="138524"/>
          </a:xfrm>
          <a:prstGeom prst="ellipse">
            <a:avLst/>
          </a:prstGeom>
          <a:noFill/>
          <a:ln>
            <a:solidFill>
              <a:schemeClr val="accent5">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2ACACF53-8C06-4301-814F-B6F43BC6B3C6}"/>
              </a:ext>
            </a:extLst>
          </p:cNvPr>
          <p:cNvSpPr/>
          <p:nvPr/>
        </p:nvSpPr>
        <p:spPr>
          <a:xfrm>
            <a:off x="2817946" y="4036166"/>
            <a:ext cx="363303" cy="130421"/>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C103F2A2-974F-458F-870B-1E51758B39D9}"/>
              </a:ext>
            </a:extLst>
          </p:cNvPr>
          <p:cNvSpPr/>
          <p:nvPr/>
        </p:nvSpPr>
        <p:spPr>
          <a:xfrm>
            <a:off x="3404491" y="4047680"/>
            <a:ext cx="363303" cy="120627"/>
          </a:xfrm>
          <a:prstGeom prst="ellipse">
            <a:avLst/>
          </a:prstGeom>
          <a:noFill/>
          <a:ln>
            <a:solidFill>
              <a:schemeClr val="accent5">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B4033632-C820-474F-A6D9-A036F2B2ED3F}"/>
              </a:ext>
            </a:extLst>
          </p:cNvPr>
          <p:cNvSpPr/>
          <p:nvPr/>
        </p:nvSpPr>
        <p:spPr>
          <a:xfrm>
            <a:off x="2825750" y="4190114"/>
            <a:ext cx="363303" cy="186608"/>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8BD5A061-A77A-4665-A65D-E199663C4A33}"/>
              </a:ext>
            </a:extLst>
          </p:cNvPr>
          <p:cNvSpPr/>
          <p:nvPr/>
        </p:nvSpPr>
        <p:spPr>
          <a:xfrm>
            <a:off x="3412295" y="4196464"/>
            <a:ext cx="363303" cy="162550"/>
          </a:xfrm>
          <a:prstGeom prst="ellipse">
            <a:avLst/>
          </a:prstGeom>
          <a:noFill/>
          <a:ln>
            <a:solidFill>
              <a:schemeClr val="accent5">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17A061EA-9AB5-4946-99CF-536F836A9610}"/>
              </a:ext>
            </a:extLst>
          </p:cNvPr>
          <p:cNvSpPr/>
          <p:nvPr/>
        </p:nvSpPr>
        <p:spPr>
          <a:xfrm>
            <a:off x="2817946" y="4364663"/>
            <a:ext cx="363303" cy="157462"/>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054121CF-6EFD-43FF-B995-158E130598FC}"/>
              </a:ext>
            </a:extLst>
          </p:cNvPr>
          <p:cNvSpPr/>
          <p:nvPr/>
        </p:nvSpPr>
        <p:spPr>
          <a:xfrm>
            <a:off x="3404491" y="4360917"/>
            <a:ext cx="363303" cy="162550"/>
          </a:xfrm>
          <a:prstGeom prst="ellipse">
            <a:avLst/>
          </a:prstGeom>
          <a:noFill/>
          <a:ln>
            <a:solidFill>
              <a:schemeClr val="accent5">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69F98660-85F2-40D2-8929-B16A2EC3E0AC}"/>
              </a:ext>
            </a:extLst>
          </p:cNvPr>
          <p:cNvSpPr/>
          <p:nvPr/>
        </p:nvSpPr>
        <p:spPr>
          <a:xfrm>
            <a:off x="2832100" y="4564702"/>
            <a:ext cx="363303" cy="186608"/>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51053878-2A4B-4C88-94AC-3351D09B9F24}"/>
              </a:ext>
            </a:extLst>
          </p:cNvPr>
          <p:cNvSpPr/>
          <p:nvPr/>
        </p:nvSpPr>
        <p:spPr>
          <a:xfrm>
            <a:off x="3418645" y="4583752"/>
            <a:ext cx="363303" cy="162550"/>
          </a:xfrm>
          <a:prstGeom prst="ellipse">
            <a:avLst/>
          </a:prstGeom>
          <a:noFill/>
          <a:ln>
            <a:solidFill>
              <a:schemeClr val="accent5">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C363EEFA-51ED-40A5-BF7C-02A0922C650A}"/>
              </a:ext>
            </a:extLst>
          </p:cNvPr>
          <p:cNvSpPr/>
          <p:nvPr/>
        </p:nvSpPr>
        <p:spPr>
          <a:xfrm>
            <a:off x="2825750" y="4876035"/>
            <a:ext cx="363303" cy="186608"/>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E658A71D-AA00-4BC7-8E97-ABDB334F8489}"/>
              </a:ext>
            </a:extLst>
          </p:cNvPr>
          <p:cNvSpPr/>
          <p:nvPr/>
        </p:nvSpPr>
        <p:spPr>
          <a:xfrm>
            <a:off x="3412295" y="4882385"/>
            <a:ext cx="363303" cy="162550"/>
          </a:xfrm>
          <a:prstGeom prst="ellipse">
            <a:avLst/>
          </a:prstGeom>
          <a:noFill/>
          <a:ln>
            <a:solidFill>
              <a:schemeClr val="accent5">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4172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0786291-1896-4FFC-971B-EEB273FC36C9}"/>
              </a:ext>
            </a:extLst>
          </p:cNvPr>
          <p:cNvSpPr/>
          <p:nvPr/>
        </p:nvSpPr>
        <p:spPr>
          <a:xfrm>
            <a:off x="219456" y="18442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72F8FE4-5100-4B4B-B260-D9223039DCE3}"/>
              </a:ext>
            </a:extLst>
          </p:cNvPr>
          <p:cNvSpPr txBox="1"/>
          <p:nvPr/>
        </p:nvSpPr>
        <p:spPr>
          <a:xfrm>
            <a:off x="219456" y="230140"/>
            <a:ext cx="4251960"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Executive Summary</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F3AEF9B6-345C-4084-AF71-9995E572EA0C}"/>
              </a:ext>
            </a:extLst>
          </p:cNvPr>
          <p:cNvSpPr txBox="1"/>
          <p:nvPr/>
        </p:nvSpPr>
        <p:spPr>
          <a:xfrm>
            <a:off x="4795312" y="3548550"/>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13" name="Table 12">
            <a:extLst>
              <a:ext uri="{FF2B5EF4-FFF2-40B4-BE49-F238E27FC236}">
                <a16:creationId xmlns:a16="http://schemas.microsoft.com/office/drawing/2014/main" id="{A0FA1D6C-C703-4269-949E-12BCC8CCD969}"/>
              </a:ext>
            </a:extLst>
          </p:cNvPr>
          <p:cNvGraphicFramePr>
            <a:graphicFrameLocks noGrp="1"/>
          </p:cNvGraphicFramePr>
          <p:nvPr>
            <p:extLst>
              <p:ext uri="{D42A27DB-BD31-4B8C-83A1-F6EECF244321}">
                <p14:modId xmlns:p14="http://schemas.microsoft.com/office/powerpoint/2010/main" val="288366968"/>
              </p:ext>
            </p:extLst>
          </p:nvPr>
        </p:nvGraphicFramePr>
        <p:xfrm>
          <a:off x="326139" y="3832165"/>
          <a:ext cx="8521079" cy="2347043"/>
        </p:xfrm>
        <a:graphic>
          <a:graphicData uri="http://schemas.openxmlformats.org/drawingml/2006/table">
            <a:tbl>
              <a:tblPr>
                <a:tableStyleId>{2D5ABB26-0587-4C30-8999-92F81FD0307C}</a:tableStyleId>
              </a:tblPr>
              <a:tblGrid>
                <a:gridCol w="2119325">
                  <a:extLst>
                    <a:ext uri="{9D8B030D-6E8A-4147-A177-3AD203B41FA5}">
                      <a16:colId xmlns:a16="http://schemas.microsoft.com/office/drawing/2014/main" val="2224153015"/>
                    </a:ext>
                  </a:extLst>
                </a:gridCol>
                <a:gridCol w="1041133">
                  <a:extLst>
                    <a:ext uri="{9D8B030D-6E8A-4147-A177-3AD203B41FA5}">
                      <a16:colId xmlns:a16="http://schemas.microsoft.com/office/drawing/2014/main" val="4056988073"/>
                    </a:ext>
                  </a:extLst>
                </a:gridCol>
                <a:gridCol w="765803">
                  <a:extLst>
                    <a:ext uri="{9D8B030D-6E8A-4147-A177-3AD203B41FA5}">
                      <a16:colId xmlns:a16="http://schemas.microsoft.com/office/drawing/2014/main" val="2055396032"/>
                    </a:ext>
                  </a:extLst>
                </a:gridCol>
                <a:gridCol w="765803">
                  <a:extLst>
                    <a:ext uri="{9D8B030D-6E8A-4147-A177-3AD203B41FA5}">
                      <a16:colId xmlns:a16="http://schemas.microsoft.com/office/drawing/2014/main" val="2789900603"/>
                    </a:ext>
                  </a:extLst>
                </a:gridCol>
                <a:gridCol w="765803">
                  <a:extLst>
                    <a:ext uri="{9D8B030D-6E8A-4147-A177-3AD203B41FA5}">
                      <a16:colId xmlns:a16="http://schemas.microsoft.com/office/drawing/2014/main" val="1052647773"/>
                    </a:ext>
                  </a:extLst>
                </a:gridCol>
                <a:gridCol w="765803">
                  <a:extLst>
                    <a:ext uri="{9D8B030D-6E8A-4147-A177-3AD203B41FA5}">
                      <a16:colId xmlns:a16="http://schemas.microsoft.com/office/drawing/2014/main" val="3262931102"/>
                    </a:ext>
                  </a:extLst>
                </a:gridCol>
                <a:gridCol w="765803">
                  <a:extLst>
                    <a:ext uri="{9D8B030D-6E8A-4147-A177-3AD203B41FA5}">
                      <a16:colId xmlns:a16="http://schemas.microsoft.com/office/drawing/2014/main" val="534998689"/>
                    </a:ext>
                  </a:extLst>
                </a:gridCol>
                <a:gridCol w="765803">
                  <a:extLst>
                    <a:ext uri="{9D8B030D-6E8A-4147-A177-3AD203B41FA5}">
                      <a16:colId xmlns:a16="http://schemas.microsoft.com/office/drawing/2014/main" val="4283913055"/>
                    </a:ext>
                  </a:extLst>
                </a:gridCol>
                <a:gridCol w="765803">
                  <a:extLst>
                    <a:ext uri="{9D8B030D-6E8A-4147-A177-3AD203B41FA5}">
                      <a16:colId xmlns:a16="http://schemas.microsoft.com/office/drawing/2014/main" val="2405465480"/>
                    </a:ext>
                  </a:extLst>
                </a:gridCol>
              </a:tblGrid>
              <a:tr h="211019">
                <a:tc gridSpan="9">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Regional Market Size - HEF Group, 2025</a:t>
                      </a: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ct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extLst>
                  <a:ext uri="{0D108BD9-81ED-4DB2-BD59-A6C34878D82A}">
                    <a16:rowId xmlns:a16="http://schemas.microsoft.com/office/drawing/2014/main" val="871052182"/>
                  </a:ext>
                </a:extLst>
              </a:tr>
              <a:tr h="64597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Treatments/Salts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North America</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Asia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Asia – China -India</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South America</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China </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India </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Others</a:t>
                      </a:r>
                    </a:p>
                  </a:txBody>
                  <a:tcPr marL="0" marR="0" marT="0" marB="0" anchor="ctr">
                    <a:solidFill>
                      <a:schemeClr val="accent5">
                        <a:lumMod val="50000"/>
                      </a:schemeClr>
                    </a:solidFill>
                  </a:tcPr>
                </a:tc>
                <a:extLst>
                  <a:ext uri="{0D108BD9-81ED-4DB2-BD59-A6C34878D82A}">
                    <a16:rowId xmlns:a16="http://schemas.microsoft.com/office/drawing/2014/main" val="4035052427"/>
                  </a:ext>
                </a:extLst>
              </a:tr>
              <a:tr h="211019">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extLst>
                  <a:ext uri="{0D108BD9-81ED-4DB2-BD59-A6C34878D82A}">
                    <a16:rowId xmlns:a16="http://schemas.microsoft.com/office/drawing/2014/main" val="4064193654"/>
                  </a:ext>
                </a:extLst>
              </a:tr>
              <a:tr h="211019">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Salt Bath For Heat Treatment</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extLst>
                  <a:ext uri="{0D108BD9-81ED-4DB2-BD59-A6C34878D82A}">
                    <a16:rowId xmlns:a16="http://schemas.microsoft.com/office/drawing/2014/main" val="1961600943"/>
                  </a:ext>
                </a:extLst>
              </a:tr>
              <a:tr h="211019">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Vacuum Deposition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extLst>
                  <a:ext uri="{0D108BD9-81ED-4DB2-BD59-A6C34878D82A}">
                    <a16:rowId xmlns:a16="http://schemas.microsoft.com/office/drawing/2014/main" val="628994716"/>
                  </a:ext>
                </a:extLst>
              </a:tr>
              <a:tr h="211019">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Bushings/Joints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extLst>
                  <a:ext uri="{0D108BD9-81ED-4DB2-BD59-A6C34878D82A}">
                    <a16:rowId xmlns:a16="http://schemas.microsoft.com/office/drawing/2014/main" val="2784848229"/>
                  </a:ext>
                </a:extLst>
              </a:tr>
              <a:tr h="322987">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extLst>
                  <a:ext uri="{0D108BD9-81ED-4DB2-BD59-A6C34878D82A}">
                    <a16:rowId xmlns:a16="http://schemas.microsoft.com/office/drawing/2014/main" val="3138568707"/>
                  </a:ext>
                </a:extLst>
              </a:tr>
              <a:tr h="322987">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Other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txBody>
                  <a:tcPr marL="9525" marR="9525" marT="9525" marB="0" anchor="ctr"/>
                </a:tc>
                <a:extLst>
                  <a:ext uri="{0D108BD9-81ED-4DB2-BD59-A6C34878D82A}">
                    <a16:rowId xmlns:a16="http://schemas.microsoft.com/office/drawing/2014/main" val="3607755326"/>
                  </a:ext>
                </a:extLst>
              </a:tr>
            </a:tbl>
          </a:graphicData>
        </a:graphic>
      </p:graphicFrame>
      <p:graphicFrame>
        <p:nvGraphicFramePr>
          <p:cNvPr id="14" name="Table 13">
            <a:extLst>
              <a:ext uri="{FF2B5EF4-FFF2-40B4-BE49-F238E27FC236}">
                <a16:creationId xmlns:a16="http://schemas.microsoft.com/office/drawing/2014/main" id="{BEB2D712-E52D-4944-8B1C-62B9CDAA6F9A}"/>
              </a:ext>
            </a:extLst>
          </p:cNvPr>
          <p:cNvGraphicFramePr>
            <a:graphicFrameLocks noGrp="1"/>
          </p:cNvGraphicFramePr>
          <p:nvPr>
            <p:extLst>
              <p:ext uri="{D42A27DB-BD31-4B8C-83A1-F6EECF244321}">
                <p14:modId xmlns:p14="http://schemas.microsoft.com/office/powerpoint/2010/main" val="1287870699"/>
              </p:ext>
            </p:extLst>
          </p:nvPr>
        </p:nvGraphicFramePr>
        <p:xfrm>
          <a:off x="326140" y="733294"/>
          <a:ext cx="8544342" cy="2745354"/>
        </p:xfrm>
        <a:graphic>
          <a:graphicData uri="http://schemas.openxmlformats.org/drawingml/2006/table">
            <a:tbl>
              <a:tblPr>
                <a:tableStyleId>{2D5ABB26-0587-4C30-8999-92F81FD0307C}</a:tableStyleId>
              </a:tblPr>
              <a:tblGrid>
                <a:gridCol w="2480029">
                  <a:extLst>
                    <a:ext uri="{9D8B030D-6E8A-4147-A177-3AD203B41FA5}">
                      <a16:colId xmlns:a16="http://schemas.microsoft.com/office/drawing/2014/main" val="2224153015"/>
                    </a:ext>
                  </a:extLst>
                </a:gridCol>
                <a:gridCol w="689055">
                  <a:extLst>
                    <a:ext uri="{9D8B030D-6E8A-4147-A177-3AD203B41FA5}">
                      <a16:colId xmlns:a16="http://schemas.microsoft.com/office/drawing/2014/main" val="4056988073"/>
                    </a:ext>
                  </a:extLst>
                </a:gridCol>
                <a:gridCol w="767894">
                  <a:extLst>
                    <a:ext uri="{9D8B030D-6E8A-4147-A177-3AD203B41FA5}">
                      <a16:colId xmlns:a16="http://schemas.microsoft.com/office/drawing/2014/main" val="2448917181"/>
                    </a:ext>
                  </a:extLst>
                </a:gridCol>
                <a:gridCol w="767894">
                  <a:extLst>
                    <a:ext uri="{9D8B030D-6E8A-4147-A177-3AD203B41FA5}">
                      <a16:colId xmlns:a16="http://schemas.microsoft.com/office/drawing/2014/main" val="420523435"/>
                    </a:ext>
                  </a:extLst>
                </a:gridCol>
                <a:gridCol w="767894">
                  <a:extLst>
                    <a:ext uri="{9D8B030D-6E8A-4147-A177-3AD203B41FA5}">
                      <a16:colId xmlns:a16="http://schemas.microsoft.com/office/drawing/2014/main" val="1052647773"/>
                    </a:ext>
                  </a:extLst>
                </a:gridCol>
                <a:gridCol w="767894">
                  <a:extLst>
                    <a:ext uri="{9D8B030D-6E8A-4147-A177-3AD203B41FA5}">
                      <a16:colId xmlns:a16="http://schemas.microsoft.com/office/drawing/2014/main" val="152818516"/>
                    </a:ext>
                  </a:extLst>
                </a:gridCol>
                <a:gridCol w="767894">
                  <a:extLst>
                    <a:ext uri="{9D8B030D-6E8A-4147-A177-3AD203B41FA5}">
                      <a16:colId xmlns:a16="http://schemas.microsoft.com/office/drawing/2014/main" val="534998689"/>
                    </a:ext>
                  </a:extLst>
                </a:gridCol>
                <a:gridCol w="767894">
                  <a:extLst>
                    <a:ext uri="{9D8B030D-6E8A-4147-A177-3AD203B41FA5}">
                      <a16:colId xmlns:a16="http://schemas.microsoft.com/office/drawing/2014/main" val="4283913055"/>
                    </a:ext>
                  </a:extLst>
                </a:gridCol>
                <a:gridCol w="767894">
                  <a:extLst>
                    <a:ext uri="{9D8B030D-6E8A-4147-A177-3AD203B41FA5}">
                      <a16:colId xmlns:a16="http://schemas.microsoft.com/office/drawing/2014/main" val="2405465480"/>
                    </a:ext>
                  </a:extLst>
                </a:gridCol>
              </a:tblGrid>
              <a:tr h="288587">
                <a:tc gridSpan="9">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Regional Market Share - HEF Group, 2025</a:t>
                      </a: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ct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extLst>
                  <a:ext uri="{0D108BD9-81ED-4DB2-BD59-A6C34878D82A}">
                    <a16:rowId xmlns:a16="http://schemas.microsoft.com/office/drawing/2014/main" val="871052182"/>
                  </a:ext>
                </a:extLst>
              </a:tr>
              <a:tr h="67588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Treatments/Salts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North America</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Asia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Asia – China -India</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South America</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China </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India </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Others</a:t>
                      </a:r>
                    </a:p>
                  </a:txBody>
                  <a:tcPr marL="0" marR="0" marT="0" marB="0" anchor="ctr">
                    <a:solidFill>
                      <a:schemeClr val="accent5">
                        <a:lumMod val="50000"/>
                      </a:schemeClr>
                    </a:solidFill>
                  </a:tcPr>
                </a:tc>
                <a:extLst>
                  <a:ext uri="{0D108BD9-81ED-4DB2-BD59-A6C34878D82A}">
                    <a16:rowId xmlns:a16="http://schemas.microsoft.com/office/drawing/2014/main" val="4035052427"/>
                  </a:ext>
                </a:extLst>
              </a:tr>
              <a:tr h="288587">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4064193654"/>
                  </a:ext>
                </a:extLst>
              </a:tr>
              <a:tr h="288587">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Salt Bath For Heat Treatment</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1961600943"/>
                  </a:ext>
                </a:extLst>
              </a:tr>
              <a:tr h="288587">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Vacuum Deposition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628994716"/>
                  </a:ext>
                </a:extLst>
              </a:tr>
              <a:tr h="288587">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Bushings/Joints</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2784848229"/>
                  </a:ext>
                </a:extLst>
              </a:tr>
              <a:tr h="337944">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extLst>
                  <a:ext uri="{0D108BD9-81ED-4DB2-BD59-A6C34878D82A}">
                    <a16:rowId xmlns:a16="http://schemas.microsoft.com/office/drawing/2014/main" val="776571906"/>
                  </a:ext>
                </a:extLst>
              </a:tr>
              <a:tr h="288587">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Other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panose="020B0604030504040204" pitchFamily="34" charset="0"/>
                          <a:ea typeface="+mn-ea"/>
                          <a:cs typeface="+mn-cs"/>
                        </a:rPr>
                        <a:t>XXX</a:t>
                      </a:r>
                      <a:endPar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XXX</a:t>
                      </a:r>
                    </a:p>
                  </a:txBody>
                  <a:tcPr marL="0" marR="0" marT="0" marB="0" anchor="ctr"/>
                </a:tc>
                <a:extLst>
                  <a:ext uri="{0D108BD9-81ED-4DB2-BD59-A6C34878D82A}">
                    <a16:rowId xmlns:a16="http://schemas.microsoft.com/office/drawing/2014/main" val="3036380245"/>
                  </a:ext>
                </a:extLst>
              </a:tr>
            </a:tbl>
          </a:graphicData>
        </a:graphic>
      </p:graphicFrame>
      <p:sp>
        <p:nvSpPr>
          <p:cNvPr id="9" name="TextBox 8">
            <a:extLst>
              <a:ext uri="{FF2B5EF4-FFF2-40B4-BE49-F238E27FC236}">
                <a16:creationId xmlns:a16="http://schemas.microsoft.com/office/drawing/2014/main" id="{8F9A221E-DE01-4B28-918E-BA497A9774E7}"/>
              </a:ext>
            </a:extLst>
          </p:cNvPr>
          <p:cNvSpPr txBox="1"/>
          <p:nvPr/>
        </p:nvSpPr>
        <p:spPr>
          <a:xfrm>
            <a:off x="4843277" y="6434033"/>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15" name="TextBox 14">
            <a:extLst>
              <a:ext uri="{FF2B5EF4-FFF2-40B4-BE49-F238E27FC236}">
                <a16:creationId xmlns:a16="http://schemas.microsoft.com/office/drawing/2014/main" id="{90F685AA-D7B0-4B80-AFEB-D2E9CBC5DAA4}"/>
              </a:ext>
            </a:extLst>
          </p:cNvPr>
          <p:cNvSpPr txBox="1"/>
          <p:nvPr/>
        </p:nvSpPr>
        <p:spPr>
          <a:xfrm>
            <a:off x="267423" y="6225821"/>
            <a:ext cx="8574470" cy="230832"/>
          </a:xfrm>
          <a:prstGeom prst="rect">
            <a:avLst/>
          </a:prstGeom>
          <a:noFill/>
        </p:spPr>
        <p:txBody>
          <a:bodyPr wrap="square" rtlCol="0">
            <a:spAutoFit/>
          </a:bodyPr>
          <a:lstStyle/>
          <a:p>
            <a:r>
              <a:rPr lang="en-IN" sz="900" i="1" dirty="0">
                <a:latin typeface="Arial" panose="020B0604020202020204" pitchFamily="34" charset="0"/>
                <a:ea typeface="Verdana" panose="020B0604030504040204" pitchFamily="34" charset="0"/>
                <a:cs typeface="Arial" panose="020B0604020202020204" pitchFamily="34" charset="0"/>
              </a:rPr>
              <a:t>Within Asia except India and China region,  Japan, Malaysia, South Korea and Thailand are key countries are having relativity higher demand  </a:t>
            </a:r>
          </a:p>
        </p:txBody>
      </p:sp>
    </p:spTree>
    <p:extLst>
      <p:ext uri="{BB962C8B-B14F-4D97-AF65-F5344CB8AC3E}">
        <p14:creationId xmlns:p14="http://schemas.microsoft.com/office/powerpoint/2010/main" val="40162260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0786291-1896-4FFC-971B-EEB273FC36C9}"/>
              </a:ext>
            </a:extLst>
          </p:cNvPr>
          <p:cNvSpPr/>
          <p:nvPr/>
        </p:nvSpPr>
        <p:spPr>
          <a:xfrm>
            <a:off x="219456" y="184420"/>
            <a:ext cx="7260336" cy="369332"/>
          </a:xfrm>
          <a:prstGeom prst="round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72F8FE4-5100-4B4B-B260-D9223039DCE3}"/>
              </a:ext>
            </a:extLst>
          </p:cNvPr>
          <p:cNvSpPr txBox="1"/>
          <p:nvPr/>
        </p:nvSpPr>
        <p:spPr>
          <a:xfrm>
            <a:off x="219456" y="230140"/>
            <a:ext cx="4251960"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Regional Market Share (%) – HEF Group, 2025</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sp>
        <p:nvSpPr>
          <p:cNvPr id="7" name="TextBox 6">
            <a:extLst>
              <a:ext uri="{FF2B5EF4-FFF2-40B4-BE49-F238E27FC236}">
                <a16:creationId xmlns:a16="http://schemas.microsoft.com/office/drawing/2014/main" id="{63EFAB19-03E9-4503-998E-525A935AC3A3}"/>
              </a:ext>
            </a:extLst>
          </p:cNvPr>
          <p:cNvSpPr txBox="1"/>
          <p:nvPr/>
        </p:nvSpPr>
        <p:spPr>
          <a:xfrm>
            <a:off x="3794649" y="5102916"/>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sp>
        <p:nvSpPr>
          <p:cNvPr id="36" name="Rectangle 35">
            <a:extLst>
              <a:ext uri="{FF2B5EF4-FFF2-40B4-BE49-F238E27FC236}">
                <a16:creationId xmlns:a16="http://schemas.microsoft.com/office/drawing/2014/main" id="{82991A37-1627-480A-96F5-D78058086F47}"/>
              </a:ext>
            </a:extLst>
          </p:cNvPr>
          <p:cNvSpPr/>
          <p:nvPr/>
        </p:nvSpPr>
        <p:spPr>
          <a:xfrm>
            <a:off x="320037" y="5356128"/>
            <a:ext cx="8604508" cy="129213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CC9C3181-FD93-4490-9F3E-AA284C0DA1F7}"/>
              </a:ext>
            </a:extLst>
          </p:cNvPr>
          <p:cNvSpPr txBox="1"/>
          <p:nvPr/>
        </p:nvSpPr>
        <p:spPr>
          <a:xfrm>
            <a:off x="341085" y="5398760"/>
            <a:ext cx="8583460" cy="1246495"/>
          </a:xfrm>
          <a:prstGeom prst="rect">
            <a:avLst/>
          </a:prstGeom>
          <a:noFill/>
        </p:spPr>
        <p:txBody>
          <a:bodyPr wrap="square" rtlCol="0">
            <a:spAutoFit/>
          </a:bodyPr>
          <a:lstStyle/>
          <a:p>
            <a:pPr marL="171450" indent="-171450">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In the forecast period as well, North America is the largest region for HEF Group’s all four business segments. In 2025, HEF Group’s regional market for North America is expected to reach USD 92.8 Million, USD 27.7 Million, USD 84.4 Million, USD 19.6 Million, USD 7.4 Million and USD 7.6 Million for nitriding, salt bath for heat treatment, vacuum deposition, bushings/joints, nitriding bath salts for heat treatment, other bath salts for heat treatment, respectively. </a:t>
            </a:r>
          </a:p>
          <a:p>
            <a:pPr marL="171450" indent="-171450">
              <a:spcBef>
                <a:spcPts val="300"/>
              </a:spcBef>
              <a:spcAft>
                <a:spcPts val="300"/>
              </a:spcAft>
              <a:buFont typeface="Arial" panose="020B0604020202020204" pitchFamily="34" charset="0"/>
              <a:buChar char="•"/>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The North America market is followed by Europe market with size of USD 55.1 Million, USD 14.6 Million, USD 46.9 Million, USD 10.9 Million, USD 4.7 Million, and USD 4.6 Million for nitriding, salt bath for heat treatment, vacuum deposition, bushings/joints, nitriding bath salts for heat treatment, other bath salts for heat treatment, respectively. </a:t>
            </a:r>
          </a:p>
        </p:txBody>
      </p:sp>
      <p:graphicFrame>
        <p:nvGraphicFramePr>
          <p:cNvPr id="38" name="Table 34">
            <a:extLst>
              <a:ext uri="{FF2B5EF4-FFF2-40B4-BE49-F238E27FC236}">
                <a16:creationId xmlns:a16="http://schemas.microsoft.com/office/drawing/2014/main" id="{4DC0D9AA-618B-4ABC-B158-98A74DE3C81C}"/>
              </a:ext>
            </a:extLst>
          </p:cNvPr>
          <p:cNvGraphicFramePr>
            <a:graphicFrameLocks noGrp="1"/>
          </p:cNvGraphicFramePr>
          <p:nvPr/>
        </p:nvGraphicFramePr>
        <p:xfrm>
          <a:off x="8013973" y="2807375"/>
          <a:ext cx="1130027" cy="753034"/>
        </p:xfrm>
        <a:graphic>
          <a:graphicData uri="http://schemas.openxmlformats.org/drawingml/2006/table">
            <a:tbl>
              <a:tblPr bandRow="1">
                <a:tableStyleId>{F5AB1C69-6EDB-4FF4-983F-18BD219EF322}</a:tableStyleId>
              </a:tblPr>
              <a:tblGrid>
                <a:gridCol w="359077">
                  <a:extLst>
                    <a:ext uri="{9D8B030D-6E8A-4147-A177-3AD203B41FA5}">
                      <a16:colId xmlns:a16="http://schemas.microsoft.com/office/drawing/2014/main" val="3247970516"/>
                    </a:ext>
                  </a:extLst>
                </a:gridCol>
                <a:gridCol w="770950">
                  <a:extLst>
                    <a:ext uri="{9D8B030D-6E8A-4147-A177-3AD203B41FA5}">
                      <a16:colId xmlns:a16="http://schemas.microsoft.com/office/drawing/2014/main" val="2970654075"/>
                    </a:ext>
                  </a:extLst>
                </a:gridCol>
              </a:tblGrid>
              <a:tr h="376517">
                <a:tc>
                  <a:txBody>
                    <a:bodyPr/>
                    <a:lstStyle/>
                    <a:p>
                      <a:endParaRPr lang="en-US" dirty="0"/>
                    </a:p>
                  </a:txBody>
                  <a:tcPr/>
                </a:tc>
                <a:tc>
                  <a:txBody>
                    <a:bodyPr/>
                    <a:lstStyle/>
                    <a:p>
                      <a:pPr algn="ctr"/>
                      <a:r>
                        <a:rPr lang="en-US" sz="800" b="1" dirty="0">
                          <a:latin typeface="Verdana" panose="020B0604030504040204" pitchFamily="34" charset="0"/>
                          <a:ea typeface="Verdana" panose="020B0604030504040204" pitchFamily="34" charset="0"/>
                          <a:cs typeface="Verdana" panose="020B0604030504040204" pitchFamily="34" charset="0"/>
                        </a:rPr>
                        <a:t>Highest</a:t>
                      </a:r>
                    </a:p>
                  </a:txBody>
                  <a:tcPr anchor="ctr"/>
                </a:tc>
                <a:extLst>
                  <a:ext uri="{0D108BD9-81ED-4DB2-BD59-A6C34878D82A}">
                    <a16:rowId xmlns:a16="http://schemas.microsoft.com/office/drawing/2014/main" val="2950482339"/>
                  </a:ext>
                </a:extLst>
              </a:tr>
              <a:tr h="376517">
                <a:tc>
                  <a:txBody>
                    <a:bodyPr/>
                    <a:lstStyle/>
                    <a:p>
                      <a:endParaRPr lang="en-US" dirty="0"/>
                    </a:p>
                  </a:txBody>
                  <a:tcPr/>
                </a:tc>
                <a:tc>
                  <a:txBody>
                    <a:bodyPr/>
                    <a:lstStyle/>
                    <a:p>
                      <a:pPr algn="ctr"/>
                      <a:r>
                        <a:rPr lang="en-US" sz="800" b="1" dirty="0">
                          <a:latin typeface="Verdana" panose="020B0604030504040204" pitchFamily="34" charset="0"/>
                          <a:ea typeface="Verdana" panose="020B0604030504040204" pitchFamily="34" charset="0"/>
                          <a:cs typeface="Verdana" panose="020B0604030504040204" pitchFamily="34" charset="0"/>
                        </a:rPr>
                        <a:t>Second Highest</a:t>
                      </a:r>
                    </a:p>
                  </a:txBody>
                  <a:tcPr anchor="ctr"/>
                </a:tc>
                <a:extLst>
                  <a:ext uri="{0D108BD9-81ED-4DB2-BD59-A6C34878D82A}">
                    <a16:rowId xmlns:a16="http://schemas.microsoft.com/office/drawing/2014/main" val="3081303074"/>
                  </a:ext>
                </a:extLst>
              </a:tr>
            </a:tbl>
          </a:graphicData>
        </a:graphic>
      </p:graphicFrame>
      <p:sp>
        <p:nvSpPr>
          <p:cNvPr id="39" name="Oval 38">
            <a:extLst>
              <a:ext uri="{FF2B5EF4-FFF2-40B4-BE49-F238E27FC236}">
                <a16:creationId xmlns:a16="http://schemas.microsoft.com/office/drawing/2014/main" id="{FD9BDE1D-3569-4EEB-8B12-9AD98AA54C09}"/>
              </a:ext>
            </a:extLst>
          </p:cNvPr>
          <p:cNvSpPr/>
          <p:nvPr/>
        </p:nvSpPr>
        <p:spPr>
          <a:xfrm>
            <a:off x="8040579" y="2928170"/>
            <a:ext cx="308775" cy="138493"/>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C538AF83-E2F4-4C12-B2FB-9D73BB1D1BF0}"/>
              </a:ext>
            </a:extLst>
          </p:cNvPr>
          <p:cNvSpPr/>
          <p:nvPr/>
        </p:nvSpPr>
        <p:spPr>
          <a:xfrm>
            <a:off x="8042553" y="3257392"/>
            <a:ext cx="308775" cy="138493"/>
          </a:xfrm>
          <a:prstGeom prst="ellipse">
            <a:avLst/>
          </a:prstGeom>
          <a:noFill/>
          <a:ln>
            <a:solidFill>
              <a:schemeClr val="accent5">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EA93805-9B8E-4CA1-9D4F-B87CA2CE9AB2}"/>
              </a:ext>
            </a:extLst>
          </p:cNvPr>
          <p:cNvSpPr txBox="1"/>
          <p:nvPr/>
        </p:nvSpPr>
        <p:spPr>
          <a:xfrm>
            <a:off x="3767794" y="2807375"/>
            <a:ext cx="4081267" cy="246221"/>
          </a:xfrm>
          <a:prstGeom prst="rect">
            <a:avLst/>
          </a:prstGeom>
          <a:noFill/>
        </p:spPr>
        <p:txBody>
          <a:bodyPr wrap="square" rtlCol="0">
            <a:spAutoFit/>
          </a:bodyPr>
          <a:lstStyle/>
          <a:p>
            <a:pPr algn="r"/>
            <a:r>
              <a:rPr lang="en-IN" sz="1000" i="1" dirty="0">
                <a:latin typeface="Arial" panose="020B0604020202020204" pitchFamily="34" charset="0"/>
                <a:ea typeface="Verdana" panose="020B0604030504040204" pitchFamily="34" charset="0"/>
                <a:cs typeface="Arial" panose="020B0604020202020204" pitchFamily="34" charset="0"/>
              </a:rPr>
              <a:t>Source: Primary Interviews, TechSci Research Estimates</a:t>
            </a:r>
          </a:p>
        </p:txBody>
      </p:sp>
      <p:graphicFrame>
        <p:nvGraphicFramePr>
          <p:cNvPr id="33" name="Table 32">
            <a:extLst>
              <a:ext uri="{FF2B5EF4-FFF2-40B4-BE49-F238E27FC236}">
                <a16:creationId xmlns:a16="http://schemas.microsoft.com/office/drawing/2014/main" id="{810C3D3C-3D67-47E3-9C29-95AA68C565C0}"/>
              </a:ext>
            </a:extLst>
          </p:cNvPr>
          <p:cNvGraphicFramePr>
            <a:graphicFrameLocks noGrp="1"/>
          </p:cNvGraphicFramePr>
          <p:nvPr>
            <p:extLst>
              <p:ext uri="{D42A27DB-BD31-4B8C-83A1-F6EECF244321}">
                <p14:modId xmlns:p14="http://schemas.microsoft.com/office/powerpoint/2010/main" val="2906015328"/>
              </p:ext>
            </p:extLst>
          </p:nvPr>
        </p:nvGraphicFramePr>
        <p:xfrm>
          <a:off x="308567" y="724752"/>
          <a:ext cx="7717722" cy="2114580"/>
        </p:xfrm>
        <a:graphic>
          <a:graphicData uri="http://schemas.openxmlformats.org/drawingml/2006/table">
            <a:tbl>
              <a:tblPr>
                <a:tableStyleId>{2D5ABB26-0587-4C30-8999-92F81FD0307C}</a:tableStyleId>
              </a:tblPr>
              <a:tblGrid>
                <a:gridCol w="2197567">
                  <a:extLst>
                    <a:ext uri="{9D8B030D-6E8A-4147-A177-3AD203B41FA5}">
                      <a16:colId xmlns:a16="http://schemas.microsoft.com/office/drawing/2014/main" val="2224153015"/>
                    </a:ext>
                  </a:extLst>
                </a:gridCol>
                <a:gridCol w="664927">
                  <a:extLst>
                    <a:ext uri="{9D8B030D-6E8A-4147-A177-3AD203B41FA5}">
                      <a16:colId xmlns:a16="http://schemas.microsoft.com/office/drawing/2014/main" val="4056988073"/>
                    </a:ext>
                  </a:extLst>
                </a:gridCol>
                <a:gridCol w="693604">
                  <a:extLst>
                    <a:ext uri="{9D8B030D-6E8A-4147-A177-3AD203B41FA5}">
                      <a16:colId xmlns:a16="http://schemas.microsoft.com/office/drawing/2014/main" val="2556050534"/>
                    </a:ext>
                  </a:extLst>
                </a:gridCol>
                <a:gridCol w="693604">
                  <a:extLst>
                    <a:ext uri="{9D8B030D-6E8A-4147-A177-3AD203B41FA5}">
                      <a16:colId xmlns:a16="http://schemas.microsoft.com/office/drawing/2014/main" val="2358679627"/>
                    </a:ext>
                  </a:extLst>
                </a:gridCol>
                <a:gridCol w="693604">
                  <a:extLst>
                    <a:ext uri="{9D8B030D-6E8A-4147-A177-3AD203B41FA5}">
                      <a16:colId xmlns:a16="http://schemas.microsoft.com/office/drawing/2014/main" val="1052647773"/>
                    </a:ext>
                  </a:extLst>
                </a:gridCol>
                <a:gridCol w="693604">
                  <a:extLst>
                    <a:ext uri="{9D8B030D-6E8A-4147-A177-3AD203B41FA5}">
                      <a16:colId xmlns:a16="http://schemas.microsoft.com/office/drawing/2014/main" val="2964785748"/>
                    </a:ext>
                  </a:extLst>
                </a:gridCol>
                <a:gridCol w="693604">
                  <a:extLst>
                    <a:ext uri="{9D8B030D-6E8A-4147-A177-3AD203B41FA5}">
                      <a16:colId xmlns:a16="http://schemas.microsoft.com/office/drawing/2014/main" val="534998689"/>
                    </a:ext>
                  </a:extLst>
                </a:gridCol>
                <a:gridCol w="693604">
                  <a:extLst>
                    <a:ext uri="{9D8B030D-6E8A-4147-A177-3AD203B41FA5}">
                      <a16:colId xmlns:a16="http://schemas.microsoft.com/office/drawing/2014/main" val="4283913055"/>
                    </a:ext>
                  </a:extLst>
                </a:gridCol>
                <a:gridCol w="693604">
                  <a:extLst>
                    <a:ext uri="{9D8B030D-6E8A-4147-A177-3AD203B41FA5}">
                      <a16:colId xmlns:a16="http://schemas.microsoft.com/office/drawing/2014/main" val="2405465480"/>
                    </a:ext>
                  </a:extLst>
                </a:gridCol>
              </a:tblGrid>
              <a:tr h="178125">
                <a:tc gridSpan="9">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Regional Market Share - HEF Group, 2025</a:t>
                      </a: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ct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extLst>
                  <a:ext uri="{0D108BD9-81ED-4DB2-BD59-A6C34878D82A}">
                    <a16:rowId xmlns:a16="http://schemas.microsoft.com/office/drawing/2014/main" val="871052182"/>
                  </a:ext>
                </a:extLst>
              </a:tr>
              <a:tr h="57957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Treatments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North America</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Asia - Total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Asia except India &amp; China</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South America</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China </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India </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Others</a:t>
                      </a:r>
                    </a:p>
                  </a:txBody>
                  <a:tcPr marL="0" marR="0" marT="0" marB="0" anchor="ctr">
                    <a:solidFill>
                      <a:schemeClr val="accent5">
                        <a:lumMod val="50000"/>
                      </a:schemeClr>
                    </a:solidFill>
                  </a:tcPr>
                </a:tc>
                <a:extLst>
                  <a:ext uri="{0D108BD9-81ED-4DB2-BD59-A6C34878D82A}">
                    <a16:rowId xmlns:a16="http://schemas.microsoft.com/office/drawing/2014/main" val="4035052427"/>
                  </a:ext>
                </a:extLst>
              </a:tr>
              <a:tr h="178125">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6.9%</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6.7%</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a:t>
                      </a:r>
                    </a:p>
                  </a:txBody>
                  <a:tcPr marL="0" marR="0" marT="0" marB="0" anchor="ctr"/>
                </a:tc>
                <a:tc>
                  <a:txBody>
                    <a:bodyPr/>
                    <a:lstStyle/>
                    <a:p>
                      <a:pPr algn="ctr" fontAlgn="ctr"/>
                      <a:r>
                        <a:rPr lang="en-US" sz="1000" b="0" i="0" u="none" strike="noStrike">
                          <a:solidFill>
                            <a:srgbClr val="000000"/>
                          </a:solidFill>
                          <a:effectLst/>
                          <a:latin typeface="Verdana" panose="020B0604030504040204" pitchFamily="34" charset="0"/>
                        </a:rPr>
                        <a:t>9.1%</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4.7%</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rPr>
                        <a:t>3.9%</a:t>
                      </a:r>
                    </a:p>
                  </a:txBody>
                  <a:tcPr marL="0" marR="0" marT="0" marB="0" anchor="ctr"/>
                </a:tc>
                <a:tc>
                  <a:txBody>
                    <a:bodyPr/>
                    <a:lstStyle/>
                    <a:p>
                      <a:pPr algn="ctr" fontAlgn="ctr"/>
                      <a:r>
                        <a:rPr lang="en-US" sz="1000" b="0" i="0" u="none" strike="noStrike">
                          <a:solidFill>
                            <a:srgbClr val="000000"/>
                          </a:solidFill>
                          <a:effectLst/>
                          <a:latin typeface="Verdana" panose="020B0604030504040204" pitchFamily="34" charset="0"/>
                        </a:rPr>
                        <a:t>3.2%</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5.4%</a:t>
                      </a:r>
                    </a:p>
                  </a:txBody>
                  <a:tcPr marL="0" marR="0" marT="0" marB="0" anchor="ctr"/>
                </a:tc>
                <a:extLst>
                  <a:ext uri="{0D108BD9-81ED-4DB2-BD59-A6C34878D82A}">
                    <a16:rowId xmlns:a16="http://schemas.microsoft.com/office/drawing/2014/main" val="4064193654"/>
                  </a:ext>
                </a:extLst>
              </a:tr>
              <a:tr h="178125">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Salt Bath For Heat Treatment</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4.6%</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rPr>
                        <a:t>7.6%</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tc>
                <a:tc>
                  <a:txBody>
                    <a:bodyPr/>
                    <a:lstStyle/>
                    <a:p>
                      <a:pPr algn="ctr" fontAlgn="ctr"/>
                      <a:r>
                        <a:rPr lang="en-US" sz="1000" b="0" i="0" u="none" strike="noStrike">
                          <a:solidFill>
                            <a:srgbClr val="000000"/>
                          </a:solidFill>
                          <a:effectLst/>
                          <a:latin typeface="Verdana" panose="020B0604030504040204" pitchFamily="34" charset="0"/>
                        </a:rPr>
                        <a:t>2.0%</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rPr>
                        <a:t>1.5%</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a:t>
                      </a:r>
                    </a:p>
                  </a:txBody>
                  <a:tcPr marL="0" marR="0" marT="0" marB="0" anchor="ctr"/>
                </a:tc>
                <a:extLst>
                  <a:ext uri="{0D108BD9-81ED-4DB2-BD59-A6C34878D82A}">
                    <a16:rowId xmlns:a16="http://schemas.microsoft.com/office/drawing/2014/main" val="1961600943"/>
                  </a:ext>
                </a:extLst>
              </a:tr>
              <a:tr h="178125">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Vacuum Deposition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2.8%</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2.6%</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rPr>
                        <a:t>2.8%</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rPr>
                        <a:t>2.0%</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rPr>
                        <a:t>1.9%</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tc>
                <a:extLst>
                  <a:ext uri="{0D108BD9-81ED-4DB2-BD59-A6C34878D82A}">
                    <a16:rowId xmlns:a16="http://schemas.microsoft.com/office/drawing/2014/main" val="628994716"/>
                  </a:ext>
                </a:extLst>
              </a:tr>
              <a:tr h="178125">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Bushings/Joints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3.3%</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rPr>
                        <a:t>4.2%</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rPr>
                        <a:t>1.7%</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rPr>
                        <a:t>1.6%</a:t>
                      </a:r>
                    </a:p>
                  </a:txBody>
                  <a:tcPr marL="0" marR="0" marT="0" marB="0" anchor="ct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tc>
                <a:extLst>
                  <a:ext uri="{0D108BD9-81ED-4DB2-BD59-A6C34878D82A}">
                    <a16:rowId xmlns:a16="http://schemas.microsoft.com/office/drawing/2014/main" val="2784848229"/>
                  </a:ext>
                </a:extLst>
              </a:tr>
              <a:tr h="289789">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5.3%</a:t>
                      </a:r>
                    </a:p>
                  </a:txBody>
                  <a:tcPr marL="0" marR="0" marT="0" marB="0" anchor="ctr"/>
                </a:tc>
                <a:tc>
                  <a:txBody>
                    <a:bodyPr/>
                    <a:lstStyle/>
                    <a:p>
                      <a:pPr marL="0" algn="ctr" defTabSz="914400" rtl="0" eaLnBrk="1" fontAlgn="ctr" latinLnBrk="0" hangingPunct="1"/>
                      <a:r>
                        <a:rPr lang="en-US" sz="100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4.6%</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5.3%</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5.1%</a:t>
                      </a:r>
                    </a:p>
                  </a:txBody>
                  <a:tcPr marL="0" marR="0" marT="0" marB="0" anchor="ctr"/>
                </a:tc>
                <a:tc>
                  <a:txBody>
                    <a:bodyPr/>
                    <a:lstStyle/>
                    <a:p>
                      <a:pPr marL="0" algn="ctr" defTabSz="914400" rtl="0" eaLnBrk="1" fontAlgn="ctr" latinLnBrk="0" hangingPunct="1"/>
                      <a:r>
                        <a:rPr lang="en-US" sz="100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4.2%</a:t>
                      </a:r>
                    </a:p>
                  </a:txBody>
                  <a:tcPr marL="0" marR="0" marT="0" marB="0" anchor="ctr"/>
                </a:tc>
                <a:tc>
                  <a:txBody>
                    <a:bodyPr/>
                    <a:lstStyle/>
                    <a:p>
                      <a:pPr marL="0" algn="ctr" defTabSz="914400" rtl="0" eaLnBrk="1" fontAlgn="ctr" latinLnBrk="0" hangingPunct="1"/>
                      <a:r>
                        <a:rPr lang="en-US" sz="100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3.8%</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a:t>
                      </a:r>
                    </a:p>
                  </a:txBody>
                  <a:tcPr marL="0" marR="0" marT="0" marB="0" anchor="ctr"/>
                </a:tc>
                <a:extLst>
                  <a:ext uri="{0D108BD9-81ED-4DB2-BD59-A6C34878D82A}">
                    <a16:rowId xmlns:a16="http://schemas.microsoft.com/office/drawing/2014/main" val="1160158390"/>
                  </a:ext>
                </a:extLst>
              </a:tr>
              <a:tr h="289789">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Other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2.8%</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2.8%</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a:t>
                      </a:r>
                    </a:p>
                  </a:txBody>
                  <a:tcPr marL="0" marR="0" marT="0" marB="0" anchor="ctr"/>
                </a:tc>
                <a:tc>
                  <a:txBody>
                    <a:bodyPr/>
                    <a:lstStyle/>
                    <a:p>
                      <a:pPr marL="0" algn="ctr" defTabSz="914400" rtl="0" eaLnBrk="1" fontAlgn="ctr"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0.8%</a:t>
                      </a:r>
                    </a:p>
                  </a:txBody>
                  <a:tcPr marL="0" marR="0" marT="0" marB="0" anchor="ctr"/>
                </a:tc>
                <a:extLst>
                  <a:ext uri="{0D108BD9-81ED-4DB2-BD59-A6C34878D82A}">
                    <a16:rowId xmlns:a16="http://schemas.microsoft.com/office/drawing/2014/main" val="883487505"/>
                  </a:ext>
                </a:extLst>
              </a:tr>
            </a:tbl>
          </a:graphicData>
        </a:graphic>
      </p:graphicFrame>
      <p:graphicFrame>
        <p:nvGraphicFramePr>
          <p:cNvPr id="34" name="Table 33">
            <a:extLst>
              <a:ext uri="{FF2B5EF4-FFF2-40B4-BE49-F238E27FC236}">
                <a16:creationId xmlns:a16="http://schemas.microsoft.com/office/drawing/2014/main" id="{A8168AB4-096D-447F-BFE5-00136EE8B8E8}"/>
              </a:ext>
            </a:extLst>
          </p:cNvPr>
          <p:cNvGraphicFramePr>
            <a:graphicFrameLocks noGrp="1"/>
          </p:cNvGraphicFramePr>
          <p:nvPr>
            <p:extLst>
              <p:ext uri="{D42A27DB-BD31-4B8C-83A1-F6EECF244321}">
                <p14:modId xmlns:p14="http://schemas.microsoft.com/office/powerpoint/2010/main" val="2398899255"/>
              </p:ext>
            </p:extLst>
          </p:nvPr>
        </p:nvGraphicFramePr>
        <p:xfrm>
          <a:off x="320884" y="3066663"/>
          <a:ext cx="7705405" cy="2049780"/>
        </p:xfrm>
        <a:graphic>
          <a:graphicData uri="http://schemas.openxmlformats.org/drawingml/2006/table">
            <a:tbl>
              <a:tblPr>
                <a:tableStyleId>{2D5ABB26-0587-4C30-8999-92F81FD0307C}</a:tableStyleId>
              </a:tblPr>
              <a:tblGrid>
                <a:gridCol w="2349202">
                  <a:extLst>
                    <a:ext uri="{9D8B030D-6E8A-4147-A177-3AD203B41FA5}">
                      <a16:colId xmlns:a16="http://schemas.microsoft.com/office/drawing/2014/main" val="2224153015"/>
                    </a:ext>
                  </a:extLst>
                </a:gridCol>
                <a:gridCol w="668302">
                  <a:extLst>
                    <a:ext uri="{9D8B030D-6E8A-4147-A177-3AD203B41FA5}">
                      <a16:colId xmlns:a16="http://schemas.microsoft.com/office/drawing/2014/main" val="4056988073"/>
                    </a:ext>
                  </a:extLst>
                </a:gridCol>
                <a:gridCol w="532919">
                  <a:extLst>
                    <a:ext uri="{9D8B030D-6E8A-4147-A177-3AD203B41FA5}">
                      <a16:colId xmlns:a16="http://schemas.microsoft.com/office/drawing/2014/main" val="3300295090"/>
                    </a:ext>
                  </a:extLst>
                </a:gridCol>
                <a:gridCol w="692497">
                  <a:extLst>
                    <a:ext uri="{9D8B030D-6E8A-4147-A177-3AD203B41FA5}">
                      <a16:colId xmlns:a16="http://schemas.microsoft.com/office/drawing/2014/main" val="2291006574"/>
                    </a:ext>
                  </a:extLst>
                </a:gridCol>
                <a:gridCol w="692497">
                  <a:extLst>
                    <a:ext uri="{9D8B030D-6E8A-4147-A177-3AD203B41FA5}">
                      <a16:colId xmlns:a16="http://schemas.microsoft.com/office/drawing/2014/main" val="1052647773"/>
                    </a:ext>
                  </a:extLst>
                </a:gridCol>
                <a:gridCol w="692497">
                  <a:extLst>
                    <a:ext uri="{9D8B030D-6E8A-4147-A177-3AD203B41FA5}">
                      <a16:colId xmlns:a16="http://schemas.microsoft.com/office/drawing/2014/main" val="1968819836"/>
                    </a:ext>
                  </a:extLst>
                </a:gridCol>
                <a:gridCol w="692497">
                  <a:extLst>
                    <a:ext uri="{9D8B030D-6E8A-4147-A177-3AD203B41FA5}">
                      <a16:colId xmlns:a16="http://schemas.microsoft.com/office/drawing/2014/main" val="534998689"/>
                    </a:ext>
                  </a:extLst>
                </a:gridCol>
                <a:gridCol w="692497">
                  <a:extLst>
                    <a:ext uri="{9D8B030D-6E8A-4147-A177-3AD203B41FA5}">
                      <a16:colId xmlns:a16="http://schemas.microsoft.com/office/drawing/2014/main" val="4283913055"/>
                    </a:ext>
                  </a:extLst>
                </a:gridCol>
                <a:gridCol w="692497">
                  <a:extLst>
                    <a:ext uri="{9D8B030D-6E8A-4147-A177-3AD203B41FA5}">
                      <a16:colId xmlns:a16="http://schemas.microsoft.com/office/drawing/2014/main" val="2405465480"/>
                    </a:ext>
                  </a:extLst>
                </a:gridCol>
              </a:tblGrid>
              <a:tr h="164723">
                <a:tc gridSpan="9">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Regional Market Size - HEF Group, 2025</a:t>
                      </a: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ctr"/>
                      <a:endPar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extLst>
                  <a:ext uri="{0D108BD9-81ED-4DB2-BD59-A6C34878D82A}">
                    <a16:rowId xmlns:a16="http://schemas.microsoft.com/office/drawing/2014/main" val="871052182"/>
                  </a:ext>
                </a:extLst>
              </a:tr>
              <a:tr h="54907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Treatments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North America</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Asia - Total </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Asia except India &amp; China</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South America</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China </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India </a:t>
                      </a:r>
                    </a:p>
                  </a:txBody>
                  <a:tcPr marL="0" marR="0" marT="0" marB="0" anchor="ctr">
                    <a:solidFill>
                      <a:schemeClr val="accent5">
                        <a:lumMod val="50000"/>
                      </a:schemeClr>
                    </a:solidFill>
                  </a:tcPr>
                </a:tc>
                <a:tc>
                  <a:txBody>
                    <a:bodyPr/>
                    <a:lstStyle/>
                    <a:p>
                      <a:pPr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Others</a:t>
                      </a:r>
                    </a:p>
                  </a:txBody>
                  <a:tcPr marL="0" marR="0" marT="0" marB="0" anchor="ctr">
                    <a:solidFill>
                      <a:schemeClr val="accent5">
                        <a:lumMod val="50000"/>
                      </a:schemeClr>
                    </a:solidFill>
                  </a:tcPr>
                </a:tc>
                <a:extLst>
                  <a:ext uri="{0D108BD9-81ED-4DB2-BD59-A6C34878D82A}">
                    <a16:rowId xmlns:a16="http://schemas.microsoft.com/office/drawing/2014/main" val="4035052427"/>
                  </a:ext>
                </a:extLst>
              </a:tr>
              <a:tr h="145848">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92.8</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62.9</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55.1</a:t>
                      </a:r>
                    </a:p>
                  </a:txBody>
                  <a:tcPr marL="9525" marR="9525" marT="9525" marB="0" anchor="ctr"/>
                </a:tc>
                <a:tc>
                  <a:txBody>
                    <a:bodyPr/>
                    <a:lstStyle/>
                    <a:p>
                      <a:pPr algn="ctr" fontAlgn="b"/>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48.4</a:t>
                      </a:r>
                    </a:p>
                  </a:txBody>
                  <a:tcPr marL="9525" marR="9525" marT="9525" marB="0" anchor="ctr"/>
                </a:tc>
                <a:tc>
                  <a:txBody>
                    <a:bodyPr/>
                    <a:lstStyle/>
                    <a:p>
                      <a:pPr algn="ctr" fontAlgn="b"/>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22.8</a:t>
                      </a:r>
                    </a:p>
                  </a:txBody>
                  <a:tcPr marL="9525" marR="9525" marT="9525" marB="0" anchor="ctr"/>
                </a:tc>
                <a:tc>
                  <a:txBody>
                    <a:bodyPr/>
                    <a:lstStyle/>
                    <a:p>
                      <a:pPr algn="ctr" fontAlgn="b"/>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8.7</a:t>
                      </a:r>
                    </a:p>
                  </a:txBody>
                  <a:tcPr marL="9525" marR="9525" marT="9525" marB="0" anchor="ctr"/>
                </a:tc>
                <a:tc>
                  <a:txBody>
                    <a:bodyPr/>
                    <a:lstStyle/>
                    <a:p>
                      <a:pPr algn="ctr" fontAlgn="b"/>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5.9</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9.2</a:t>
                      </a:r>
                    </a:p>
                  </a:txBody>
                  <a:tcPr marL="9525" marR="9525" marT="9525" marB="0" anchor="ctr"/>
                </a:tc>
                <a:extLst>
                  <a:ext uri="{0D108BD9-81ED-4DB2-BD59-A6C34878D82A}">
                    <a16:rowId xmlns:a16="http://schemas.microsoft.com/office/drawing/2014/main" val="4064193654"/>
                  </a:ext>
                </a:extLst>
              </a:tr>
              <a:tr h="145848">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Salt Bath For Heat Treatment</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27.7</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18.9</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14.6</a:t>
                      </a:r>
                    </a:p>
                  </a:txBody>
                  <a:tcPr marL="9525" marR="9525" marT="9525" marB="0" anchor="ctr"/>
                </a:tc>
                <a:tc>
                  <a:txBody>
                    <a:bodyPr/>
                    <a:lstStyle/>
                    <a:p>
                      <a:pPr algn="ctr" fontAlgn="b"/>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15.9</a:t>
                      </a:r>
                    </a:p>
                  </a:txBody>
                  <a:tcPr marL="9525" marR="9525" marT="9525" marB="0" anchor="ctr"/>
                </a:tc>
                <a:tc>
                  <a:txBody>
                    <a:bodyPr/>
                    <a:lstStyle/>
                    <a:p>
                      <a:pPr algn="ctr" fontAlgn="b"/>
                      <a:r>
                        <a:rPr lang="en-US" sz="10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5.9</a:t>
                      </a:r>
                    </a:p>
                  </a:txBody>
                  <a:tcPr marL="9525" marR="9525" marT="9525" marB="0" anchor="ctr"/>
                </a:tc>
                <a:tc>
                  <a:txBody>
                    <a:bodyPr/>
                    <a:lstStyle/>
                    <a:p>
                      <a:pPr algn="ctr" fontAlgn="b"/>
                      <a:r>
                        <a:rPr lang="en-US" sz="10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1.8</a:t>
                      </a:r>
                    </a:p>
                  </a:txBody>
                  <a:tcPr marL="9525" marR="9525" marT="9525" marB="0" anchor="ctr"/>
                </a:tc>
                <a:tc>
                  <a:txBody>
                    <a:bodyPr/>
                    <a:lstStyle/>
                    <a:p>
                      <a:pPr algn="ctr" fontAlgn="b"/>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1.1</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a:t>
                      </a:r>
                    </a:p>
                  </a:txBody>
                  <a:tcPr marL="9525" marR="9525" marT="9525" marB="0" anchor="ctr"/>
                </a:tc>
                <a:extLst>
                  <a:ext uri="{0D108BD9-81ED-4DB2-BD59-A6C34878D82A}">
                    <a16:rowId xmlns:a16="http://schemas.microsoft.com/office/drawing/2014/main" val="1961600943"/>
                  </a:ext>
                </a:extLst>
              </a:tr>
              <a:tr h="145848">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Vacuum Deposition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84.4</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53.1</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46.9</a:t>
                      </a:r>
                    </a:p>
                  </a:txBody>
                  <a:tcPr marL="9525" marR="9525" marT="9525" marB="0" anchor="ctr"/>
                </a:tc>
                <a:tc>
                  <a:txBody>
                    <a:bodyPr/>
                    <a:lstStyle/>
                    <a:p>
                      <a:pPr algn="ctr" fontAlgn="b"/>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38.5</a:t>
                      </a:r>
                    </a:p>
                  </a:txBody>
                  <a:tcPr marL="9525" marR="9525" marT="9525" marB="0" anchor="ctr"/>
                </a:tc>
                <a:tc>
                  <a:txBody>
                    <a:bodyPr/>
                    <a:lstStyle/>
                    <a:p>
                      <a:pPr algn="ctr" fontAlgn="b"/>
                      <a:r>
                        <a:rPr lang="en-US" sz="1000" b="0" i="0" u="none" strike="noStrike">
                          <a:solidFill>
                            <a:schemeClr val="tx1"/>
                          </a:solidFill>
                          <a:effectLst/>
                          <a:latin typeface="Verdana" panose="020B0604030504040204" pitchFamily="34" charset="0"/>
                          <a:ea typeface="Verdana" panose="020B0604030504040204" pitchFamily="34" charset="0"/>
                          <a:cs typeface="Verdana" panose="020B0604030504040204" pitchFamily="34" charset="0"/>
                        </a:rPr>
                        <a:t>15.3</a:t>
                      </a:r>
                    </a:p>
                  </a:txBody>
                  <a:tcPr marL="9525" marR="9525" marT="9525" marB="0" anchor="ctr"/>
                </a:tc>
                <a:tc>
                  <a:txBody>
                    <a:bodyPr/>
                    <a:lstStyle/>
                    <a:p>
                      <a:pPr algn="ctr" fontAlgn="b"/>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8.8</a:t>
                      </a:r>
                    </a:p>
                  </a:txBody>
                  <a:tcPr marL="9525" marR="9525" marT="9525" marB="0" anchor="ctr"/>
                </a:tc>
                <a:tc>
                  <a:txBody>
                    <a:bodyPr/>
                    <a:lstStyle/>
                    <a:p>
                      <a:pPr algn="ctr" fontAlgn="b"/>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5.8</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7.7</a:t>
                      </a:r>
                    </a:p>
                  </a:txBody>
                  <a:tcPr marL="9525" marR="9525" marT="9525" marB="0" anchor="ctr"/>
                </a:tc>
                <a:extLst>
                  <a:ext uri="{0D108BD9-81ED-4DB2-BD59-A6C34878D82A}">
                    <a16:rowId xmlns:a16="http://schemas.microsoft.com/office/drawing/2014/main" val="628994716"/>
                  </a:ext>
                </a:extLst>
              </a:tr>
              <a:tr h="145848">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Bushings/Joints</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19.6</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12.1</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10.9</a:t>
                      </a:r>
                    </a:p>
                  </a:txBody>
                  <a:tcPr marL="9525" marR="9525" marT="9525" marB="0" anchor="ctr"/>
                </a:tc>
                <a:tc>
                  <a:txBody>
                    <a:bodyPr/>
                    <a:lstStyle/>
                    <a:p>
                      <a:pPr algn="ctr" fontAlgn="b"/>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10.1</a:t>
                      </a:r>
                    </a:p>
                  </a:txBody>
                  <a:tcPr marL="9525" marR="9525" marT="9525" marB="0" anchor="ctr"/>
                </a:tc>
                <a:tc>
                  <a:txBody>
                    <a:bodyPr/>
                    <a:lstStyle/>
                    <a:p>
                      <a:pPr algn="ctr" fontAlgn="b"/>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2.9</a:t>
                      </a:r>
                    </a:p>
                  </a:txBody>
                  <a:tcPr marL="9525" marR="9525" marT="9525" marB="0" anchor="ctr"/>
                </a:tc>
                <a:tc>
                  <a:txBody>
                    <a:bodyPr/>
                    <a:lstStyle/>
                    <a:p>
                      <a:pPr algn="ctr" fontAlgn="b"/>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1.2</a:t>
                      </a:r>
                    </a:p>
                  </a:txBody>
                  <a:tcPr marL="9525" marR="9525" marT="9525" marB="0" anchor="ctr"/>
                </a:tc>
                <a:tc>
                  <a:txBody>
                    <a:bodyPr/>
                    <a:lstStyle/>
                    <a:p>
                      <a:pPr algn="ctr" fontAlgn="b"/>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0.8</a:t>
                      </a:r>
                    </a:p>
                  </a:txBody>
                  <a:tcPr marL="9525" marR="9525" marT="9525" marB="0" anchor="ct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0.8</a:t>
                      </a:r>
                    </a:p>
                  </a:txBody>
                  <a:tcPr marL="9525" marR="9525" marT="9525" marB="0" anchor="ctr"/>
                </a:tc>
                <a:extLst>
                  <a:ext uri="{0D108BD9-81ED-4DB2-BD59-A6C34878D82A}">
                    <a16:rowId xmlns:a16="http://schemas.microsoft.com/office/drawing/2014/main" val="2784848229"/>
                  </a:ext>
                </a:extLst>
              </a:tr>
              <a:tr h="274538">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Nitriding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7.4</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4.7</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4.2</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a:t>
                      </a:r>
                    </a:p>
                  </a:txBody>
                  <a:tcPr marL="9525" marR="9525" marT="9525" marB="0" anchor="ctr"/>
                </a:tc>
                <a:extLst>
                  <a:ext uri="{0D108BD9-81ED-4DB2-BD59-A6C34878D82A}">
                    <a16:rowId xmlns:a16="http://schemas.microsoft.com/office/drawing/2014/main" val="3056496743"/>
                  </a:ext>
                </a:extLst>
              </a:tr>
              <a:tr h="274538">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Other Bath Salts For Heat Treatment </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7.6</a:t>
                      </a:r>
                    </a:p>
                  </a:txBody>
                  <a:tcPr marL="9525" marR="9525" marT="9525" marB="0" anchor="ctr"/>
                </a:tc>
                <a:tc>
                  <a:txBody>
                    <a:bodyPr/>
                    <a:lstStyle/>
                    <a:p>
                      <a:pPr marL="0" algn="ctr" defTabSz="914400" rtl="0" eaLnBrk="1" fontAlgn="b" latinLnBrk="0" hangingPunct="1"/>
                      <a:r>
                        <a:rPr lang="en-US" sz="100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4.6</a:t>
                      </a:r>
                    </a:p>
                  </a:txBody>
                  <a:tcPr marL="9525" marR="9525" marT="9525" marB="0" anchor="ctr"/>
                </a:tc>
                <a:tc>
                  <a:txBody>
                    <a:bodyPr/>
                    <a:lstStyle/>
                    <a:p>
                      <a:pPr marL="0" algn="ctr" defTabSz="914400" rtl="0" eaLnBrk="1" fontAlgn="b" latinLnBrk="0" hangingPunct="1"/>
                      <a:r>
                        <a:rPr lang="en-US" sz="100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tc>
                <a:tc>
                  <a:txBody>
                    <a:bodyPr/>
                    <a:lstStyle/>
                    <a:p>
                      <a:pPr marL="0" algn="ctr" defTabSz="914400" rtl="0" eaLnBrk="1" fontAlgn="b" latinLnBrk="0" hangingPunct="1"/>
                      <a:r>
                        <a:rPr lang="en-US" sz="100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9525" marR="9525" marT="9525" marB="0" anchor="ctr"/>
                </a:tc>
                <a:tc>
                  <a:txBody>
                    <a:bodyPr/>
                    <a:lstStyle/>
                    <a:p>
                      <a:pPr marL="0" algn="ctr" defTabSz="914400" rtl="0" eaLnBrk="1" fontAlgn="b" latinLnBrk="0" hangingPunct="1"/>
                      <a:r>
                        <a:rPr lang="en-US" sz="100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1.6</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0.8</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a:t>
                      </a:r>
                    </a:p>
                  </a:txBody>
                  <a:tcPr marL="9525" marR="9525" marT="9525" marB="0" anchor="ctr"/>
                </a:tc>
                <a:tc>
                  <a:txBody>
                    <a:bodyPr/>
                    <a:lstStyle/>
                    <a:p>
                      <a:pPr marL="0" algn="ctr" defTabSz="914400" rtl="0" eaLnBrk="1" fontAlgn="b" latinLnBrk="0" hangingPunct="1"/>
                      <a:r>
                        <a:rPr lang="en-US"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a:t>
                      </a:r>
                    </a:p>
                  </a:txBody>
                  <a:tcPr marL="9525" marR="9525" marT="9525" marB="0" anchor="ctr"/>
                </a:tc>
                <a:extLst>
                  <a:ext uri="{0D108BD9-81ED-4DB2-BD59-A6C34878D82A}">
                    <a16:rowId xmlns:a16="http://schemas.microsoft.com/office/drawing/2014/main" val="1550597651"/>
                  </a:ext>
                </a:extLst>
              </a:tr>
            </a:tbl>
          </a:graphicData>
        </a:graphic>
      </p:graphicFrame>
      <p:sp>
        <p:nvSpPr>
          <p:cNvPr id="35" name="Oval 34">
            <a:extLst>
              <a:ext uri="{FF2B5EF4-FFF2-40B4-BE49-F238E27FC236}">
                <a16:creationId xmlns:a16="http://schemas.microsoft.com/office/drawing/2014/main" id="{54DFA8EC-CC6F-4BFA-9F0E-90F31C1B861D}"/>
              </a:ext>
            </a:extLst>
          </p:cNvPr>
          <p:cNvSpPr/>
          <p:nvPr/>
        </p:nvSpPr>
        <p:spPr>
          <a:xfrm>
            <a:off x="2818130" y="3864745"/>
            <a:ext cx="363303" cy="162550"/>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DC090FA3-F41E-487F-A5EF-DFFECF6D7AFF}"/>
              </a:ext>
            </a:extLst>
          </p:cNvPr>
          <p:cNvSpPr/>
          <p:nvPr/>
        </p:nvSpPr>
        <p:spPr>
          <a:xfrm>
            <a:off x="3404675" y="3871095"/>
            <a:ext cx="363303" cy="138524"/>
          </a:xfrm>
          <a:prstGeom prst="ellipse">
            <a:avLst/>
          </a:prstGeom>
          <a:noFill/>
          <a:ln>
            <a:solidFill>
              <a:schemeClr val="accent5">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C158C7AD-209E-41B4-92C7-6729FDF39F40}"/>
              </a:ext>
            </a:extLst>
          </p:cNvPr>
          <p:cNvSpPr/>
          <p:nvPr/>
        </p:nvSpPr>
        <p:spPr>
          <a:xfrm>
            <a:off x="2817946" y="4036166"/>
            <a:ext cx="363303" cy="130421"/>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4308B2BE-011B-485B-95A3-80DED55E4F7A}"/>
              </a:ext>
            </a:extLst>
          </p:cNvPr>
          <p:cNvSpPr/>
          <p:nvPr/>
        </p:nvSpPr>
        <p:spPr>
          <a:xfrm>
            <a:off x="3419731" y="4047680"/>
            <a:ext cx="363303" cy="120627"/>
          </a:xfrm>
          <a:prstGeom prst="ellipse">
            <a:avLst/>
          </a:prstGeom>
          <a:noFill/>
          <a:ln>
            <a:solidFill>
              <a:schemeClr val="accent5">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24F71354-215A-4CA0-92B5-BE967D044141}"/>
              </a:ext>
            </a:extLst>
          </p:cNvPr>
          <p:cNvSpPr/>
          <p:nvPr/>
        </p:nvSpPr>
        <p:spPr>
          <a:xfrm>
            <a:off x="2825750" y="4190114"/>
            <a:ext cx="363303" cy="186608"/>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AE828E43-8BE6-4AA9-8183-18FB6AD5D9CA}"/>
              </a:ext>
            </a:extLst>
          </p:cNvPr>
          <p:cNvSpPr/>
          <p:nvPr/>
        </p:nvSpPr>
        <p:spPr>
          <a:xfrm>
            <a:off x="3412295" y="4196464"/>
            <a:ext cx="363303" cy="162550"/>
          </a:xfrm>
          <a:prstGeom prst="ellipse">
            <a:avLst/>
          </a:prstGeom>
          <a:noFill/>
          <a:ln>
            <a:solidFill>
              <a:schemeClr val="accent5">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7649F877-972F-4E6F-91E6-172F4D3AAD35}"/>
              </a:ext>
            </a:extLst>
          </p:cNvPr>
          <p:cNvSpPr/>
          <p:nvPr/>
        </p:nvSpPr>
        <p:spPr>
          <a:xfrm>
            <a:off x="2817946" y="4364663"/>
            <a:ext cx="363303" cy="157462"/>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EA44F6A1-4E13-4D5A-93A9-7364EBE7ACEB}"/>
              </a:ext>
            </a:extLst>
          </p:cNvPr>
          <p:cNvSpPr/>
          <p:nvPr/>
        </p:nvSpPr>
        <p:spPr>
          <a:xfrm>
            <a:off x="3404491" y="4360917"/>
            <a:ext cx="363303" cy="162550"/>
          </a:xfrm>
          <a:prstGeom prst="ellipse">
            <a:avLst/>
          </a:prstGeom>
          <a:noFill/>
          <a:ln>
            <a:solidFill>
              <a:schemeClr val="accent5">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1F88B95D-C323-4302-9AD9-48091DA5CC87}"/>
              </a:ext>
            </a:extLst>
          </p:cNvPr>
          <p:cNvSpPr/>
          <p:nvPr/>
        </p:nvSpPr>
        <p:spPr>
          <a:xfrm>
            <a:off x="2832100" y="4564702"/>
            <a:ext cx="363303" cy="186608"/>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2E7DFD3-4E5C-4264-A4E8-7C599505652A}"/>
              </a:ext>
            </a:extLst>
          </p:cNvPr>
          <p:cNvSpPr/>
          <p:nvPr/>
        </p:nvSpPr>
        <p:spPr>
          <a:xfrm>
            <a:off x="3418645" y="4583752"/>
            <a:ext cx="363303" cy="162550"/>
          </a:xfrm>
          <a:prstGeom prst="ellipse">
            <a:avLst/>
          </a:prstGeom>
          <a:noFill/>
          <a:ln>
            <a:solidFill>
              <a:schemeClr val="accent5">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685EA628-B475-4B68-BECE-D824409F0599}"/>
              </a:ext>
            </a:extLst>
          </p:cNvPr>
          <p:cNvSpPr/>
          <p:nvPr/>
        </p:nvSpPr>
        <p:spPr>
          <a:xfrm>
            <a:off x="2825750" y="4876035"/>
            <a:ext cx="363303" cy="186608"/>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D37C916E-6357-4D4C-9529-CFAE6C09912D}"/>
              </a:ext>
            </a:extLst>
          </p:cNvPr>
          <p:cNvSpPr/>
          <p:nvPr/>
        </p:nvSpPr>
        <p:spPr>
          <a:xfrm>
            <a:off x="3412295" y="4882385"/>
            <a:ext cx="363303" cy="162550"/>
          </a:xfrm>
          <a:prstGeom prst="ellipse">
            <a:avLst/>
          </a:prstGeom>
          <a:noFill/>
          <a:ln>
            <a:solidFill>
              <a:schemeClr val="accent5">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66251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6B27B9E-2BB6-45D7-AA23-6CAEE399D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1" cy="6858001"/>
          </a:xfrm>
          <a:prstGeom prst="rect">
            <a:avLst/>
          </a:prstGeom>
          <a:noFill/>
          <a:effectLst>
            <a:glow>
              <a:schemeClr val="accent1">
                <a:alpha val="55000"/>
              </a:schemeClr>
            </a:glo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CF14467-3E59-4BCC-8E04-CE8D5907CE56}"/>
              </a:ext>
            </a:extLst>
          </p:cNvPr>
          <p:cNvSpPr/>
          <p:nvPr/>
        </p:nvSpPr>
        <p:spPr>
          <a:xfrm rot="16200000">
            <a:off x="4064171" y="1778167"/>
            <a:ext cx="1015662" cy="9144003"/>
          </a:xfrm>
          <a:prstGeom prst="rect">
            <a:avLst/>
          </a:prstGeom>
          <a:solidFill>
            <a:srgbClr val="071C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TextBox 10">
            <a:extLst>
              <a:ext uri="{FF2B5EF4-FFF2-40B4-BE49-F238E27FC236}">
                <a16:creationId xmlns:a16="http://schemas.microsoft.com/office/drawing/2014/main" id="{A6B07CBC-72F8-4814-B7B8-AF0522CC17B4}"/>
              </a:ext>
            </a:extLst>
          </p:cNvPr>
          <p:cNvSpPr txBox="1"/>
          <p:nvPr/>
        </p:nvSpPr>
        <p:spPr>
          <a:xfrm>
            <a:off x="4300106" y="3801485"/>
            <a:ext cx="4761746" cy="931794"/>
          </a:xfrm>
          <a:prstGeom prst="rect">
            <a:avLst/>
          </a:prstGeom>
          <a:noFill/>
        </p:spPr>
        <p:txBody>
          <a:bodyPr wrap="square" rtlCol="0">
            <a:spAutoFit/>
          </a:bodyPr>
          <a:lstStyle/>
          <a:p>
            <a:r>
              <a:rPr lang="en-IN" sz="4091" dirty="0">
                <a:solidFill>
                  <a:schemeClr val="tx2">
                    <a:lumMod val="50000"/>
                  </a:schemeClr>
                </a:solidFill>
                <a:latin typeface="Montserrat"/>
                <a:ea typeface="Verdana" panose="020B0604030504040204" pitchFamily="34" charset="0"/>
                <a:cs typeface="Arial" panose="020B0604020202020204" pitchFamily="34" charset="0"/>
              </a:rPr>
              <a:t>Thank you!! </a:t>
            </a:r>
          </a:p>
          <a:p>
            <a:r>
              <a:rPr lang="en-IN" sz="1364" i="1" dirty="0">
                <a:solidFill>
                  <a:schemeClr val="tx2">
                    <a:lumMod val="50000"/>
                  </a:schemeClr>
                </a:solidFill>
                <a:latin typeface="Calibri" panose="020F0502020204030204" pitchFamily="34" charset="0"/>
                <a:ea typeface="Verdana" panose="020B0604030504040204" pitchFamily="34" charset="0"/>
                <a:cs typeface="Arial" panose="020B0604020202020204" pitchFamily="34" charset="0"/>
              </a:rPr>
              <a:t>We look forward to serving your research needs!! </a:t>
            </a:r>
          </a:p>
        </p:txBody>
      </p:sp>
      <p:sp>
        <p:nvSpPr>
          <p:cNvPr id="12" name="Rectangle 11">
            <a:extLst>
              <a:ext uri="{FF2B5EF4-FFF2-40B4-BE49-F238E27FC236}">
                <a16:creationId xmlns:a16="http://schemas.microsoft.com/office/drawing/2014/main" id="{AB87E5D8-4731-4AE3-94D1-8C216CE7548B}"/>
              </a:ext>
            </a:extLst>
          </p:cNvPr>
          <p:cNvSpPr/>
          <p:nvPr/>
        </p:nvSpPr>
        <p:spPr>
          <a:xfrm>
            <a:off x="567184" y="5402170"/>
            <a:ext cx="2155333" cy="1237073"/>
          </a:xfrm>
          <a:prstGeom prst="rect">
            <a:avLst/>
          </a:prstGeom>
          <a:solidFill>
            <a:schemeClr val="accent4">
              <a:lumMod val="60000"/>
              <a:lumOff val="4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extBox 7">
            <a:extLst>
              <a:ext uri="{FF2B5EF4-FFF2-40B4-BE49-F238E27FC236}">
                <a16:creationId xmlns:a16="http://schemas.microsoft.com/office/drawing/2014/main" id="{69DCE5FB-6814-4F21-98DD-DE1FF5FE440F}"/>
              </a:ext>
            </a:extLst>
          </p:cNvPr>
          <p:cNvSpPr txBox="1"/>
          <p:nvPr/>
        </p:nvSpPr>
        <p:spPr>
          <a:xfrm>
            <a:off x="763276" y="5641055"/>
            <a:ext cx="1787784" cy="784830"/>
          </a:xfrm>
          <a:prstGeom prst="rect">
            <a:avLst/>
          </a:prstGeom>
          <a:noFill/>
          <a:ln>
            <a:noFill/>
          </a:ln>
        </p:spPr>
        <p:txBody>
          <a:bodyPr wrap="square" rtlCol="0">
            <a:spAutoFit/>
          </a:bodyPr>
          <a:lstStyle/>
          <a:p>
            <a:pPr algn="ctr">
              <a:defRPr/>
            </a:pPr>
            <a:r>
              <a:rPr lang="en-US" sz="750" b="1" kern="0" dirty="0">
                <a:latin typeface="Arial" pitchFamily="34" charset="0"/>
                <a:cs typeface="Arial" pitchFamily="34" charset="0"/>
              </a:rPr>
              <a:t>TechSci Research – North America</a:t>
            </a:r>
          </a:p>
          <a:p>
            <a:pPr algn="ctr">
              <a:defRPr/>
            </a:pPr>
            <a:r>
              <a:rPr lang="en-US" sz="750" b="1" kern="0" dirty="0">
                <a:latin typeface="Arial" pitchFamily="34" charset="0"/>
                <a:cs typeface="Arial" pitchFamily="34" charset="0"/>
              </a:rPr>
              <a:t>708 Third Avenue, Manhattan,  </a:t>
            </a:r>
          </a:p>
          <a:p>
            <a:pPr algn="ctr">
              <a:defRPr/>
            </a:pPr>
            <a:r>
              <a:rPr lang="en-US" sz="750" b="1" kern="0" dirty="0">
                <a:latin typeface="Arial" pitchFamily="34" charset="0"/>
                <a:cs typeface="Arial" pitchFamily="34" charset="0"/>
              </a:rPr>
              <a:t>New York, United States</a:t>
            </a:r>
          </a:p>
          <a:p>
            <a:pPr algn="ctr">
              <a:defRPr/>
            </a:pPr>
            <a:r>
              <a:rPr lang="en-US" sz="750" b="1" kern="0" dirty="0">
                <a:latin typeface="Arial" pitchFamily="34" charset="0"/>
                <a:cs typeface="Arial" pitchFamily="34" charset="0"/>
              </a:rPr>
              <a:t>Tel: +1- 646- 360- 1656</a:t>
            </a:r>
          </a:p>
          <a:p>
            <a:pPr algn="ctr">
              <a:defRPr/>
            </a:pPr>
            <a:r>
              <a:rPr lang="en-US" sz="750" b="1" kern="0" dirty="0">
                <a:latin typeface="Arial" pitchFamily="34" charset="0"/>
                <a:cs typeface="Arial" pitchFamily="34" charset="0"/>
              </a:rPr>
              <a:t>Email: sales@techsciresearch.com  www.techsciresearch.com</a:t>
            </a:r>
          </a:p>
        </p:txBody>
      </p:sp>
      <p:sp>
        <p:nvSpPr>
          <p:cNvPr id="13" name="Rectangle 12">
            <a:extLst>
              <a:ext uri="{FF2B5EF4-FFF2-40B4-BE49-F238E27FC236}">
                <a16:creationId xmlns:a16="http://schemas.microsoft.com/office/drawing/2014/main" id="{7E37231B-6A62-48B8-BE59-57A3669883A0}"/>
              </a:ext>
            </a:extLst>
          </p:cNvPr>
          <p:cNvSpPr/>
          <p:nvPr/>
        </p:nvSpPr>
        <p:spPr>
          <a:xfrm>
            <a:off x="3376800" y="5405073"/>
            <a:ext cx="2130698" cy="1237073"/>
          </a:xfrm>
          <a:prstGeom prst="rect">
            <a:avLst/>
          </a:prstGeom>
          <a:solidFill>
            <a:schemeClr val="accent4">
              <a:lumMod val="60000"/>
              <a:lumOff val="4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TextBox 8">
            <a:extLst>
              <a:ext uri="{FF2B5EF4-FFF2-40B4-BE49-F238E27FC236}">
                <a16:creationId xmlns:a16="http://schemas.microsoft.com/office/drawing/2014/main" id="{7E4EF1DA-A381-4EDA-9C61-020701C46892}"/>
              </a:ext>
            </a:extLst>
          </p:cNvPr>
          <p:cNvSpPr txBox="1"/>
          <p:nvPr/>
        </p:nvSpPr>
        <p:spPr>
          <a:xfrm>
            <a:off x="3584935" y="5667411"/>
            <a:ext cx="1807600" cy="784830"/>
          </a:xfrm>
          <a:prstGeom prst="rect">
            <a:avLst/>
          </a:prstGeom>
          <a:noFill/>
          <a:ln>
            <a:noFill/>
          </a:ln>
        </p:spPr>
        <p:txBody>
          <a:bodyPr wrap="square" rtlCol="0">
            <a:spAutoFit/>
          </a:bodyPr>
          <a:lstStyle/>
          <a:p>
            <a:pPr algn="ctr">
              <a:defRPr/>
            </a:pPr>
            <a:r>
              <a:rPr lang="en-US" sz="750" b="1" kern="0" dirty="0">
                <a:latin typeface="Arial" pitchFamily="34" charset="0"/>
                <a:cs typeface="Arial" pitchFamily="34" charset="0"/>
              </a:rPr>
              <a:t>TechSci Research – Europe</a:t>
            </a:r>
          </a:p>
          <a:p>
            <a:pPr algn="ctr">
              <a:defRPr/>
            </a:pPr>
            <a:r>
              <a:rPr lang="en-US" sz="750" b="1" kern="0" dirty="0">
                <a:latin typeface="Arial" pitchFamily="34" charset="0"/>
                <a:cs typeface="Arial" pitchFamily="34" charset="0"/>
              </a:rPr>
              <a:t>54, Oldbrook,  Bretton, </a:t>
            </a:r>
          </a:p>
          <a:p>
            <a:pPr algn="ctr">
              <a:defRPr/>
            </a:pPr>
            <a:r>
              <a:rPr lang="en-US" sz="750" b="1" kern="0" dirty="0">
                <a:latin typeface="Arial" pitchFamily="34" charset="0"/>
                <a:cs typeface="Arial" pitchFamily="34" charset="0"/>
              </a:rPr>
              <a:t>Peterborough, </a:t>
            </a:r>
          </a:p>
          <a:p>
            <a:pPr algn="ctr">
              <a:defRPr/>
            </a:pPr>
            <a:r>
              <a:rPr lang="en-US" sz="750" b="1" kern="0" dirty="0">
                <a:latin typeface="Arial" pitchFamily="34" charset="0"/>
                <a:cs typeface="Arial" pitchFamily="34" charset="0"/>
              </a:rPr>
              <a:t>United Kingdom</a:t>
            </a:r>
          </a:p>
          <a:p>
            <a:pPr algn="ctr">
              <a:defRPr/>
            </a:pPr>
            <a:r>
              <a:rPr lang="en-US" sz="750" b="1" kern="0" dirty="0">
                <a:latin typeface="Arial" pitchFamily="34" charset="0"/>
                <a:cs typeface="Arial" pitchFamily="34" charset="0"/>
              </a:rPr>
              <a:t>Email: sales@techsciresearch.com  www.techsciresearch.com</a:t>
            </a:r>
          </a:p>
        </p:txBody>
      </p:sp>
      <p:sp>
        <p:nvSpPr>
          <p:cNvPr id="15" name="Rectangle 14">
            <a:extLst>
              <a:ext uri="{FF2B5EF4-FFF2-40B4-BE49-F238E27FC236}">
                <a16:creationId xmlns:a16="http://schemas.microsoft.com/office/drawing/2014/main" id="{0040168D-82FB-4E2B-8490-6B7D446965A3}"/>
              </a:ext>
            </a:extLst>
          </p:cNvPr>
          <p:cNvSpPr/>
          <p:nvPr/>
        </p:nvSpPr>
        <p:spPr>
          <a:xfrm>
            <a:off x="6219216" y="5402170"/>
            <a:ext cx="2130698" cy="1201394"/>
          </a:xfrm>
          <a:prstGeom prst="rect">
            <a:avLst/>
          </a:prstGeom>
          <a:solidFill>
            <a:schemeClr val="accent4">
              <a:lumMod val="60000"/>
              <a:lumOff val="4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TextBox 15">
            <a:extLst>
              <a:ext uri="{FF2B5EF4-FFF2-40B4-BE49-F238E27FC236}">
                <a16:creationId xmlns:a16="http://schemas.microsoft.com/office/drawing/2014/main" id="{6F2C2088-1D17-4D6A-B155-BD97210E0320}"/>
              </a:ext>
            </a:extLst>
          </p:cNvPr>
          <p:cNvSpPr txBox="1"/>
          <p:nvPr/>
        </p:nvSpPr>
        <p:spPr>
          <a:xfrm>
            <a:off x="6415920" y="5519313"/>
            <a:ext cx="1761015" cy="1015663"/>
          </a:xfrm>
          <a:prstGeom prst="rect">
            <a:avLst/>
          </a:prstGeom>
          <a:noFill/>
          <a:ln>
            <a:noFill/>
          </a:ln>
        </p:spPr>
        <p:txBody>
          <a:bodyPr wrap="square" rtlCol="0">
            <a:spAutoFit/>
          </a:bodyPr>
          <a:lstStyle/>
          <a:p>
            <a:pPr algn="ctr">
              <a:defRPr/>
            </a:pPr>
            <a:r>
              <a:rPr lang="en-US" sz="750" b="1" kern="0" dirty="0">
                <a:latin typeface="Arial" pitchFamily="34" charset="0"/>
                <a:cs typeface="Arial" pitchFamily="34" charset="0"/>
              </a:rPr>
              <a:t>TechSci Research – Asia-Pacific</a:t>
            </a:r>
          </a:p>
          <a:p>
            <a:pPr algn="ctr">
              <a:defRPr/>
            </a:pPr>
            <a:r>
              <a:rPr lang="en-US" sz="750" b="1" kern="0" dirty="0">
                <a:latin typeface="Arial" pitchFamily="34" charset="0"/>
                <a:cs typeface="Arial" pitchFamily="34" charset="0"/>
              </a:rPr>
              <a:t>B – 44, Sector – 57, Noida, National Capital Region, U.P. - India</a:t>
            </a:r>
          </a:p>
          <a:p>
            <a:pPr algn="ctr">
              <a:defRPr/>
            </a:pPr>
            <a:r>
              <a:rPr lang="en-US" sz="750" b="1" kern="0" dirty="0">
                <a:latin typeface="Arial" pitchFamily="34" charset="0"/>
                <a:cs typeface="Arial" pitchFamily="34" charset="0"/>
              </a:rPr>
              <a:t>Tel: +91-120-4523900  </a:t>
            </a:r>
          </a:p>
          <a:p>
            <a:pPr algn="ctr">
              <a:defRPr/>
            </a:pPr>
            <a:r>
              <a:rPr lang="en-US" sz="750" b="1" kern="0" dirty="0">
                <a:latin typeface="Arial" pitchFamily="34" charset="0"/>
                <a:cs typeface="Arial" pitchFamily="34" charset="0"/>
              </a:rPr>
              <a:t>Email: sales@techsciresearch.com  www.techsciresearch.com</a:t>
            </a:r>
          </a:p>
        </p:txBody>
      </p:sp>
      <p:pic>
        <p:nvPicPr>
          <p:cNvPr id="6" name="Picture 5">
            <a:extLst>
              <a:ext uri="{FF2B5EF4-FFF2-40B4-BE49-F238E27FC236}">
                <a16:creationId xmlns:a16="http://schemas.microsoft.com/office/drawing/2014/main" id="{2692B51B-7940-496E-AEDF-5F4978923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216" y="254436"/>
            <a:ext cx="2651839" cy="816273"/>
          </a:xfrm>
          <a:prstGeom prst="rect">
            <a:avLst/>
          </a:prstGeom>
        </p:spPr>
      </p:pic>
    </p:spTree>
    <p:extLst>
      <p:ext uri="{BB962C8B-B14F-4D97-AF65-F5344CB8AC3E}">
        <p14:creationId xmlns:p14="http://schemas.microsoft.com/office/powerpoint/2010/main" val="16492692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11526</TotalTime>
  <Words>10756</Words>
  <Application>Microsoft Office PowerPoint</Application>
  <PresentationFormat>On-screen Show (4:3)</PresentationFormat>
  <Paragraphs>2792</Paragraphs>
  <Slides>91</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Arial</vt:lpstr>
      <vt:lpstr>Calibri</vt:lpstr>
      <vt:lpstr>Calibri Light</vt:lpstr>
      <vt:lpstr>Montserrat</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Sidhi Mishra</dc:creator>
  <cp:lastModifiedBy>Hardik Malhotra</cp:lastModifiedBy>
  <cp:revision>405</cp:revision>
  <dcterms:created xsi:type="dcterms:W3CDTF">2021-05-13T06:04:42Z</dcterms:created>
  <dcterms:modified xsi:type="dcterms:W3CDTF">2023-04-24T07:21:20Z</dcterms:modified>
</cp:coreProperties>
</file>